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9" r:id="rId2"/>
    <p:sldId id="258" r:id="rId3"/>
    <p:sldId id="261" r:id="rId4"/>
    <p:sldId id="269" r:id="rId5"/>
    <p:sldId id="270" r:id="rId6"/>
    <p:sldId id="271" r:id="rId7"/>
    <p:sldId id="260" r:id="rId8"/>
    <p:sldId id="262" r:id="rId9"/>
    <p:sldId id="263" r:id="rId10"/>
    <p:sldId id="264" r:id="rId11"/>
    <p:sldId id="273" r:id="rId12"/>
    <p:sldId id="280" r:id="rId13"/>
    <p:sldId id="265" r:id="rId14"/>
    <p:sldId id="266" r:id="rId15"/>
    <p:sldId id="267" r:id="rId16"/>
    <p:sldId id="268" r:id="rId17"/>
    <p:sldId id="283" r:id="rId18"/>
    <p:sldId id="274" r:id="rId19"/>
    <p:sldId id="275" r:id="rId20"/>
    <p:sldId id="276" r:id="rId21"/>
    <p:sldId id="282" r:id="rId22"/>
    <p:sldId id="256" r:id="rId23"/>
    <p:sldId id="272" r:id="rId24"/>
    <p:sldId id="281" r:id="rId25"/>
    <p:sldId id="257" r:id="rId26"/>
    <p:sldId id="278" r:id="rId27"/>
    <p:sldId id="279" r:id="rId28"/>
    <p:sldId id="284" r:id="rId2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C9E536-53C2-4B4F-A0CA-49C9557971DB}" type="datetimeFigureOut">
              <a:rPr lang="el-GR" smtClean="0"/>
              <a:pPr/>
              <a:t>8/5/2017</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A4A9BA-F1C0-4A99-AA3B-5F5414957B0C}"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9A4A9BA-F1C0-4A99-AA3B-5F5414957B0C}" type="slidenum">
              <a:rPr lang="el-GR" smtClean="0"/>
              <a:pPr/>
              <a:t>10</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9A4A9BA-F1C0-4A99-AA3B-5F5414957B0C}" type="slidenum">
              <a:rPr lang="el-GR" smtClean="0"/>
              <a:pPr/>
              <a:t>14</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8FE4D40E-7E22-452D-9AE5-31DFE3551D67}" type="datetimeFigureOut">
              <a:rPr lang="el-GR" smtClean="0"/>
              <a:pPr/>
              <a:t>8/5/2017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4D94B7C-B9C4-4E30-8D2D-9EF427CA3B27}"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FE4D40E-7E22-452D-9AE5-31DFE3551D67}" type="datetimeFigureOut">
              <a:rPr lang="el-GR" smtClean="0"/>
              <a:pPr/>
              <a:t>8/5/2017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4D94B7C-B9C4-4E30-8D2D-9EF427CA3B27}"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FE4D40E-7E22-452D-9AE5-31DFE3551D67}" type="datetimeFigureOut">
              <a:rPr lang="el-GR" smtClean="0"/>
              <a:pPr/>
              <a:t>8/5/2017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4D94B7C-B9C4-4E30-8D2D-9EF427CA3B27}"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FE4D40E-7E22-452D-9AE5-31DFE3551D67}" type="datetimeFigureOut">
              <a:rPr lang="el-GR" smtClean="0"/>
              <a:pPr/>
              <a:t>8/5/2017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4D94B7C-B9C4-4E30-8D2D-9EF427CA3B27}"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FE4D40E-7E22-452D-9AE5-31DFE3551D67}" type="datetimeFigureOut">
              <a:rPr lang="el-GR" smtClean="0"/>
              <a:pPr/>
              <a:t>8/5/2017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4D94B7C-B9C4-4E30-8D2D-9EF427CA3B27}"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8FE4D40E-7E22-452D-9AE5-31DFE3551D67}" type="datetimeFigureOut">
              <a:rPr lang="el-GR" smtClean="0"/>
              <a:pPr/>
              <a:t>8/5/2017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4D94B7C-B9C4-4E30-8D2D-9EF427CA3B27}"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8FE4D40E-7E22-452D-9AE5-31DFE3551D67}" type="datetimeFigureOut">
              <a:rPr lang="el-GR" smtClean="0"/>
              <a:pPr/>
              <a:t>8/5/2017</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44D94B7C-B9C4-4E30-8D2D-9EF427CA3B27}"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8FE4D40E-7E22-452D-9AE5-31DFE3551D67}" type="datetimeFigureOut">
              <a:rPr lang="el-GR" smtClean="0"/>
              <a:pPr/>
              <a:t>8/5/2017</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44D94B7C-B9C4-4E30-8D2D-9EF427CA3B27}"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FE4D40E-7E22-452D-9AE5-31DFE3551D67}" type="datetimeFigureOut">
              <a:rPr lang="el-GR" smtClean="0"/>
              <a:pPr/>
              <a:t>8/5/2017</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44D94B7C-B9C4-4E30-8D2D-9EF427CA3B27}"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FE4D40E-7E22-452D-9AE5-31DFE3551D67}" type="datetimeFigureOut">
              <a:rPr lang="el-GR" smtClean="0"/>
              <a:pPr/>
              <a:t>8/5/2017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4D94B7C-B9C4-4E30-8D2D-9EF427CA3B27}"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FE4D40E-7E22-452D-9AE5-31DFE3551D67}" type="datetimeFigureOut">
              <a:rPr lang="el-GR" smtClean="0"/>
              <a:pPr/>
              <a:t>8/5/2017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4D94B7C-B9C4-4E30-8D2D-9EF427CA3B27}"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E4D40E-7E22-452D-9AE5-31DFE3551D67}" type="datetimeFigureOut">
              <a:rPr lang="el-GR" smtClean="0"/>
              <a:pPr/>
              <a:t>8/5/2017</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94B7C-B9C4-4E30-8D2D-9EF427CA3B27}"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s://commons.wikimedia.org/wiki/File:Clasm_Chludov.jpg" TargetMode="External"/><Relationship Id="rId7" Type="http://schemas.openxmlformats.org/officeDocument/2006/relationships/hyperlink" Target="http://eranistis.net/wordpress/wp-content/uploads/2014/10/%CE%99%CE%B5%CF%81%CE%AC-%CE%95%CE%BE%CE%AD%CF%84%CE%B1%CF%83%CE%B7.jp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l.wikipedia.org/wiki/%CE%9C%CE%B5%CF%83%CE%B1%CE%AF%CF%89%CE%BD%CE%B1%CF%82" TargetMode="External"/><Relationship Id="rId7" Type="http://schemas.openxmlformats.org/officeDocument/2006/relationships/hyperlink" Target="https://el.wikipedia.org/wiki/%CE%99%CE%B5%CF%81%CE%BF%CF%85%CF%83%CE%B1%CE%BB%CE%AE%CE%BC" TargetMode="External"/><Relationship Id="rId2" Type="http://schemas.openxmlformats.org/officeDocument/2006/relationships/hyperlink" Target="https://el.wikipedia.org/wiki/%CE%9A%CE%B1%CE%B8%CE%BF%CE%BB%CE%B9%CE%BA%CE%AE_%CE%95%CE%BA%CE%BA%CE%BB%CE%B7%CF%83%CE%AF%CE%B1" TargetMode="External"/><Relationship Id="rId1" Type="http://schemas.openxmlformats.org/officeDocument/2006/relationships/slideLayout" Target="../slideLayouts/slideLayout5.xml"/><Relationship Id="rId6" Type="http://schemas.openxmlformats.org/officeDocument/2006/relationships/hyperlink" Target="https://el.wikipedia.org/wiki/%CE%86%CE%B3%CE%B9%CE%BF%CE%B9_%CE%A4%CF%8C%CF%80%CE%BF%CE%B9" TargetMode="External"/><Relationship Id="rId5" Type="http://schemas.openxmlformats.org/officeDocument/2006/relationships/hyperlink" Target="https://el.wikipedia.org/wiki/%CE%91%CE%84_%CE%A3%CF%84%CE%B1%CF%85%CF%81%CE%BF%CF%86%CE%BF%CF%81%CE%AF%CE%B1" TargetMode="External"/><Relationship Id="rId4" Type="http://schemas.openxmlformats.org/officeDocument/2006/relationships/hyperlink" Target="https://el.wikipedia.org/wiki/%CE%A0%CE%AC%CF%80%CE%B1%CF%82_%CE%9F%CF%85%CF%81%CE%B2%CE%B1%CE%BD%CF%8C%CF%82_%CE%92%CE%84"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eranistis.net/wordpress/wp-content/uploads/2014/10/0_7077b_a0c27a24_XL.jpg" TargetMode="Externa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eranistis.net/wordpress/wp-content/uploads/2014/10/%CE%92%CE%B1%CF%83%CE%B1%CE%BD%CE%B9%CF%83%CF%84%CE%AE%CF%81%CE%B9%CE%BF-%CF%84%CE%B7%CF%82-%CE%99%CE%B5%CF%81%CE%AC%CF%82-%CE%95%CE%BE%CE%AD%CF%84%CE%B1%CF%83%CE%B7%CF%82-1.j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l.wikipedia.org/wiki/%CE%93%CE%B5%CF%81%CE%BC%CE%B1%CE%BD%CE%AF%CE%B1%CF%82" TargetMode="External"/><Relationship Id="rId2" Type="http://schemas.openxmlformats.org/officeDocument/2006/relationships/hyperlink" Target="https://el.wikipedia.org/wiki/%CE%91%CE%B3%CE%AF%CE%B1_%CE%A1%CF%89%CE%BC%CE%B1%CF%8A%CE%BA%CE%AE_%CE%91%CF%85%CF%84%CE%BF%CE%BA%CF%81%CE%B1%CF%84%CE%BF%CF%81%CE%AF%CE%B1"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42852"/>
            <a:ext cx="8229600" cy="3143272"/>
          </a:xfrm>
        </p:spPr>
        <p:txBody>
          <a:bodyPr>
            <a:normAutofit/>
          </a:bodyPr>
          <a:lstStyle/>
          <a:p>
            <a:r>
              <a:rPr lang="en-US" sz="2400" dirty="0" smtClean="0"/>
              <a:t>2o </a:t>
            </a:r>
            <a:r>
              <a:rPr lang="el-GR" sz="2400" dirty="0" smtClean="0"/>
              <a:t> ΓΕΛ  Ηγουμενίτσας</a:t>
            </a:r>
            <a:br>
              <a:rPr lang="el-GR" sz="2400" dirty="0" smtClean="0"/>
            </a:br>
            <a:r>
              <a:rPr lang="el-GR" sz="2400" dirty="0" smtClean="0"/>
              <a:t>Σχ.  Έτος: 2016-17</a:t>
            </a:r>
            <a:br>
              <a:rPr lang="el-GR" sz="2400" dirty="0" smtClean="0"/>
            </a:br>
            <a:r>
              <a:rPr lang="el-GR" sz="2400" dirty="0" smtClean="0"/>
              <a:t>ΤΑΞΗ Β΄</a:t>
            </a:r>
            <a:br>
              <a:rPr lang="el-GR" sz="2400" dirty="0" smtClean="0"/>
            </a:br>
            <a:r>
              <a:rPr lang="el-GR" sz="2400" dirty="0" smtClean="0"/>
              <a:t>ΕΡΕΥΝΗΤΙΚΗ ΕΡΓΑΣΙΑ:  </a:t>
            </a:r>
            <a:r>
              <a:rPr lang="el-GR" sz="2400" b="1" dirty="0" smtClean="0"/>
              <a:t>«Θρησκευτικός φανατισμός: Ιστορικές καταβολές και η αναζωπύρωση του σήμερα»</a:t>
            </a:r>
            <a:br>
              <a:rPr lang="el-GR" sz="2400" b="1" dirty="0" smtClean="0"/>
            </a:br>
            <a:r>
              <a:rPr lang="el-GR" sz="2400" b="1" dirty="0" smtClean="0"/>
              <a:t/>
            </a:r>
            <a:br>
              <a:rPr lang="el-GR" sz="2400" b="1" dirty="0" smtClean="0"/>
            </a:br>
            <a:r>
              <a:rPr lang="el-GR" sz="2400" b="1" dirty="0" smtClean="0"/>
              <a:t>«</a:t>
            </a:r>
            <a:r>
              <a:rPr lang="el-GR" sz="1800" b="1" i="1" dirty="0" smtClean="0"/>
              <a:t>Ο πνευματικός άνθρωπος δεν μπορεί να είναι φανατισμένος</a:t>
            </a:r>
            <a:r>
              <a:rPr lang="el-GR" sz="2400" b="1" dirty="0" smtClean="0"/>
              <a:t>»</a:t>
            </a:r>
            <a:r>
              <a:rPr lang="el-GR" sz="1800" dirty="0" smtClean="0"/>
              <a:t/>
            </a:r>
            <a:br>
              <a:rPr lang="el-GR" sz="1800" dirty="0" smtClean="0"/>
            </a:br>
            <a:r>
              <a:rPr lang="el-GR" sz="1800" i="1" dirty="0" smtClean="0"/>
              <a:t>Ι.Μ. Παναγιωτόπουλος</a:t>
            </a:r>
            <a:endParaRPr lang="el-GR" sz="2000" i="1"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500034" y="3286124"/>
            <a:ext cx="7929618" cy="34290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a:bodyPr>
          <a:lstStyle/>
          <a:p>
            <a:r>
              <a:rPr lang="el-GR" sz="2000" b="1" dirty="0" smtClean="0"/>
              <a:t>Φαινόμενα θρησκευτικού φανατισμού στην Ιστορία</a:t>
            </a:r>
            <a:r>
              <a:rPr lang="el-GR" sz="2000" dirty="0" smtClean="0"/>
              <a:t/>
            </a:r>
            <a:br>
              <a:rPr lang="el-GR" sz="2000" dirty="0" smtClean="0"/>
            </a:br>
            <a:endParaRPr lang="el-GR" sz="2000" dirty="0"/>
          </a:p>
        </p:txBody>
      </p:sp>
      <p:pic>
        <p:nvPicPr>
          <p:cNvPr id="5" name="4 - Θέση περιεχομένου" descr="https://upload.wikimedia.org/wikipedia/commons/thumb/d/de/Clasm_Chludov.jpg/300px-Clasm_Chludov.jpg">
            <a:hlinkClick r:id="rId3"/>
          </p:cNvPr>
          <p:cNvPicPr>
            <a:picLocks noGrp="1"/>
          </p:cNvPicPr>
          <p:nvPr>
            <p:ph idx="1"/>
          </p:nvPr>
        </p:nvPicPr>
        <p:blipFill>
          <a:blip r:embed="rId4" cstate="print"/>
          <a:srcRect/>
          <a:stretch>
            <a:fillRect/>
          </a:stretch>
        </p:blipFill>
        <p:spPr bwMode="auto">
          <a:xfrm>
            <a:off x="214283" y="1000108"/>
            <a:ext cx="3214709" cy="2500329"/>
          </a:xfrm>
          <a:prstGeom prst="rect">
            <a:avLst/>
          </a:prstGeom>
          <a:noFill/>
          <a:ln w="9525">
            <a:noFill/>
            <a:miter lim="800000"/>
            <a:headEnd/>
            <a:tailEnd/>
          </a:ln>
        </p:spPr>
      </p:pic>
      <p:pic>
        <p:nvPicPr>
          <p:cNvPr id="6" name="5 - Εικόνα" descr="Αποτέλεσμα εικόνας για εικόνες για σταυροφορίες"/>
          <p:cNvPicPr/>
          <p:nvPr/>
        </p:nvPicPr>
        <p:blipFill>
          <a:blip r:embed="rId5" cstate="print"/>
          <a:srcRect/>
          <a:stretch>
            <a:fillRect/>
          </a:stretch>
        </p:blipFill>
        <p:spPr bwMode="auto">
          <a:xfrm>
            <a:off x="4286248" y="1142984"/>
            <a:ext cx="3000396" cy="2357453"/>
          </a:xfrm>
          <a:prstGeom prst="rect">
            <a:avLst/>
          </a:prstGeom>
          <a:noFill/>
          <a:ln w="9525">
            <a:noFill/>
            <a:miter lim="800000"/>
            <a:headEnd/>
            <a:tailEnd/>
          </a:ln>
        </p:spPr>
      </p:pic>
      <p:pic>
        <p:nvPicPr>
          <p:cNvPr id="7" name="6 - Εικόνα" descr="https://2.bp.blogspot.com/-Cef-dEbjO9Y/VZzlqIAqK8I/AAAAAAAAFXc/1bssaGZyIVY/s640/christianophobia.jpg"/>
          <p:cNvPicPr/>
          <p:nvPr/>
        </p:nvPicPr>
        <p:blipFill>
          <a:blip r:embed="rId6" cstate="print"/>
          <a:srcRect/>
          <a:stretch>
            <a:fillRect/>
          </a:stretch>
        </p:blipFill>
        <p:spPr bwMode="auto">
          <a:xfrm>
            <a:off x="142844" y="3571877"/>
            <a:ext cx="3071834" cy="2786082"/>
          </a:xfrm>
          <a:prstGeom prst="rect">
            <a:avLst/>
          </a:prstGeom>
          <a:noFill/>
          <a:ln w="9525">
            <a:noFill/>
            <a:miter lim="800000"/>
            <a:headEnd/>
            <a:tailEnd/>
          </a:ln>
        </p:spPr>
      </p:pic>
      <p:pic>
        <p:nvPicPr>
          <p:cNvPr id="8" name="7 - Εικόνα" descr="Ιερά Εξέταση">
            <a:hlinkClick r:id="rId7"/>
          </p:cNvPr>
          <p:cNvPicPr/>
          <p:nvPr/>
        </p:nvPicPr>
        <p:blipFill>
          <a:blip r:embed="rId8" cstate="print"/>
          <a:srcRect/>
          <a:stretch>
            <a:fillRect/>
          </a:stretch>
        </p:blipFill>
        <p:spPr bwMode="auto">
          <a:xfrm>
            <a:off x="4500562" y="3929067"/>
            <a:ext cx="4153527" cy="25003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000" dirty="0" smtClean="0"/>
              <a:t>Οι διωγμοί των πρώτων χριστιανών</a:t>
            </a:r>
            <a:endParaRPr lang="el-GR" sz="2000" dirty="0"/>
          </a:p>
        </p:txBody>
      </p:sp>
      <p:sp>
        <p:nvSpPr>
          <p:cNvPr id="3" name="2 - Θέση περιεχομένου"/>
          <p:cNvSpPr>
            <a:spLocks noGrp="1"/>
          </p:cNvSpPr>
          <p:nvPr>
            <p:ph idx="1"/>
          </p:nvPr>
        </p:nvSpPr>
        <p:spPr/>
        <p:txBody>
          <a:bodyPr>
            <a:normAutofit/>
          </a:bodyPr>
          <a:lstStyle/>
          <a:p>
            <a:pPr>
              <a:buNone/>
            </a:pPr>
            <a:endParaRPr lang="el-GR" sz="2000" dirty="0"/>
          </a:p>
        </p:txBody>
      </p:sp>
      <p:sp>
        <p:nvSpPr>
          <p:cNvPr id="8" name="7 - Θέση κειμένου"/>
          <p:cNvSpPr>
            <a:spLocks noGrp="1"/>
          </p:cNvSpPr>
          <p:nvPr>
            <p:ph type="body" sz="half" idx="2"/>
          </p:nvPr>
        </p:nvSpPr>
        <p:spPr>
          <a:xfrm>
            <a:off x="457200" y="1435100"/>
            <a:ext cx="3008313" cy="5137172"/>
          </a:xfrm>
        </p:spPr>
        <p:txBody>
          <a:bodyPr>
            <a:normAutofit fontScale="92500" lnSpcReduction="10000"/>
          </a:bodyPr>
          <a:lstStyle/>
          <a:p>
            <a:endParaRPr lang="el-GR" sz="1800" dirty="0" smtClean="0"/>
          </a:p>
          <a:p>
            <a:r>
              <a:rPr lang="el-GR" sz="1800" dirty="0" smtClean="0"/>
              <a:t>Διωγμοί: οι διώξεις και η με βία προσπάθεια να σταματήσει η εξάπλωση της εκκλησίας, από τους θρησκευτικούς άρχοντες του Ιουδαϊσμού, αρχικά και από την κρατική εξουσία της ρωμαϊκής αυτοκρατορίας, αργότερα.</a:t>
            </a:r>
          </a:p>
          <a:p>
            <a:r>
              <a:rPr lang="el-GR" sz="1800" dirty="0" smtClean="0"/>
              <a:t>Κράτησαν περίπου τρεις αιώνες και πλήθος χριστιανών μαρτύρησαν για την πίστη τους.</a:t>
            </a:r>
          </a:p>
          <a:p>
            <a:endParaRPr lang="el-GR" sz="1800" b="1" dirty="0" smtClean="0"/>
          </a:p>
          <a:p>
            <a:r>
              <a:rPr lang="el-GR" sz="1800" b="1" dirty="0" smtClean="0"/>
              <a:t>Μάρτυρες</a:t>
            </a:r>
            <a:r>
              <a:rPr lang="el-GR" sz="1800" dirty="0" smtClean="0"/>
              <a:t>: οι χριστιανοί που διώχτηκαν και βασανίστηκαν για τη πίστη τους στο Χριστό και τελικά θυσίασαν και τη ζωή τους.</a:t>
            </a:r>
            <a:endParaRPr lang="el-GR" sz="1800" dirty="0"/>
          </a:p>
        </p:txBody>
      </p:sp>
      <p:pic>
        <p:nvPicPr>
          <p:cNvPr id="3076" name="Picture 4"/>
          <p:cNvPicPr>
            <a:picLocks noChangeAspect="1" noChangeArrowheads="1"/>
          </p:cNvPicPr>
          <p:nvPr/>
        </p:nvPicPr>
        <p:blipFill>
          <a:blip r:embed="rId2"/>
          <a:srcRect/>
          <a:stretch>
            <a:fillRect/>
          </a:stretch>
        </p:blipFill>
        <p:spPr bwMode="auto">
          <a:xfrm>
            <a:off x="3643306" y="357166"/>
            <a:ext cx="4714908" cy="2786081"/>
          </a:xfrm>
          <a:prstGeom prst="rect">
            <a:avLst/>
          </a:prstGeom>
          <a:noFill/>
          <a:ln w="9525">
            <a:noFill/>
            <a:miter lim="800000"/>
            <a:headEnd/>
            <a:tailEnd/>
          </a:ln>
          <a:effectLst/>
        </p:spPr>
      </p:pic>
      <p:pic>
        <p:nvPicPr>
          <p:cNvPr id="3077" name="Picture 5"/>
          <p:cNvPicPr>
            <a:picLocks noChangeAspect="1" noChangeArrowheads="1"/>
          </p:cNvPicPr>
          <p:nvPr/>
        </p:nvPicPr>
        <p:blipFill>
          <a:blip r:embed="rId3"/>
          <a:srcRect/>
          <a:stretch>
            <a:fillRect/>
          </a:stretch>
        </p:blipFill>
        <p:spPr bwMode="auto">
          <a:xfrm>
            <a:off x="4286248" y="3143248"/>
            <a:ext cx="4010025" cy="3009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a:bodyPr>
          <a:lstStyle/>
          <a:p>
            <a:r>
              <a:rPr lang="el-GR" sz="2000" dirty="0" smtClean="0"/>
              <a:t>Κατηγορούσαν τους χριστιανούς ότι ήταν:</a:t>
            </a:r>
            <a:endParaRPr lang="el-GR" sz="2000" dirty="0"/>
          </a:p>
        </p:txBody>
      </p:sp>
      <p:sp>
        <p:nvSpPr>
          <p:cNvPr id="6" name="5 - Θέση περιεχομένου"/>
          <p:cNvSpPr>
            <a:spLocks noGrp="1"/>
          </p:cNvSpPr>
          <p:nvPr>
            <p:ph idx="1"/>
          </p:nvPr>
        </p:nvSpPr>
        <p:spPr/>
        <p:txBody>
          <a:bodyPr>
            <a:normAutofit/>
          </a:bodyPr>
          <a:lstStyle/>
          <a:p>
            <a:endParaRPr lang="el-GR" sz="2000" dirty="0" smtClean="0"/>
          </a:p>
          <a:p>
            <a:r>
              <a:rPr lang="el-GR" sz="2000" dirty="0" smtClean="0"/>
              <a:t>Άθεοι, ασεβείς, αφού δε λάτρευαν τα είδωλα.</a:t>
            </a:r>
          </a:p>
          <a:p>
            <a:r>
              <a:rPr lang="el-GR" sz="2000" dirty="0" smtClean="0"/>
              <a:t>Συνωμότες, επειδή έκαναν μυστικές συγκεντρώσεις.</a:t>
            </a:r>
          </a:p>
          <a:p>
            <a:r>
              <a:rPr lang="el-GR" sz="2000" dirty="0" smtClean="0"/>
              <a:t>Μισάνθρωποι, επειδή δεν έπαιρναν μέρος στις εορτές των εθνικών και στα άγρια θεάματά τους.</a:t>
            </a:r>
          </a:p>
          <a:p>
            <a:r>
              <a:rPr lang="el-GR" sz="2000" dirty="0" smtClean="0"/>
              <a:t>Ανήθικοι, γιατί έκαναν δήθεν αιμομιξίες και έτρωγαν σάρκες ανθρώπων (είχαν παρεξηγήσει το νόημα της αγάπης και το μυστήριο της Θ. Ευχαριστίας).</a:t>
            </a:r>
          </a:p>
          <a:p>
            <a:r>
              <a:rPr lang="el-GR" sz="2000" dirty="0" smtClean="0"/>
              <a:t>Υπεύθυνοι για θεομηνίες.</a:t>
            </a:r>
          </a:p>
          <a:p>
            <a:pPr>
              <a:buNone/>
            </a:pPr>
            <a:endParaRPr lang="el-GR"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b="0" dirty="0" smtClean="0"/>
              <a:t>Εικονομαχία</a:t>
            </a:r>
            <a:r>
              <a:rPr lang="el-GR" sz="2000" dirty="0" smtClean="0"/>
              <a:t/>
            </a:r>
            <a:br>
              <a:rPr lang="el-GR" sz="2000" dirty="0" smtClean="0"/>
            </a:br>
            <a:endParaRPr lang="el-GR" sz="2000" dirty="0"/>
          </a:p>
        </p:txBody>
      </p:sp>
      <p:sp>
        <p:nvSpPr>
          <p:cNvPr id="5" name="4 - Θέση περιεχομένου"/>
          <p:cNvSpPr>
            <a:spLocks noGrp="1"/>
          </p:cNvSpPr>
          <p:nvPr>
            <p:ph idx="1"/>
          </p:nvPr>
        </p:nvSpPr>
        <p:spPr/>
        <p:txBody>
          <a:bodyPr>
            <a:normAutofit/>
          </a:bodyPr>
          <a:lstStyle/>
          <a:p>
            <a:pPr>
              <a:buNone/>
            </a:pPr>
            <a:endParaRPr lang="el-GR" sz="2000" b="1" dirty="0" smtClean="0"/>
          </a:p>
          <a:p>
            <a:pPr>
              <a:buNone/>
            </a:pPr>
            <a:endParaRPr lang="el-GR" sz="2000" b="1" dirty="0" smtClean="0"/>
          </a:p>
          <a:p>
            <a:pPr>
              <a:buNone/>
            </a:pPr>
            <a:r>
              <a:rPr lang="el-GR" sz="2000" b="1" dirty="0" smtClean="0"/>
              <a:t>Επιχειρήματα των εικονομάχων:</a:t>
            </a:r>
          </a:p>
          <a:p>
            <a:pPr>
              <a:buNone/>
            </a:pPr>
            <a:endParaRPr lang="el-GR" sz="2000" dirty="0" smtClean="0"/>
          </a:p>
          <a:p>
            <a:pPr>
              <a:buNone/>
            </a:pPr>
            <a:r>
              <a:rPr lang="el-GR" sz="2000" dirty="0" smtClean="0"/>
              <a:t>«Οι εικόνες αναπληρώνουν  τα είδωλα και άρα αυτοί που τις προσκυνούν είναι ειδωλολάτρες […]. Όμως δεν πρέπει να προσκυνούμε κατασκευάσματα των ανθρώπινων χεριών και κάθε είδους ομοίωμα […]. Πληροφόρησέ με ποιος μας κληροδότησε αυτή την παράδοση, δηλαδή να σεβόμαστε και να προσκυνούμε κατασκευάσματα χεριών, ενώ ο Θεός απαγορεύει την προσκύνηση και εγώ θα συμφωνήσω ότι αυτό είναι νόμος του Θεού»</a:t>
            </a:r>
          </a:p>
          <a:p>
            <a:pPr>
              <a:buNone/>
            </a:pPr>
            <a:r>
              <a:rPr lang="el-GR" sz="2000" dirty="0" smtClean="0"/>
              <a:t>…</a:t>
            </a:r>
            <a:r>
              <a:rPr lang="el-GR" sz="1400" i="1" dirty="0" smtClean="0"/>
              <a:t>Από επιστολή του Λέοντος Γ΄ στον Πάπα Γρηγόριο Β’.</a:t>
            </a:r>
            <a:endParaRPr lang="el-GR" sz="1400" i="1" dirty="0"/>
          </a:p>
        </p:txBody>
      </p:sp>
      <p:sp>
        <p:nvSpPr>
          <p:cNvPr id="4" name="3 - Θέση κειμένου"/>
          <p:cNvSpPr>
            <a:spLocks noGrp="1"/>
          </p:cNvSpPr>
          <p:nvPr>
            <p:ph type="body" sz="half" idx="2"/>
          </p:nvPr>
        </p:nvSpPr>
        <p:spPr/>
        <p:txBody>
          <a:bodyPr>
            <a:noAutofit/>
          </a:bodyPr>
          <a:lstStyle/>
          <a:p>
            <a:r>
              <a:rPr lang="el-GR" sz="1800" dirty="0" smtClean="0"/>
              <a:t>- Συγκλόνισε το Βυζάντιο από τις αρχές του 8</a:t>
            </a:r>
            <a:r>
              <a:rPr lang="el-GR" sz="1800" baseline="30000" dirty="0" smtClean="0"/>
              <a:t>ου</a:t>
            </a:r>
            <a:r>
              <a:rPr lang="el-GR" sz="1800" dirty="0" smtClean="0"/>
              <a:t> έως τα μέσα του 9</a:t>
            </a:r>
            <a:r>
              <a:rPr lang="el-GR" sz="1800" baseline="30000" dirty="0" smtClean="0"/>
              <a:t>ου</a:t>
            </a:r>
            <a:r>
              <a:rPr lang="el-GR" sz="1800" dirty="0" smtClean="0"/>
              <a:t> αιώνα.</a:t>
            </a:r>
          </a:p>
          <a:p>
            <a:r>
              <a:rPr lang="el-GR" sz="1800" dirty="0" smtClean="0"/>
              <a:t>  - Είναι σύμφωνη με τις παραδόσεις της Ορθοδοξίας  η λατρεία των εικόνων ή όχι;</a:t>
            </a:r>
          </a:p>
          <a:p>
            <a:r>
              <a:rPr lang="el-GR" sz="1800" dirty="0" smtClean="0"/>
              <a:t> - Πρωτεργάτες της </a:t>
            </a:r>
            <a:r>
              <a:rPr lang="el-GR" sz="1800" dirty="0" err="1" smtClean="0"/>
              <a:t>εικονομαχικής</a:t>
            </a:r>
            <a:r>
              <a:rPr lang="el-GR" sz="1800" dirty="0" smtClean="0"/>
              <a:t> κίνησης υπήρξαν ο Λέων Γ΄ ο </a:t>
            </a:r>
            <a:r>
              <a:rPr lang="el-GR" sz="1800" dirty="0" err="1" smtClean="0"/>
              <a:t>Ίσαυρος</a:t>
            </a:r>
            <a:r>
              <a:rPr lang="el-GR" sz="1800" dirty="0" smtClean="0"/>
              <a:t> και ο γιος του Κωνσταντίνος Ε΄, οι οποίοι,  επηρεασμένοι από τις ανεικονικές αντιλήψεις της Ιουδαϊκής και Ισλαμικής θρησκείας, θεωρούσαν ότι η λατρεία των εικόνων αποτελούσε ειδωλολατρική πράξη.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457200" y="274638"/>
            <a:ext cx="8229600" cy="511156"/>
          </a:xfrm>
        </p:spPr>
        <p:txBody>
          <a:bodyPr>
            <a:normAutofit/>
          </a:bodyPr>
          <a:lstStyle/>
          <a:p>
            <a:r>
              <a:rPr lang="el-GR" sz="2000" dirty="0" smtClean="0"/>
              <a:t>Α΄ φάση της Εικονομαχίας (726-787 μ Χ)</a:t>
            </a:r>
            <a:endParaRPr lang="el-GR" sz="2000" dirty="0"/>
          </a:p>
        </p:txBody>
      </p:sp>
      <p:sp>
        <p:nvSpPr>
          <p:cNvPr id="6" name="5 - Θέση περιεχομένου"/>
          <p:cNvSpPr>
            <a:spLocks noGrp="1"/>
          </p:cNvSpPr>
          <p:nvPr>
            <p:ph idx="1"/>
          </p:nvPr>
        </p:nvSpPr>
        <p:spPr>
          <a:xfrm>
            <a:off x="457200" y="1214422"/>
            <a:ext cx="8229600" cy="5643578"/>
          </a:xfrm>
        </p:spPr>
        <p:txBody>
          <a:bodyPr>
            <a:normAutofit/>
          </a:bodyPr>
          <a:lstStyle/>
          <a:p>
            <a:r>
              <a:rPr lang="el-GR" sz="2000" dirty="0" smtClean="0"/>
              <a:t>Άρχισε με την απομάκρυνση της εικόνας του Χριστού από την </a:t>
            </a:r>
            <a:r>
              <a:rPr lang="el-GR" sz="2000" dirty="0" err="1" smtClean="0"/>
              <a:t>Χαλκή</a:t>
            </a:r>
            <a:r>
              <a:rPr lang="el-GR" sz="2000" dirty="0" smtClean="0"/>
              <a:t>  Πύλη της Πόλης.</a:t>
            </a:r>
          </a:p>
          <a:p>
            <a:r>
              <a:rPr lang="el-GR" sz="2000" dirty="0" smtClean="0"/>
              <a:t>Οι εικονόφιλοι τιμωρήθηκαν με εξορίες, φυλακίσεις και δημεύσεις περιουσιών.</a:t>
            </a:r>
          </a:p>
          <a:p>
            <a:r>
              <a:rPr lang="el-GR" sz="2000" dirty="0" smtClean="0"/>
              <a:t>Τις εικόνες υπερασπίστηκε ο Ιωάννης Δαμασκηνός, ο μεγαλύτερος θεολόγος της εποχής, που έζησε στη Δαμασκό της Συρίας.</a:t>
            </a:r>
          </a:p>
          <a:p>
            <a:r>
              <a:rPr lang="el-GR" sz="2000" dirty="0" smtClean="0"/>
              <a:t>Η Α΄ φάση τερματίστηκε με τη Ζ΄ Οικουμενική Σύνοδο 787μ.Χ, που συγκλήθηκε με πρωτοβουλία της αυτοκράτειρας Ειρήνης της Αθηναίας και αποκατέστησε πανηγυρικά τις εικόνες διευκρινίζοντας ότι στις εικόνες αποδίδεται μόνο τιμητική προσκύνηση και η λατρεία .</a:t>
            </a:r>
          </a:p>
          <a:p>
            <a:pPr>
              <a:buNone/>
            </a:pPr>
            <a:endParaRPr lang="el-GR" sz="2000" dirty="0"/>
          </a:p>
        </p:txBody>
      </p:sp>
      <p:pic>
        <p:nvPicPr>
          <p:cNvPr id="1027" name="Picture 3" descr="C:\Users\user\Desktop\αρχείο λήψης.jpg"/>
          <p:cNvPicPr>
            <a:picLocks noChangeAspect="1" noChangeArrowheads="1"/>
          </p:cNvPicPr>
          <p:nvPr/>
        </p:nvPicPr>
        <p:blipFill>
          <a:blip r:embed="rId3"/>
          <a:srcRect/>
          <a:stretch>
            <a:fillRect/>
          </a:stretch>
        </p:blipFill>
        <p:spPr bwMode="auto">
          <a:xfrm>
            <a:off x="1928794" y="4572008"/>
            <a:ext cx="4429156" cy="207170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39784"/>
          </a:xfrm>
        </p:spPr>
        <p:txBody>
          <a:bodyPr>
            <a:normAutofit/>
          </a:bodyPr>
          <a:lstStyle/>
          <a:p>
            <a:r>
              <a:rPr lang="el-GR" sz="2400" dirty="0" smtClean="0"/>
              <a:t>Β΄ φάση της Εικονομαχίας (815-843 μ. Χ)</a:t>
            </a:r>
            <a:endParaRPr lang="el-GR" sz="2400" dirty="0"/>
          </a:p>
        </p:txBody>
      </p:sp>
      <p:sp>
        <p:nvSpPr>
          <p:cNvPr id="3" name="2 - Θέση περιεχομένου"/>
          <p:cNvSpPr>
            <a:spLocks noGrp="1"/>
          </p:cNvSpPr>
          <p:nvPr>
            <p:ph idx="1"/>
          </p:nvPr>
        </p:nvSpPr>
        <p:spPr>
          <a:xfrm>
            <a:off x="457200" y="1214422"/>
            <a:ext cx="8229600" cy="4911741"/>
          </a:xfrm>
        </p:spPr>
        <p:txBody>
          <a:bodyPr>
            <a:normAutofit/>
          </a:bodyPr>
          <a:lstStyle/>
          <a:p>
            <a:r>
              <a:rPr lang="el-GR" sz="2000" dirty="0" smtClean="0"/>
              <a:t>Δεν είχε ούτε τη διάρκεια, ούτε την ένταση της Α΄ φάσης.</a:t>
            </a:r>
          </a:p>
          <a:p>
            <a:r>
              <a:rPr lang="el-GR" sz="2000" dirty="0" smtClean="0"/>
              <a:t>Εγκαινιάστηκε από το Λέοντα Ε΄.</a:t>
            </a:r>
          </a:p>
          <a:p>
            <a:r>
              <a:rPr lang="el-GR" sz="2000" dirty="0" smtClean="0"/>
              <a:t>Και αυτή τερματίστηκε από μια αυτοκράτειρα, τη Θεοδώρα, μητέρα του ανήλικου Μιχαήλ Γ΄.</a:t>
            </a:r>
          </a:p>
          <a:p>
            <a:r>
              <a:rPr lang="el-GR" sz="2000" dirty="0" smtClean="0"/>
              <a:t>Η  Σύνοδος του 843 προχώρησε στην οριστική αποκατάσταση και αναστήλωση των εικόνων. Το γεγονός αυτό εορτάζεται την Κυριακή της Ορθοδοξίας.</a:t>
            </a:r>
          </a:p>
          <a:p>
            <a:pPr algn="ctr">
              <a:buNone/>
            </a:pPr>
            <a:endParaRPr lang="el-GR" sz="2000" dirty="0" smtClean="0"/>
          </a:p>
          <a:p>
            <a:pPr algn="ctr">
              <a:buNone/>
            </a:pPr>
            <a:r>
              <a:rPr lang="el-GR" sz="2000" dirty="0" smtClean="0"/>
              <a:t>Οι εικόνες διδάσκουν</a:t>
            </a:r>
          </a:p>
          <a:p>
            <a:r>
              <a:rPr lang="el-GR" sz="2000" dirty="0" smtClean="0"/>
              <a:t>Θυμίζουν παραστατικά τη ζωή και το έργο του Χριστού αλλά και των αγίων.</a:t>
            </a:r>
          </a:p>
          <a:p>
            <a:r>
              <a:rPr lang="el-GR" sz="2000" dirty="0" smtClean="0"/>
              <a:t>Μας βοηθούν να αναγόμαστε ευκολότερα προς το Θεό και τους αγίους, όπως και οι φωτογραφίες των αγαπημένων προσώπων μας</a:t>
            </a:r>
            <a:endParaRPr lang="el-GR"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000" b="1" dirty="0" smtClean="0"/>
              <a:t>Σταυροφορίες </a:t>
            </a:r>
            <a:endParaRPr lang="el-GR" sz="2000" b="1" dirty="0"/>
          </a:p>
        </p:txBody>
      </p:sp>
      <p:sp>
        <p:nvSpPr>
          <p:cNvPr id="3" name="2 - Θέση περιεχομένου"/>
          <p:cNvSpPr>
            <a:spLocks noGrp="1"/>
          </p:cNvSpPr>
          <p:nvPr>
            <p:ph sz="half" idx="2"/>
          </p:nvPr>
        </p:nvSpPr>
        <p:spPr>
          <a:xfrm>
            <a:off x="457200" y="1285860"/>
            <a:ext cx="4040188" cy="4840303"/>
          </a:xfrm>
        </p:spPr>
        <p:txBody>
          <a:bodyPr>
            <a:normAutofit/>
          </a:bodyPr>
          <a:lstStyle/>
          <a:p>
            <a:pPr>
              <a:buNone/>
            </a:pPr>
            <a:r>
              <a:rPr lang="el-GR" sz="2000" dirty="0" smtClean="0"/>
              <a:t>Οι Σταυροφορίες ήταν στρατιωτικές επιχειρήσεις με την επιδοκιμασία της Λατινικής  </a:t>
            </a:r>
            <a:r>
              <a:rPr lang="el-GR" sz="2000" dirty="0" smtClean="0">
                <a:hlinkClick r:id="rId2" tooltip="Καθολική Εκκλησία"/>
              </a:rPr>
              <a:t>Ρωμαιοκαθολικής Εκκλησίας</a:t>
            </a:r>
            <a:r>
              <a:rPr lang="el-GR" sz="2000" dirty="0" smtClean="0"/>
              <a:t> κατά τον Μέσο και Ύστερο </a:t>
            </a:r>
            <a:r>
              <a:rPr lang="el-GR" sz="2000" dirty="0" smtClean="0">
                <a:hlinkClick r:id="rId3" tooltip="Μεσαίωνας"/>
              </a:rPr>
              <a:t>Μεσαίωνα</a:t>
            </a:r>
            <a:r>
              <a:rPr lang="el-GR" sz="2000" dirty="0" smtClean="0"/>
              <a:t>. Το 1095 ο </a:t>
            </a:r>
            <a:r>
              <a:rPr lang="el-GR" sz="2000" dirty="0" smtClean="0">
                <a:hlinkClick r:id="rId4" tooltip="Πάπας Ουρβανός Β΄"/>
              </a:rPr>
              <a:t>Πάπας Ουρβανός Β΄</a:t>
            </a:r>
            <a:r>
              <a:rPr lang="el-GR" sz="2000" dirty="0" smtClean="0"/>
              <a:t> κήρυξε την </a:t>
            </a:r>
            <a:r>
              <a:rPr lang="el-GR" sz="2000" dirty="0" smtClean="0">
                <a:hlinkClick r:id="rId5" tooltip="Α΄ Σταυροφορία"/>
              </a:rPr>
              <a:t>Α΄ Σταυροφορία</a:t>
            </a:r>
            <a:r>
              <a:rPr lang="el-GR" sz="2000" dirty="0" smtClean="0"/>
              <a:t> με δηλωμένο στόχο την αποκατάσταση της πρόσβασης των Χριστιανών στους  </a:t>
            </a:r>
            <a:r>
              <a:rPr lang="el-GR" sz="2000" dirty="0" smtClean="0">
                <a:solidFill>
                  <a:schemeClr val="bg1"/>
                </a:solidFill>
                <a:hlinkClick r:id="rId6" tooltip="Άγιοι Τόποι"/>
              </a:rPr>
              <a:t>Άγιους Τόπους</a:t>
            </a:r>
            <a:r>
              <a:rPr lang="el-GR" sz="2000" dirty="0" smtClean="0"/>
              <a:t>, μέσα και γύρω από την </a:t>
            </a:r>
            <a:r>
              <a:rPr lang="el-GR" sz="2000" dirty="0" smtClean="0">
                <a:hlinkClick r:id="rId7" tooltip="Ιερουσαλήμ"/>
              </a:rPr>
              <a:t>Ιερουσαλήμ</a:t>
            </a:r>
            <a:r>
              <a:rPr lang="el-GR" sz="2000" dirty="0" smtClean="0"/>
              <a:t>.</a:t>
            </a:r>
          </a:p>
          <a:p>
            <a:pPr>
              <a:buNone/>
            </a:pPr>
            <a:endParaRPr lang="el-GR" sz="2000" dirty="0" smtClean="0"/>
          </a:p>
          <a:p>
            <a:pPr>
              <a:buNone/>
            </a:pPr>
            <a:endParaRPr lang="el-GR" sz="2000" dirty="0" smtClean="0"/>
          </a:p>
          <a:p>
            <a:pPr>
              <a:buNone/>
            </a:pPr>
            <a:endParaRPr lang="el-GR" sz="2000" dirty="0"/>
          </a:p>
        </p:txBody>
      </p:sp>
      <p:sp>
        <p:nvSpPr>
          <p:cNvPr id="5" name="4 - Θέση κειμένου"/>
          <p:cNvSpPr>
            <a:spLocks noGrp="1"/>
          </p:cNvSpPr>
          <p:nvPr>
            <p:ph type="body" sz="quarter" idx="3"/>
          </p:nvPr>
        </p:nvSpPr>
        <p:spPr/>
        <p:txBody>
          <a:bodyPr>
            <a:normAutofit fontScale="92500" lnSpcReduction="10000"/>
          </a:bodyPr>
          <a:lstStyle/>
          <a:p>
            <a:r>
              <a:rPr lang="el-GR" sz="2000" dirty="0" smtClean="0"/>
              <a:t>Η ιδέα των Σταυροφοριών προήλθε από δύο αιτίες:</a:t>
            </a:r>
            <a:endParaRPr lang="el-GR" sz="2000" dirty="0"/>
          </a:p>
        </p:txBody>
      </p:sp>
      <p:sp>
        <p:nvSpPr>
          <p:cNvPr id="6" name="5 - Θέση περιεχομένου"/>
          <p:cNvSpPr>
            <a:spLocks noGrp="1"/>
          </p:cNvSpPr>
          <p:nvPr>
            <p:ph sz="quarter" idx="4"/>
          </p:nvPr>
        </p:nvSpPr>
        <p:spPr/>
        <p:txBody>
          <a:bodyPr>
            <a:normAutofit/>
          </a:bodyPr>
          <a:lstStyle/>
          <a:p>
            <a:endParaRPr lang="el-GR" sz="2000" dirty="0" smtClean="0"/>
          </a:p>
          <a:p>
            <a:r>
              <a:rPr lang="el-GR" sz="2000" dirty="0" smtClean="0"/>
              <a:t>Την αναβίωση της αρχαίας παράδοσης των προσκυνημάτων στους Αγίους Τόπους.</a:t>
            </a:r>
          </a:p>
          <a:p>
            <a:r>
              <a:rPr lang="el-GR" sz="2000" dirty="0" smtClean="0"/>
              <a:t>Την έντονη φημολογία για ωμότητες εις βάρος των προσκυνητών από Άραβες και Τούρκους.</a:t>
            </a:r>
          </a:p>
          <a:p>
            <a:endParaRPr lang="el-GR" sz="2000" dirty="0" smtClean="0"/>
          </a:p>
          <a:p>
            <a:pPr>
              <a:buNone/>
            </a:pPr>
            <a:endParaRPr lang="el-GR"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a:xfrm>
            <a:off x="457200" y="274638"/>
            <a:ext cx="8229600" cy="2225668"/>
          </a:xfrm>
        </p:spPr>
        <p:txBody>
          <a:bodyPr>
            <a:normAutofit/>
          </a:bodyPr>
          <a:lstStyle/>
          <a:p>
            <a:r>
              <a:rPr lang="el-GR" sz="2000" b="1" dirty="0" smtClean="0"/>
              <a:t>Πολλοί πιστοί, με την ιδέα του ιερού πολέμου, ανταποκρίθηκαν στο  κήρυγμα του πάπα Ουρβανού Β΄. Είδαν τη σταυροφορία σαν μία ευκαιρία για να εξασφαλίσουν την αιώνια σωτηρία και να βελτιώσουν την οικονομική τους θέση.</a:t>
            </a:r>
            <a:endParaRPr lang="el-GR" sz="2000" b="1" dirty="0"/>
          </a:p>
        </p:txBody>
      </p:sp>
      <p:sp>
        <p:nvSpPr>
          <p:cNvPr id="8" name="7 - Θέση περιεχομένου"/>
          <p:cNvSpPr>
            <a:spLocks noGrp="1"/>
          </p:cNvSpPr>
          <p:nvPr>
            <p:ph idx="1"/>
          </p:nvPr>
        </p:nvSpPr>
        <p:spPr>
          <a:xfrm>
            <a:off x="457200" y="2786058"/>
            <a:ext cx="8229600" cy="3340105"/>
          </a:xfrm>
        </p:spPr>
        <p:txBody>
          <a:bodyPr>
            <a:normAutofit/>
          </a:bodyPr>
          <a:lstStyle/>
          <a:p>
            <a:pPr>
              <a:buNone/>
            </a:pPr>
            <a:r>
              <a:rPr lang="el-GR" sz="2000" b="1" dirty="0" smtClean="0"/>
              <a:t>Με τις τρεις σταυροφορίες:</a:t>
            </a:r>
          </a:p>
          <a:p>
            <a:r>
              <a:rPr lang="el-GR" sz="2000" dirty="0" smtClean="0"/>
              <a:t>Αναζωπυρώθηκε το μίσος Χριστιανών και Μουσουλμάνων.</a:t>
            </a:r>
          </a:p>
          <a:p>
            <a:r>
              <a:rPr lang="el-GR" sz="2000" dirty="0" smtClean="0"/>
              <a:t>Αυξήθηκε η εχθρότητα μεταξύ Ελλήνων και Λατίνων.</a:t>
            </a:r>
          </a:p>
          <a:p>
            <a:r>
              <a:rPr lang="el-GR" sz="2000" dirty="0" smtClean="0"/>
              <a:t>Εντάθηκαν οι προσωπικοί ανταγωνισμοί των ηγετών.</a:t>
            </a:r>
          </a:p>
          <a:p>
            <a:r>
              <a:rPr lang="el-GR" sz="2000" dirty="0" smtClean="0"/>
              <a:t>Οξύνθηκαν οι εθνικοί ανταγωνισμοί.</a:t>
            </a:r>
          </a:p>
          <a:p>
            <a:r>
              <a:rPr lang="el-GR" sz="2000" dirty="0" smtClean="0"/>
              <a:t>Αυξήθηκαν οι αντιθέσεις μεταξύ κληρικών και λαϊκών.</a:t>
            </a:r>
          </a:p>
          <a:p>
            <a:r>
              <a:rPr lang="el-GR" sz="2000" dirty="0" smtClean="0"/>
              <a:t>Η εκκλησία περισσότερα έχασε παρά κέρδισε, αφού τα μοναχικά τάγματα που δημιούργησε επέστρεφαν συχνά ηττημένα στη Δύση, εκτρέπονταν σε λεηλασίες και προκαλούσαν την απογοήτευση και την οργή.</a:t>
            </a:r>
            <a:endParaRPr lang="el-GR"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000" dirty="0" smtClean="0"/>
              <a:t>Ιερά εξέταση</a:t>
            </a:r>
            <a:br>
              <a:rPr lang="el-GR" sz="2000" dirty="0" smtClean="0"/>
            </a:br>
            <a:endParaRPr lang="el-GR" sz="2000" dirty="0"/>
          </a:p>
        </p:txBody>
      </p:sp>
      <p:sp>
        <p:nvSpPr>
          <p:cNvPr id="3" name="2 - Θέση περιεχομένου"/>
          <p:cNvSpPr>
            <a:spLocks noGrp="1"/>
          </p:cNvSpPr>
          <p:nvPr>
            <p:ph idx="1"/>
          </p:nvPr>
        </p:nvSpPr>
        <p:spPr/>
        <p:txBody>
          <a:bodyPr>
            <a:normAutofit/>
          </a:bodyPr>
          <a:lstStyle/>
          <a:p>
            <a:pPr>
              <a:buNone/>
            </a:pPr>
            <a:r>
              <a:rPr lang="el-GR" sz="2000" dirty="0" smtClean="0"/>
              <a:t>Η </a:t>
            </a:r>
            <a:r>
              <a:rPr lang="el-GR" sz="2000" b="1" dirty="0" smtClean="0"/>
              <a:t>Ιερά Εξέταση</a:t>
            </a:r>
            <a:r>
              <a:rPr lang="el-GR" sz="2000" dirty="0" smtClean="0"/>
              <a:t> (</a:t>
            </a:r>
            <a:r>
              <a:rPr lang="el-GR" sz="2000" dirty="0" err="1" smtClean="0"/>
              <a:t>Sacra</a:t>
            </a:r>
            <a:r>
              <a:rPr lang="el-GR" sz="2000" dirty="0" smtClean="0"/>
              <a:t> </a:t>
            </a:r>
            <a:r>
              <a:rPr lang="el-GR" sz="2000" dirty="0" err="1" smtClean="0"/>
              <a:t>Inquisitio</a:t>
            </a:r>
            <a:r>
              <a:rPr lang="el-GR" sz="2000" dirty="0" smtClean="0"/>
              <a:t>) υπήρξε ένας θεσμός της Δυτικής Εκκλησίας που αρχικά είχε ως σκοπό την καταπολέμηση των αιρέσεων, αλλά στην πορεία εξελίχθηκε σε ένα «εργαλείο» που το εκμεταλλεύτηκαν οι ηγεμόνες της εποχής για να εξοντώνουν τους πάσης φύσεως εχθρούς τους, εξασφαλίζοντας έτσι την απολυταρχική εξουσία τους.</a:t>
            </a:r>
          </a:p>
          <a:p>
            <a:pPr>
              <a:buNone/>
            </a:pPr>
            <a:r>
              <a:rPr lang="el-GR" sz="2000" dirty="0" smtClean="0"/>
              <a:t>Οι ιεροεξεταστές ήταν έκτακτοι εκκλησιαστικοί δικαστές, που αντλούσαν την εξουσία από τον παπικό διορισμό. Έργο τους η καταστολή της αίρεσης με καταδίωξη όλων των ανθρώπων που σχετίζονταν με το δόγμα, ακόμη και αυτών που δεν κατέδιδαν αιρετικούς. Στη συνέχεια προστέθηκαν στα παραπτώματα η μαγεία, η μαντεία, η μοιχεία, η σοδομία, η βλασφημία, η ιεροσυλία και η τοκογλυφία.</a:t>
            </a:r>
          </a:p>
          <a:p>
            <a:pPr>
              <a:buNone/>
            </a:pPr>
            <a:endParaRPr lang="el-GR"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Καταδικασμένοι στην πυρά ">
            <a:hlinkClick r:id="rId2"/>
          </p:cNvPr>
          <p:cNvPicPr>
            <a:picLocks noGrp="1"/>
          </p:cNvPicPr>
          <p:nvPr>
            <p:ph idx="1"/>
          </p:nvPr>
        </p:nvPicPr>
        <p:blipFill>
          <a:blip r:embed="rId3" cstate="print"/>
          <a:srcRect/>
          <a:stretch>
            <a:fillRect/>
          </a:stretch>
        </p:blipFill>
        <p:spPr bwMode="auto">
          <a:xfrm>
            <a:off x="214282" y="214291"/>
            <a:ext cx="4500594" cy="3143272"/>
          </a:xfrm>
          <a:prstGeom prst="rect">
            <a:avLst/>
          </a:prstGeom>
          <a:noFill/>
          <a:ln w="9525">
            <a:noFill/>
            <a:miter lim="800000"/>
            <a:headEnd/>
            <a:tailEnd/>
          </a:ln>
        </p:spPr>
      </p:pic>
      <p:pic>
        <p:nvPicPr>
          <p:cNvPr id="5" name="4 - Εικόνα" descr="Βασανιστήριο της Ιεράς Εξέτασης ">
            <a:hlinkClick r:id="rId4"/>
          </p:cNvPr>
          <p:cNvPicPr/>
          <p:nvPr/>
        </p:nvPicPr>
        <p:blipFill>
          <a:blip r:embed="rId5" cstate="print"/>
          <a:srcRect/>
          <a:stretch>
            <a:fillRect/>
          </a:stretch>
        </p:blipFill>
        <p:spPr bwMode="auto">
          <a:xfrm>
            <a:off x="3855720" y="3357562"/>
            <a:ext cx="5288280" cy="33594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dirty="0" smtClean="0"/>
              <a:t>Ομάδες  Έρευνας:</a:t>
            </a:r>
            <a:endParaRPr lang="el-GR" sz="2400" dirty="0"/>
          </a:p>
        </p:txBody>
      </p:sp>
      <p:sp>
        <p:nvSpPr>
          <p:cNvPr id="3" name="2 - Θέση περιεχομένου"/>
          <p:cNvSpPr>
            <a:spLocks noGrp="1"/>
          </p:cNvSpPr>
          <p:nvPr>
            <p:ph idx="1"/>
          </p:nvPr>
        </p:nvSpPr>
        <p:spPr/>
        <p:txBody>
          <a:bodyPr>
            <a:normAutofit/>
          </a:bodyPr>
          <a:lstStyle/>
          <a:p>
            <a:endParaRPr lang="el-GR" sz="1800" dirty="0" smtClean="0"/>
          </a:p>
          <a:p>
            <a:pPr>
              <a:buNone/>
            </a:pPr>
            <a:r>
              <a:rPr lang="el-GR" sz="2000" dirty="0" smtClean="0"/>
              <a:t>1</a:t>
            </a:r>
            <a:r>
              <a:rPr lang="el-GR" sz="2000" baseline="30000" dirty="0" smtClean="0"/>
              <a:t>η </a:t>
            </a:r>
            <a:r>
              <a:rPr lang="el-GR" sz="2000" dirty="0" smtClean="0"/>
              <a:t>:  </a:t>
            </a:r>
            <a:r>
              <a:rPr lang="el-GR" sz="2000" dirty="0" err="1" smtClean="0"/>
              <a:t>Κατσιμάνη</a:t>
            </a:r>
            <a:r>
              <a:rPr lang="el-GR" sz="2000" dirty="0" smtClean="0"/>
              <a:t> Αθηνά                                       3</a:t>
            </a:r>
            <a:r>
              <a:rPr lang="el-GR" sz="2000" baseline="30000" dirty="0" smtClean="0"/>
              <a:t>η</a:t>
            </a:r>
            <a:r>
              <a:rPr lang="el-GR" sz="2000" dirty="0" smtClean="0"/>
              <a:t> :  Βάσσος Γεώργιος</a:t>
            </a:r>
          </a:p>
          <a:p>
            <a:pPr>
              <a:buNone/>
            </a:pPr>
            <a:r>
              <a:rPr lang="el-GR" sz="2000" dirty="0" smtClean="0"/>
              <a:t>         Λούπα Μαργαρίτα                                            </a:t>
            </a:r>
            <a:r>
              <a:rPr lang="el-GR" sz="2000" dirty="0" err="1" smtClean="0"/>
              <a:t>Λιόλιου</a:t>
            </a:r>
            <a:r>
              <a:rPr lang="el-GR" sz="2000" dirty="0" smtClean="0"/>
              <a:t> Σαββίνα</a:t>
            </a:r>
          </a:p>
          <a:p>
            <a:pPr>
              <a:buNone/>
            </a:pPr>
            <a:r>
              <a:rPr lang="el-GR" sz="2000" dirty="0" smtClean="0"/>
              <a:t>         Μακρή Νικολέτα                                                </a:t>
            </a:r>
            <a:r>
              <a:rPr lang="el-GR" sz="2000" dirty="0" err="1" smtClean="0"/>
              <a:t>Μπότου</a:t>
            </a:r>
            <a:r>
              <a:rPr lang="el-GR" sz="2000" dirty="0" smtClean="0"/>
              <a:t> Ελένη</a:t>
            </a:r>
          </a:p>
          <a:p>
            <a:pPr>
              <a:buNone/>
            </a:pPr>
            <a:r>
              <a:rPr lang="el-GR" sz="2000" dirty="0" smtClean="0"/>
              <a:t>         </a:t>
            </a:r>
            <a:r>
              <a:rPr lang="el-GR" sz="2000" dirty="0" err="1" smtClean="0"/>
              <a:t>Μαζαράκη</a:t>
            </a:r>
            <a:r>
              <a:rPr lang="el-GR" sz="2000" dirty="0" smtClean="0"/>
              <a:t> Ελένη                                                </a:t>
            </a:r>
            <a:r>
              <a:rPr lang="el-GR" sz="1800" dirty="0" smtClean="0"/>
              <a:t>Τσόλη Μελίνα</a:t>
            </a:r>
          </a:p>
          <a:p>
            <a:endParaRPr lang="el-GR" sz="2000" dirty="0" smtClean="0"/>
          </a:p>
          <a:p>
            <a:endParaRPr lang="el-GR" sz="2000" dirty="0" smtClean="0"/>
          </a:p>
          <a:p>
            <a:pPr>
              <a:buNone/>
            </a:pPr>
            <a:r>
              <a:rPr lang="el-GR" sz="2000" dirty="0" smtClean="0"/>
              <a:t>2</a:t>
            </a:r>
            <a:r>
              <a:rPr lang="el-GR" sz="2000" baseline="30000" dirty="0" smtClean="0"/>
              <a:t>η</a:t>
            </a:r>
            <a:r>
              <a:rPr lang="el-GR" sz="2000" dirty="0" smtClean="0"/>
              <a:t> :  </a:t>
            </a:r>
            <a:r>
              <a:rPr lang="el-GR" sz="2000" dirty="0" err="1" smtClean="0"/>
              <a:t>Γκόγκος</a:t>
            </a:r>
            <a:r>
              <a:rPr lang="el-GR" sz="2000" smtClean="0"/>
              <a:t> Ιωάννης                                          </a:t>
            </a:r>
            <a:r>
              <a:rPr lang="el-GR" sz="2000" dirty="0" smtClean="0"/>
              <a:t>4</a:t>
            </a:r>
            <a:r>
              <a:rPr lang="el-GR" sz="2000" baseline="30000" dirty="0" smtClean="0"/>
              <a:t>η</a:t>
            </a:r>
            <a:r>
              <a:rPr lang="el-GR" sz="2000" dirty="0" smtClean="0"/>
              <a:t> :  Ευθυμίου Παναγιώτα</a:t>
            </a:r>
          </a:p>
          <a:p>
            <a:pPr>
              <a:buNone/>
            </a:pPr>
            <a:r>
              <a:rPr lang="el-GR" sz="2000" dirty="0" smtClean="0"/>
              <a:t>        </a:t>
            </a:r>
            <a:r>
              <a:rPr lang="el-GR" sz="2000" dirty="0" err="1" smtClean="0"/>
              <a:t>Ντάρδας</a:t>
            </a:r>
            <a:r>
              <a:rPr lang="el-GR" sz="2000" dirty="0" smtClean="0"/>
              <a:t> Γαβριήλ                                               Λουκά Αικατερίνη</a:t>
            </a:r>
          </a:p>
          <a:p>
            <a:pPr>
              <a:buNone/>
            </a:pPr>
            <a:r>
              <a:rPr lang="el-GR" sz="2000" dirty="0" smtClean="0"/>
              <a:t>        Ράπτης Αντώνιος                                                Ρίζου Αικατερίνη</a:t>
            </a:r>
          </a:p>
          <a:p>
            <a:pPr>
              <a:buNone/>
            </a:pPr>
            <a:r>
              <a:rPr lang="el-GR" sz="2000" dirty="0" smtClean="0"/>
              <a:t>        Τσακίρης Σπυρίδων                                            Σάκος </a:t>
            </a:r>
            <a:r>
              <a:rPr lang="el-GR" sz="2000" dirty="0" err="1" smtClean="0"/>
              <a:t>Αρμάντος</a:t>
            </a:r>
            <a:endParaRPr lang="el-GR" sz="2000" dirty="0" smtClean="0"/>
          </a:p>
          <a:p>
            <a:pPr>
              <a:buNone/>
            </a:pPr>
            <a:r>
              <a:rPr lang="el-GR" sz="2000" dirty="0" smtClean="0"/>
              <a:t>        </a:t>
            </a:r>
            <a:r>
              <a:rPr lang="el-GR" sz="2000" dirty="0" err="1" smtClean="0"/>
              <a:t>Φερεντίνος</a:t>
            </a:r>
            <a:r>
              <a:rPr lang="el-GR" sz="2000" dirty="0" smtClean="0"/>
              <a:t> Σταύρος</a:t>
            </a:r>
          </a:p>
          <a:p>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28604"/>
            <a:ext cx="8229600" cy="5697559"/>
          </a:xfrm>
        </p:spPr>
        <p:txBody>
          <a:bodyPr>
            <a:normAutofit fontScale="70000" lnSpcReduction="20000"/>
          </a:bodyPr>
          <a:lstStyle/>
          <a:p>
            <a:pPr>
              <a:buNone/>
            </a:pPr>
            <a:r>
              <a:rPr lang="el-GR" dirty="0" smtClean="0"/>
              <a:t>    </a:t>
            </a:r>
          </a:p>
          <a:p>
            <a:pPr>
              <a:buNone/>
            </a:pPr>
            <a:endParaRPr lang="el-GR" dirty="0" smtClean="0"/>
          </a:p>
          <a:p>
            <a:pPr>
              <a:buNone/>
            </a:pPr>
            <a:r>
              <a:rPr lang="el-GR" dirty="0" smtClean="0"/>
              <a:t>     Τα 500 χρόνια (13</a:t>
            </a:r>
            <a:r>
              <a:rPr lang="el-GR" baseline="30000" dirty="0" smtClean="0"/>
              <a:t>ος</a:t>
            </a:r>
            <a:r>
              <a:rPr lang="el-GR" dirty="0" smtClean="0"/>
              <a:t>-18</a:t>
            </a:r>
            <a:r>
              <a:rPr lang="el-GR" baseline="30000" dirty="0" smtClean="0"/>
              <a:t>ος</a:t>
            </a:r>
            <a:r>
              <a:rPr lang="el-GR" dirty="0" smtClean="0"/>
              <a:t>) που έδρασε η Ιερά Εξέταση επιδόθηκε σε ένα ανελέητο κυνήγι αιρετικών, μαγισσών και όποιων άλλων απειλούσαν τη θρησκευτική και πολιτική εξουσία της εποχής. Η ισπανική, που ήταν η πιο ανελέητη Ιερά Εξέταση, χώριζε τους αιρετικούς στις παρακάτω κατηγορίες: </a:t>
            </a:r>
            <a:r>
              <a:rPr lang="el-GR" b="1" dirty="0" smtClean="0"/>
              <a:t>1)</a:t>
            </a:r>
            <a:r>
              <a:rPr lang="el-GR" dirty="0" smtClean="0"/>
              <a:t> οι αθεράπευτα αμετανόητοι καταδικάζονταν στην πυρά και μάλιστα σε αργή καύση! </a:t>
            </a:r>
            <a:r>
              <a:rPr lang="el-GR" b="1" dirty="0" smtClean="0"/>
              <a:t>2)</a:t>
            </a:r>
            <a:r>
              <a:rPr lang="el-GR" dirty="0" smtClean="0"/>
              <a:t> Οι μερικώς έως ολικώς μετανοημένοι, που λύγιζαν σε κάποια φάση των βασανιστηρίων και είχαν βελτιωμένο θάνατο, αφού ο δήμιος τους στραγγάλιζε ακαριαία πριν τους κάψει. </a:t>
            </a:r>
            <a:r>
              <a:rPr lang="el-GR" b="1" dirty="0" smtClean="0"/>
              <a:t>3)</a:t>
            </a:r>
            <a:r>
              <a:rPr lang="el-GR" dirty="0" smtClean="0"/>
              <a:t> Οι αυτοβούλως μετανοημένοι, οι οποίοι λύγιζαν πριν τα βασανιστήρια και καταδικάζονταν είτε σε καταναγκαστική κωπηλασία στις βασιλικές γαλέρες είτε υποχρεώνονταν να φορούν για πάντα ένα χιτώνιο «</a:t>
            </a:r>
            <a:r>
              <a:rPr lang="el-GR" dirty="0" err="1" smtClean="0"/>
              <a:t>μολυβόχρουν</a:t>
            </a:r>
            <a:r>
              <a:rPr lang="el-GR" dirty="0" smtClean="0"/>
              <a:t>» ή «πορτοκαλόχρουν» με ένα κόκκινο σταυρό στο στήθος. Καταδικάζονταν έτσι σε κοινωνική απομόνωση και οικονομική εξαθλίωση. Δημεύονταν οι περιουσίες τους και κανείς δεν τους μιλούσε ούτε τους έδινε δουλειά!</a:t>
            </a:r>
          </a:p>
          <a:p>
            <a:endParaRPr lang="el-GR" sz="29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000" b="1" dirty="0" smtClean="0"/>
              <a:t>Συγκρούσεις προτεσταντών-καθολικών 16</a:t>
            </a:r>
            <a:r>
              <a:rPr lang="el-GR" sz="2000" b="1" baseline="30000" dirty="0" smtClean="0"/>
              <a:t>ος</a:t>
            </a:r>
            <a:r>
              <a:rPr lang="el-GR" sz="2000" b="1" dirty="0" smtClean="0"/>
              <a:t> – 18</a:t>
            </a:r>
            <a:r>
              <a:rPr lang="el-GR" sz="2000" b="1" baseline="30000" dirty="0" smtClean="0"/>
              <a:t>ος</a:t>
            </a:r>
            <a:r>
              <a:rPr lang="el-GR" sz="2000" b="1" dirty="0" smtClean="0"/>
              <a:t>  α.</a:t>
            </a:r>
            <a:br>
              <a:rPr lang="el-GR" sz="2000" b="1" dirty="0" smtClean="0"/>
            </a:br>
            <a:r>
              <a:rPr lang="el-GR" sz="2000" b="1" dirty="0" smtClean="0"/>
              <a:t>Τριακονταετής πόλεμος</a:t>
            </a:r>
            <a:endParaRPr lang="el-GR" sz="2000" b="1" dirty="0"/>
          </a:p>
        </p:txBody>
      </p:sp>
      <p:sp>
        <p:nvSpPr>
          <p:cNvPr id="3" name="2 - Θέση περιεχομένου"/>
          <p:cNvSpPr>
            <a:spLocks noGrp="1"/>
          </p:cNvSpPr>
          <p:nvPr>
            <p:ph idx="1"/>
          </p:nvPr>
        </p:nvSpPr>
        <p:spPr/>
        <p:txBody>
          <a:bodyPr>
            <a:normAutofit lnSpcReduction="10000"/>
          </a:bodyPr>
          <a:lstStyle/>
          <a:p>
            <a:pPr algn="just">
              <a:buNone/>
            </a:pPr>
            <a:r>
              <a:rPr lang="el-GR" sz="2000" dirty="0" smtClean="0"/>
              <a:t>    Ο </a:t>
            </a:r>
            <a:r>
              <a:rPr lang="el-GR" sz="2000" b="1" dirty="0" smtClean="0"/>
              <a:t>Τριακονταετής Πόλεμος</a:t>
            </a:r>
            <a:r>
              <a:rPr lang="el-GR" sz="2000" dirty="0" smtClean="0"/>
              <a:t> (</a:t>
            </a:r>
            <a:r>
              <a:rPr lang="el-GR" sz="2000" dirty="0" err="1" smtClean="0"/>
              <a:t>γερμαν</a:t>
            </a:r>
            <a:r>
              <a:rPr lang="el-GR" sz="2000" dirty="0" smtClean="0"/>
              <a:t>. </a:t>
            </a:r>
            <a:r>
              <a:rPr lang="el-GR" sz="2000" b="1" dirty="0" err="1" smtClean="0"/>
              <a:t>Dreißigjährige</a:t>
            </a:r>
            <a:r>
              <a:rPr lang="el-GR" sz="2000" b="1" dirty="0" smtClean="0"/>
              <a:t> </a:t>
            </a:r>
            <a:r>
              <a:rPr lang="el-GR" sz="2000" b="1" dirty="0" err="1" smtClean="0"/>
              <a:t>Krieg</a:t>
            </a:r>
            <a:r>
              <a:rPr lang="el-GR" sz="2000" dirty="0" smtClean="0"/>
              <a:t>) ήταν μια σειρά πολεμικών συγκρούσεων που έλαβαν </a:t>
            </a:r>
            <a:r>
              <a:rPr lang="el-GR" sz="2000" dirty="0" err="1" smtClean="0"/>
              <a:t>χώραν</a:t>
            </a:r>
            <a:r>
              <a:rPr lang="el-GR" sz="2000" dirty="0" smtClean="0"/>
              <a:t> μεταξύ 1618 και 1648 στην κεντρική Ευρώπη, κυρίως στα εδάφη της </a:t>
            </a:r>
            <a:r>
              <a:rPr lang="el-GR" sz="2000" dirty="0" smtClean="0">
                <a:hlinkClick r:id="rId2" tooltip="Αγία Ρωμαϊκή Αυτοκρατορία"/>
              </a:rPr>
              <a:t>Αγίας Ρωμαϊκής Αυτοκρατορίας</a:t>
            </a:r>
            <a:r>
              <a:rPr lang="el-GR" sz="2000" dirty="0" smtClean="0"/>
              <a:t> (σημερινής </a:t>
            </a:r>
            <a:r>
              <a:rPr lang="el-GR" sz="2000" dirty="0" smtClean="0">
                <a:hlinkClick r:id="rId3" tooltip="Γερμανίας"/>
              </a:rPr>
              <a:t>Γερμανίας</a:t>
            </a:r>
            <a:r>
              <a:rPr lang="el-GR" sz="2000" dirty="0" smtClean="0"/>
              <a:t>). Πρόκειται για μια από τις πιο μακροχρόνιες και καταστροφικές συγκρούσεις στην ευρωπαϊκή ιστορία. Άρχισε σαν πόλεμος μεταξύ των καθολικών και διαμαρτυρομένων κρατών της Αυτοκρατορίας και βαθμηδόν εξελίχθηκε σε μια γενικευμένη διαμάχη στην οποία ενεπλάκησαν οι περισσότερες από τις μεγάλες δυνάμεις της Ευρώπης. Και ενώ στον πόλεμο αυτό οδήγησαν θρησκευτικά αίτια, σύντομα οι εμπλεκόμενες δυνάμεις κατέληξαν να αγωνίζονται για την πολιτική επικράτηση στην Ευρώπη</a:t>
            </a:r>
          </a:p>
          <a:p>
            <a:pPr algn="just">
              <a:buNone/>
            </a:pPr>
            <a:r>
              <a:rPr lang="el-GR" sz="2000" dirty="0" smtClean="0"/>
              <a:t>      Ο πόλεμος αυτός ερήμωσε μεγάλες περιοχές. Στην Γερμανία, Βοημία και Κάτω Χώρες ο πληθυσμός μειώθηκε δραματικά από την πείνα και τις αρρώστιες και τα στρατεύματα λεηλατούσαν τους κατοίκους. Οι περισσότερες από τις εμπόλεμες δυνάμεις καταστράφηκαν οικονομικά. </a:t>
            </a:r>
            <a:endParaRPr lang="el-GR"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371600" y="428604"/>
            <a:ext cx="6400800" cy="6000792"/>
          </a:xfrm>
        </p:spPr>
        <p:txBody>
          <a:bodyPr/>
          <a:lstStyle/>
          <a:p>
            <a:r>
              <a:rPr lang="el-GR" dirty="0"/>
              <a:t>Θρησκευτικός φανατισμός στο </a:t>
            </a:r>
            <a:r>
              <a:rPr lang="el-GR" dirty="0" smtClean="0"/>
              <a:t>Ισλάμ</a:t>
            </a:r>
            <a:r>
              <a:rPr lang="el-GR" dirty="0"/>
              <a:t>:</a:t>
            </a:r>
            <a:r>
              <a:rPr lang="el-GR" dirty="0" smtClean="0"/>
              <a:t> Ιερός Πόλεμος (</a:t>
            </a:r>
            <a:r>
              <a:rPr lang="el-GR" dirty="0" err="1" smtClean="0"/>
              <a:t>Τζιχάντ</a:t>
            </a:r>
            <a:r>
              <a:rPr lang="el-GR" dirty="0" smtClean="0"/>
              <a:t>), θέση της γυναίκας στο Ισλάμ</a:t>
            </a:r>
          </a:p>
          <a:p>
            <a:endParaRPr lang="el-GR" dirty="0" smtClean="0"/>
          </a:p>
          <a:p>
            <a:endParaRPr lang="el-GR" dirty="0"/>
          </a:p>
          <a:p>
            <a:endParaRPr lang="el-GR" dirty="0"/>
          </a:p>
        </p:txBody>
      </p:sp>
      <p:sp>
        <p:nvSpPr>
          <p:cNvPr id="6146" name="AutoShape 2" descr="Αποτέλεσμα εικόνας για Τζιχάντ"/>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148" name="AutoShape 4" descr="Αποτέλεσμα εικόνας για Τζιχάντ"/>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6149" name="Picture 5"/>
          <p:cNvPicPr>
            <a:picLocks noChangeAspect="1" noChangeArrowheads="1"/>
          </p:cNvPicPr>
          <p:nvPr/>
        </p:nvPicPr>
        <p:blipFill>
          <a:blip r:embed="rId2"/>
          <a:srcRect/>
          <a:stretch>
            <a:fillRect/>
          </a:stretch>
        </p:blipFill>
        <p:spPr bwMode="auto">
          <a:xfrm>
            <a:off x="4929190" y="2714620"/>
            <a:ext cx="3714776" cy="3071834"/>
          </a:xfrm>
          <a:prstGeom prst="rect">
            <a:avLst/>
          </a:prstGeom>
          <a:noFill/>
          <a:ln w="9525">
            <a:noFill/>
            <a:miter lim="800000"/>
            <a:headEnd/>
            <a:tailEnd/>
          </a:ln>
          <a:effectLst/>
        </p:spPr>
      </p:pic>
      <p:pic>
        <p:nvPicPr>
          <p:cNvPr id="6150" name="Picture 6" descr="C:\Users\user\Desktop\αρχείο λήψης.jpg"/>
          <p:cNvPicPr>
            <a:picLocks noChangeAspect="1" noChangeArrowheads="1"/>
          </p:cNvPicPr>
          <p:nvPr/>
        </p:nvPicPr>
        <p:blipFill>
          <a:blip r:embed="rId3"/>
          <a:srcRect/>
          <a:stretch>
            <a:fillRect/>
          </a:stretch>
        </p:blipFill>
        <p:spPr bwMode="auto">
          <a:xfrm>
            <a:off x="785786" y="2643182"/>
            <a:ext cx="3786214" cy="314327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000" dirty="0" err="1" smtClean="0"/>
              <a:t>Τζιχάντ</a:t>
            </a:r>
            <a:r>
              <a:rPr lang="el-GR" sz="2000" dirty="0" smtClean="0"/>
              <a:t/>
            </a:r>
            <a:br>
              <a:rPr lang="el-GR" sz="2000" dirty="0" smtClean="0"/>
            </a:br>
            <a:endParaRPr lang="el-GR" sz="2000" dirty="0"/>
          </a:p>
        </p:txBody>
      </p:sp>
      <p:sp>
        <p:nvSpPr>
          <p:cNvPr id="3" name="2 - Θέση περιεχομένου"/>
          <p:cNvSpPr>
            <a:spLocks noGrp="1"/>
          </p:cNvSpPr>
          <p:nvPr>
            <p:ph idx="1"/>
          </p:nvPr>
        </p:nvSpPr>
        <p:spPr>
          <a:xfrm>
            <a:off x="457200" y="1071546"/>
            <a:ext cx="8229600" cy="5054617"/>
          </a:xfrm>
        </p:spPr>
        <p:txBody>
          <a:bodyPr>
            <a:normAutofit fontScale="77500" lnSpcReduction="20000"/>
          </a:bodyPr>
          <a:lstStyle/>
          <a:p>
            <a:endParaRPr lang="el-GR" sz="2000" dirty="0" smtClean="0"/>
          </a:p>
          <a:p>
            <a:r>
              <a:rPr lang="el-GR" sz="2000" dirty="0" smtClean="0"/>
              <a:t> Ο διεθνής όρος </a:t>
            </a:r>
            <a:r>
              <a:rPr lang="el-GR" sz="2000" dirty="0" err="1" smtClean="0"/>
              <a:t>Τζιχάντ</a:t>
            </a:r>
            <a:r>
              <a:rPr lang="el-GR" sz="2000" dirty="0" smtClean="0"/>
              <a:t> (αραβική λέξη) σημαίνει γενικά αγώνας, προσπάθεια. Όταν συνοδεύεται από τη φράση "φι </a:t>
            </a:r>
            <a:r>
              <a:rPr lang="el-GR" sz="2000" dirty="0" err="1" smtClean="0"/>
              <a:t>σαμπίλ</a:t>
            </a:r>
            <a:r>
              <a:rPr lang="el-GR" sz="2000" dirty="0" smtClean="0"/>
              <a:t> Αλλά", η οποία αποδίδεται "για το δρόμο του Θεού", αποκτά ιδιαίτερο νόημα και σημαίνει τον αγώνα για το Θεό. </a:t>
            </a:r>
            <a:br>
              <a:rPr lang="el-GR" sz="2000" dirty="0" smtClean="0"/>
            </a:br>
            <a:r>
              <a:rPr lang="el-GR" sz="2000" dirty="0" smtClean="0"/>
              <a:t>Αποτελεί ένα από τα κεντρικά δόγματα του Ισλάμ και αναφέρεται ορισμένες φορές ως ο έκτος πυλώνας του. </a:t>
            </a:r>
          </a:p>
          <a:p>
            <a:r>
              <a:rPr lang="el-GR" sz="2000" dirty="0" smtClean="0"/>
              <a:t>          Ως θρησκευτικό καθήκον, η </a:t>
            </a:r>
            <a:r>
              <a:rPr lang="el-GR" sz="2000" dirty="0" err="1" smtClean="0"/>
              <a:t>τζιχάντ</a:t>
            </a:r>
            <a:r>
              <a:rPr lang="el-GR" sz="2000" dirty="0" smtClean="0"/>
              <a:t> θεωρείται πως ενισχύει την πίστη και αποτελεί ανάλογο της αφοσίωσης του μοναχού στην υπηρεσία του Θεού, όπως ισχύει στον χριστιανισμό. Σε ορισμένα </a:t>
            </a:r>
            <a:r>
              <a:rPr lang="el-GR" sz="2000" dirty="0" err="1" smtClean="0"/>
              <a:t>χαντίθ</a:t>
            </a:r>
            <a:r>
              <a:rPr lang="el-GR" sz="2000" dirty="0" smtClean="0"/>
              <a:t> αναφέρεται ως «μοναχισμός του Ισλάμ», «πράξη αγνής αφοσίωσης», καθώς και μία από τις «πύλες του παραδείσου».</a:t>
            </a:r>
          </a:p>
          <a:p>
            <a:r>
              <a:rPr lang="el-GR" sz="2000" dirty="0" smtClean="0"/>
              <a:t/>
            </a:r>
            <a:br>
              <a:rPr lang="el-GR" sz="2000" dirty="0" smtClean="0"/>
            </a:br>
            <a:r>
              <a:rPr lang="el-GR" sz="2000" dirty="0" smtClean="0"/>
              <a:t>              Στον όρο </a:t>
            </a:r>
            <a:r>
              <a:rPr lang="el-GR" sz="2000" dirty="0" err="1" smtClean="0"/>
              <a:t>τζιχάντ</a:t>
            </a:r>
            <a:r>
              <a:rPr lang="el-GR" sz="2000" dirty="0" smtClean="0"/>
              <a:t> αποδίδονταν παλαιότερα ο πόλεμος προσηλυτισμού για την εξάπλωση του Ισλαμισμού αν και η πλειονότητα των ερμηνευτών του Κορανίου δεν ασπάζονται την συγκεκριμένη ερμηνεία, ότι δηλαδή οι μουσουλμάνοι θα πρέπει να διάγουν ολόκληρο το βίο τους διεξάγοντας συνεχείς ιερούς πολέμους. Ο όρος </a:t>
            </a:r>
            <a:r>
              <a:rPr lang="el-GR" sz="2000" dirty="0" err="1" smtClean="0"/>
              <a:t>τζιχάντ</a:t>
            </a:r>
            <a:r>
              <a:rPr lang="el-GR" sz="2000" dirty="0" smtClean="0"/>
              <a:t> αποδίδεται συχνά ως "ιερός πόλεμος".</a:t>
            </a:r>
          </a:p>
          <a:p>
            <a:r>
              <a:rPr lang="el-GR" sz="2000" dirty="0" smtClean="0"/>
              <a:t/>
            </a:r>
            <a:br>
              <a:rPr lang="el-GR" sz="2000" dirty="0" smtClean="0"/>
            </a:br>
            <a:r>
              <a:rPr lang="el-GR" sz="2000" dirty="0" smtClean="0"/>
              <a:t/>
            </a:r>
            <a:br>
              <a:rPr lang="el-GR" sz="2000" dirty="0" smtClean="0"/>
            </a:br>
            <a:r>
              <a:rPr lang="el-GR" sz="2000" dirty="0" smtClean="0"/>
              <a:t>Αρκετοί είναι οι στίχοι του Κορανίου και των παραδόσεων του Ισλάμ σύμφωνα με τους οποίους ο παράδεισος προσφέρεται σε όσους χάνουν τη ζωή του σε </a:t>
            </a:r>
            <a:r>
              <a:rPr lang="el-GR" sz="2000" dirty="0" err="1" smtClean="0"/>
              <a:t>τζιχάντ</a:t>
            </a:r>
            <a:r>
              <a:rPr lang="el-GR" sz="2000" dirty="0" smtClean="0"/>
              <a:t>. Πολλές ισλαμικές οργανώσεις έχουν επιλέξει ως τίτλο τη λέξη </a:t>
            </a:r>
            <a:r>
              <a:rPr lang="el-GR" sz="2000" dirty="0" err="1" smtClean="0"/>
              <a:t>τζιχάντ</a:t>
            </a:r>
            <a:r>
              <a:rPr lang="el-GR" sz="2000" dirty="0" smtClean="0"/>
              <a:t>.</a:t>
            </a:r>
            <a:br>
              <a:rPr lang="el-GR" sz="2000" dirty="0" smtClean="0"/>
            </a:br>
            <a:r>
              <a:rPr lang="el-GR" sz="2000" dirty="0" smtClean="0"/>
              <a:t/>
            </a:r>
            <a:br>
              <a:rPr lang="el-GR" sz="2000" dirty="0" smtClean="0"/>
            </a:br>
            <a:endParaRPr lang="el-GR"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000" b="1" dirty="0" smtClean="0"/>
              <a:t>Η  θέση των χριστιανών απέναντι στο θρησκευτικό φανατισμό</a:t>
            </a:r>
            <a:endParaRPr lang="el-GR" sz="2000" b="1" dirty="0"/>
          </a:p>
        </p:txBody>
      </p:sp>
      <p:sp>
        <p:nvSpPr>
          <p:cNvPr id="3" name="2 - Θέση περιεχομένου"/>
          <p:cNvSpPr>
            <a:spLocks noGrp="1"/>
          </p:cNvSpPr>
          <p:nvPr>
            <p:ph idx="1"/>
          </p:nvPr>
        </p:nvSpPr>
        <p:spPr/>
        <p:txBody>
          <a:bodyPr>
            <a:normAutofit/>
          </a:bodyPr>
          <a:lstStyle/>
          <a:p>
            <a:pPr algn="just">
              <a:buNone/>
            </a:pPr>
            <a:r>
              <a:rPr lang="el-GR" sz="2000" dirty="0" smtClean="0"/>
              <a:t>      Ο χριστιανισμός ως θρησκεία της αγάπης και της ελευθερίας, πρέπει να αρνείται το φανατισμό. Αυτό φαίνεται στη ζωή και το έργο του Ιησού Χριστού, που χαρακτηρίστηκε από την αγάπη και το σεβασμό στον άνθρωπο. Πουθενά στα κείμενα της Καινή Διαθήκης δεν αναφέρεται εντολή για χρήση βίας στη διάδοση του Χριστιανισμού. Στη πορεία, βέβαια, της ιστορίας πρέπει να διακρίνουμε ανάμεσα στην ουσία του Χριστιανισμού και στα λάθη μερικών χριστιανών, που δεν αντιλήφθηκαν σωστά το χριστιανικό μήνυμα. </a:t>
            </a:r>
          </a:p>
          <a:p>
            <a:pPr algn="just">
              <a:buNone/>
            </a:pPr>
            <a:r>
              <a:rPr lang="el-GR" sz="2000" dirty="0" smtClean="0"/>
              <a:t>      Ο χριστιανός πρέπει να χαρακτηρίζεται από σεβασμό και ανοχή των ιδεών των αλλόδοξων και αλλόθρησκων, χωρίς να προδίδει τις δικές του αρχές και πεποιθήσεις.</a:t>
            </a:r>
          </a:p>
          <a:p>
            <a:pPr algn="just">
              <a:buNone/>
            </a:pPr>
            <a:r>
              <a:rPr lang="el-GR" sz="2000" dirty="0" smtClean="0"/>
              <a:t>      Η ιστορία της Εκκλησίας δεν είναι ιστορία φανατισμού, αλλά μια πορεία αγάπης για τον κόσμο. Κι η αγάπη έχει ως ένα γνώρισμα και την ανεκτικότητα απέναντι στους άλλους, σ’ όσους δεν συμφωνούν μαζί μας.</a:t>
            </a:r>
          </a:p>
          <a:p>
            <a:pPr algn="just">
              <a:buNone/>
            </a:pPr>
            <a:endParaRPr lang="el-GR" sz="2000" dirty="0" smtClean="0"/>
          </a:p>
          <a:p>
            <a:pPr>
              <a:buNone/>
            </a:pPr>
            <a:endParaRPr lang="el-GR"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68346"/>
          </a:xfrm>
        </p:spPr>
        <p:txBody>
          <a:bodyPr>
            <a:normAutofit/>
          </a:bodyPr>
          <a:lstStyle/>
          <a:p>
            <a:r>
              <a:rPr lang="el-GR" sz="2000" b="1" dirty="0" smtClean="0"/>
              <a:t>Η θέση της γυναίκας στο Ισλάμ.</a:t>
            </a:r>
            <a:endParaRPr lang="el-GR" sz="2000" b="1" dirty="0"/>
          </a:p>
        </p:txBody>
      </p:sp>
      <p:sp>
        <p:nvSpPr>
          <p:cNvPr id="3" name="2 - Θέση περιεχομένου"/>
          <p:cNvSpPr>
            <a:spLocks noGrp="1"/>
          </p:cNvSpPr>
          <p:nvPr>
            <p:ph idx="1"/>
          </p:nvPr>
        </p:nvSpPr>
        <p:spPr>
          <a:xfrm>
            <a:off x="457200" y="1214422"/>
            <a:ext cx="8229600" cy="4911741"/>
          </a:xfrm>
        </p:spPr>
        <p:txBody>
          <a:bodyPr>
            <a:normAutofit/>
          </a:bodyPr>
          <a:lstStyle/>
          <a:p>
            <a:r>
              <a:rPr lang="el-GR" sz="2000" dirty="0" smtClean="0"/>
              <a:t>Είναι γεγονός ότι το Κοράνι, το ιερό βιβλίο του Ισλάμ, κάνει διάκριση μεταξύ ανδρών και γυναικών εις βάρος των τελευταίων. Καταρχάς αναφέρεται ότι η γυναίκα είναι κατώτερη του άνδρα και μόνο υπακούοντάς τον μπορεί να γίνει καλή και ενάρετη. Μάλιστα το Κοράνι δίνει το δικαίωμα τους Μουσουλμάνους να χρησιμοποιούν ακόμη και βία για να συνετίσουν τις ανυπάκουες συζύγους τους.</a:t>
            </a:r>
          </a:p>
          <a:p>
            <a:r>
              <a:rPr lang="el-GR" sz="2000" dirty="0" smtClean="0"/>
              <a:t>Η καλύπτρα μάλιστα που φοράνε οι μουσουλμάνες εκφράζει ακριβώς τους περιορισμούς που έχει η γυναίκα. Επιπλέον, η πολυγαμία είναι επιτρεπτή για τον άνδρα, αρκεί οι σύζυγοί του να έχουν τις ίδιες παροχές και τις αντιμετωπίζει ως ίσες.</a:t>
            </a:r>
          </a:p>
          <a:p>
            <a:r>
              <a:rPr lang="el-GR" sz="2000" dirty="0" smtClean="0"/>
              <a:t> Αντίθετα, η μουσουλμάνα δεν έχει δικαίωμα να έχει πολλούς συζύγους, ούτε χαρέμι, ενώ δεν μπορεί να παντρευτεί έναν άνδρα που δεν είναι μουσουλμάνος. Το κοράνι καταδικάζει τη μοιχεία  και συμβουλεύει τον απατημένο σύζυγο να κλείσει την άπιστη στο σπίτι ως το θάνατό της.</a:t>
            </a:r>
          </a:p>
          <a:p>
            <a:pPr>
              <a:buNone/>
            </a:pPr>
            <a:endParaRPr lang="el-GR"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071546"/>
            <a:ext cx="8229600" cy="5054617"/>
          </a:xfrm>
        </p:spPr>
        <p:txBody>
          <a:bodyPr>
            <a:normAutofit fontScale="70000" lnSpcReduction="20000"/>
          </a:bodyPr>
          <a:lstStyle/>
          <a:p>
            <a:r>
              <a:rPr lang="el-GR" dirty="0" smtClean="0"/>
              <a:t>1. H ελευθερία της θρησκευτικής συνείδησης είναι απαραβίαστη. H απόλαυση των </a:t>
            </a:r>
            <a:r>
              <a:rPr lang="el-GR" dirty="0" err="1" smtClean="0"/>
              <a:t>ατoμικών</a:t>
            </a:r>
            <a:r>
              <a:rPr lang="el-GR" dirty="0" smtClean="0"/>
              <a:t> και </a:t>
            </a:r>
            <a:r>
              <a:rPr lang="el-GR" dirty="0" err="1" smtClean="0"/>
              <a:t>πoλιτικών</a:t>
            </a:r>
            <a:r>
              <a:rPr lang="el-GR" dirty="0" smtClean="0"/>
              <a:t> δικαιωμάτων δεν εξαρτάται από τις θρησκευτικές </a:t>
            </a:r>
            <a:r>
              <a:rPr lang="el-GR" dirty="0" err="1" smtClean="0"/>
              <a:t>πεπoιθήσεις</a:t>
            </a:r>
            <a:r>
              <a:rPr lang="el-GR" dirty="0" smtClean="0"/>
              <a:t> καθενός.</a:t>
            </a:r>
          </a:p>
          <a:p>
            <a:r>
              <a:rPr lang="el-GR" dirty="0" smtClean="0"/>
              <a:t>2. </a:t>
            </a:r>
            <a:r>
              <a:rPr lang="el-GR" dirty="0" err="1" smtClean="0"/>
              <a:t>Kάθε</a:t>
            </a:r>
            <a:r>
              <a:rPr lang="el-GR" dirty="0" smtClean="0"/>
              <a:t> γνωστή θρησκεία είναι ελεύθερη και τα σχετικά με τη λατρεία της </a:t>
            </a:r>
            <a:r>
              <a:rPr lang="el-GR" dirty="0" err="1" smtClean="0"/>
              <a:t>τελoύνται</a:t>
            </a:r>
            <a:r>
              <a:rPr lang="el-GR" dirty="0" smtClean="0"/>
              <a:t> ανεμπόδιστα υπό την </a:t>
            </a:r>
            <a:r>
              <a:rPr lang="el-GR" dirty="0" err="1" smtClean="0"/>
              <a:t>πρoστασία</a:t>
            </a:r>
            <a:r>
              <a:rPr lang="el-GR" dirty="0" smtClean="0"/>
              <a:t> των νόμων. H άσκηση της λατρείας δεν επιτρέπεται να </a:t>
            </a:r>
            <a:r>
              <a:rPr lang="el-GR" dirty="0" err="1" smtClean="0"/>
              <a:t>πρoσβάλλει</a:t>
            </a:r>
            <a:r>
              <a:rPr lang="el-GR" dirty="0" smtClean="0"/>
              <a:t> τη δημόσια τάξη ή τα χρηστά ήθη. O </a:t>
            </a:r>
            <a:r>
              <a:rPr lang="el-GR" dirty="0" err="1" smtClean="0"/>
              <a:t>πρoσηλυτισμός</a:t>
            </a:r>
            <a:r>
              <a:rPr lang="el-GR" dirty="0" smtClean="0"/>
              <a:t> </a:t>
            </a:r>
            <a:r>
              <a:rPr lang="el-GR" dirty="0" err="1" smtClean="0"/>
              <a:t>απαγoρεύεται</a:t>
            </a:r>
            <a:r>
              <a:rPr lang="el-GR" dirty="0" smtClean="0"/>
              <a:t>.</a:t>
            </a:r>
          </a:p>
          <a:p>
            <a:r>
              <a:rPr lang="el-GR" dirty="0" smtClean="0"/>
              <a:t>3. </a:t>
            </a:r>
            <a:r>
              <a:rPr lang="el-GR" dirty="0" err="1" smtClean="0"/>
              <a:t>Oι</a:t>
            </a:r>
            <a:r>
              <a:rPr lang="el-GR" dirty="0" smtClean="0"/>
              <a:t> </a:t>
            </a:r>
            <a:r>
              <a:rPr lang="el-GR" dirty="0" err="1" smtClean="0"/>
              <a:t>λειτoυργoί</a:t>
            </a:r>
            <a:r>
              <a:rPr lang="el-GR" dirty="0" smtClean="0"/>
              <a:t> όλων των γνωστών θρησκειών υπόκεινται στην ίδια </a:t>
            </a:r>
            <a:r>
              <a:rPr lang="el-GR" dirty="0" err="1" smtClean="0"/>
              <a:t>επoπτεία</a:t>
            </a:r>
            <a:r>
              <a:rPr lang="el-GR" dirty="0" smtClean="0"/>
              <a:t> της </a:t>
            </a:r>
            <a:r>
              <a:rPr lang="el-GR" dirty="0" err="1" smtClean="0"/>
              <a:t>Πoλιτείας</a:t>
            </a:r>
            <a:r>
              <a:rPr lang="el-GR" dirty="0" smtClean="0"/>
              <a:t> και στις ίδιες </a:t>
            </a:r>
            <a:r>
              <a:rPr lang="el-GR" dirty="0" err="1" smtClean="0"/>
              <a:t>υπoχρεώσεις</a:t>
            </a:r>
            <a:r>
              <a:rPr lang="el-GR" dirty="0" smtClean="0"/>
              <a:t> απέναντί της, όπως και </a:t>
            </a:r>
            <a:r>
              <a:rPr lang="el-GR" dirty="0" err="1" smtClean="0"/>
              <a:t>oι</a:t>
            </a:r>
            <a:r>
              <a:rPr lang="el-GR" dirty="0" smtClean="0"/>
              <a:t> </a:t>
            </a:r>
            <a:r>
              <a:rPr lang="el-GR" dirty="0" err="1" smtClean="0"/>
              <a:t>λειτoυργoί</a:t>
            </a:r>
            <a:r>
              <a:rPr lang="el-GR" dirty="0" smtClean="0"/>
              <a:t> της </a:t>
            </a:r>
            <a:r>
              <a:rPr lang="el-GR" dirty="0" err="1" smtClean="0"/>
              <a:t>επικρατoύσας</a:t>
            </a:r>
            <a:r>
              <a:rPr lang="el-GR" dirty="0" smtClean="0"/>
              <a:t> θρησκείας. </a:t>
            </a:r>
          </a:p>
          <a:p>
            <a:r>
              <a:rPr lang="el-GR" dirty="0" smtClean="0"/>
              <a:t>4. </a:t>
            </a:r>
            <a:r>
              <a:rPr lang="el-GR" dirty="0" err="1" smtClean="0"/>
              <a:t>Kανένας</a:t>
            </a:r>
            <a:r>
              <a:rPr lang="el-GR" dirty="0" smtClean="0"/>
              <a:t> δεν </a:t>
            </a:r>
            <a:r>
              <a:rPr lang="el-GR" dirty="0" err="1" smtClean="0"/>
              <a:t>μπoρεί</a:t>
            </a:r>
            <a:r>
              <a:rPr lang="el-GR" dirty="0" smtClean="0"/>
              <a:t>, εξαιτίας των θρησκευτικών </a:t>
            </a:r>
            <a:r>
              <a:rPr lang="el-GR" dirty="0" err="1" smtClean="0"/>
              <a:t>τoυ</a:t>
            </a:r>
            <a:r>
              <a:rPr lang="el-GR" dirty="0" smtClean="0"/>
              <a:t> </a:t>
            </a:r>
            <a:r>
              <a:rPr lang="el-GR" dirty="0" err="1" smtClean="0"/>
              <a:t>πεπoιθήσεων</a:t>
            </a:r>
            <a:r>
              <a:rPr lang="el-GR" dirty="0" smtClean="0"/>
              <a:t>, να απαλλαγεί από την εκπλήρωση των </a:t>
            </a:r>
            <a:r>
              <a:rPr lang="el-GR" dirty="0" err="1" smtClean="0"/>
              <a:t>υπoχρεώσεων</a:t>
            </a:r>
            <a:r>
              <a:rPr lang="el-GR" dirty="0" smtClean="0"/>
              <a:t>  </a:t>
            </a:r>
            <a:r>
              <a:rPr lang="el-GR" dirty="0" err="1" smtClean="0"/>
              <a:t>πρoς</a:t>
            </a:r>
            <a:r>
              <a:rPr lang="el-GR" dirty="0" smtClean="0"/>
              <a:t>  </a:t>
            </a:r>
            <a:r>
              <a:rPr lang="el-GR" dirty="0" err="1" smtClean="0"/>
              <a:t>τo</a:t>
            </a:r>
            <a:r>
              <a:rPr lang="el-GR" dirty="0" smtClean="0"/>
              <a:t> </a:t>
            </a:r>
            <a:r>
              <a:rPr lang="el-GR" dirty="0" err="1" smtClean="0"/>
              <a:t>Kράτoς</a:t>
            </a:r>
            <a:r>
              <a:rPr lang="el-GR" dirty="0" smtClean="0"/>
              <a:t> ή να αρνηθεί να </a:t>
            </a:r>
            <a:r>
              <a:rPr lang="el-GR" dirty="0" err="1" smtClean="0"/>
              <a:t>συμμoρφωθεί</a:t>
            </a:r>
            <a:r>
              <a:rPr lang="el-GR" dirty="0" smtClean="0"/>
              <a:t> </a:t>
            </a:r>
            <a:r>
              <a:rPr lang="el-GR" dirty="0" err="1" smtClean="0"/>
              <a:t>πρoςτoυςνόμoυς</a:t>
            </a:r>
            <a:r>
              <a:rPr lang="el-GR" dirty="0" smtClean="0"/>
              <a:t>. </a:t>
            </a:r>
          </a:p>
          <a:p>
            <a:pPr>
              <a:buNone/>
            </a:pPr>
            <a:r>
              <a:rPr lang="el-GR" dirty="0" smtClean="0"/>
              <a:t> </a:t>
            </a:r>
          </a:p>
          <a:p>
            <a:pPr>
              <a:buNone/>
            </a:pPr>
            <a:r>
              <a:rPr lang="el-GR" i="1" dirty="0" smtClean="0"/>
              <a:t>Σύνταγμα της Ελλάδος, άρθρο 13, 2013, Βουλή των Ελλήνων.</a:t>
            </a:r>
            <a:endParaRPr lang="el-GR" i="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000" b="1" dirty="0" smtClean="0"/>
              <a:t>Οικουμενική διακήρυξη των ανθρωπίνων δικαιωμάτων</a:t>
            </a:r>
            <a:br>
              <a:rPr lang="el-GR" sz="2000" b="1" dirty="0" smtClean="0"/>
            </a:br>
            <a:r>
              <a:rPr lang="el-GR" sz="2000" b="1" dirty="0" smtClean="0"/>
              <a:t> 10 Δεκεμβρίου 1948</a:t>
            </a:r>
            <a:endParaRPr lang="el-GR" sz="2000" b="1" dirty="0"/>
          </a:p>
        </p:txBody>
      </p:sp>
      <p:sp>
        <p:nvSpPr>
          <p:cNvPr id="3" name="2 - Θέση περιεχομένου"/>
          <p:cNvSpPr>
            <a:spLocks noGrp="1"/>
          </p:cNvSpPr>
          <p:nvPr>
            <p:ph idx="1"/>
          </p:nvPr>
        </p:nvSpPr>
        <p:spPr/>
        <p:txBody>
          <a:bodyPr>
            <a:normAutofit/>
          </a:bodyPr>
          <a:lstStyle/>
          <a:p>
            <a:pPr>
              <a:buNone/>
            </a:pPr>
            <a:r>
              <a:rPr lang="el-GR" sz="2200" dirty="0" smtClean="0"/>
              <a:t>     ΑΡΘΡΟ 18</a:t>
            </a:r>
          </a:p>
          <a:p>
            <a:pPr algn="just">
              <a:buNone/>
            </a:pPr>
            <a:r>
              <a:rPr lang="el-GR" sz="2200" dirty="0" smtClean="0"/>
              <a:t>     </a:t>
            </a:r>
          </a:p>
          <a:p>
            <a:pPr algn="just">
              <a:buNone/>
            </a:pPr>
            <a:r>
              <a:rPr lang="el-GR" sz="2200" dirty="0" smtClean="0"/>
              <a:t>     Κάθε άτομο έχει το δικαίωμα της ελευθερίας της σκέψης, της συνείδησης και της θρησκείας. Στο δικαίωμα αυτό περιλαμβάνεται η ελευθερία για την αλλαγή της θρησκείας ή πεποιθήσεων, όπως και η ελευθερία να εκδηλώνει κανείς τη θρησκεία του ή τις θρησκευτικές του πεποιθήσεις, μόνος ή μαζί με άλλους, δημόσια ή ιδιωτικά, με τη διδασκαλία, την άσκηση, τη λατρεία και με την τέλεση θρησκευτικών τελετών.</a:t>
            </a:r>
          </a:p>
          <a:p>
            <a:endParaRPr lang="el-G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357166"/>
            <a:ext cx="8229600" cy="6286544"/>
          </a:xfrm>
        </p:spPr>
        <p:txBody>
          <a:bodyPr>
            <a:normAutofit lnSpcReduction="10000"/>
          </a:bodyPr>
          <a:lstStyle/>
          <a:p>
            <a:pPr>
              <a:buNone/>
            </a:pPr>
            <a:r>
              <a:rPr lang="el-GR" sz="2000" b="1" dirty="0" smtClean="0"/>
              <a:t>Παρίσι 13 Νοεμβρίου 2015</a:t>
            </a:r>
          </a:p>
          <a:p>
            <a:pPr>
              <a:buNone/>
            </a:pPr>
            <a:endParaRPr lang="el-GR" sz="1800" dirty="0" smtClean="0"/>
          </a:p>
          <a:p>
            <a:pPr>
              <a:buNone/>
            </a:pPr>
            <a:r>
              <a:rPr lang="el-GR" sz="1800" dirty="0" smtClean="0"/>
              <a:t>Για την αγάπη, τάχα, στο Θεό σου,                                 Ποιος σου υπέδειξε </a:t>
            </a:r>
          </a:p>
          <a:p>
            <a:pPr>
              <a:buNone/>
            </a:pPr>
            <a:r>
              <a:rPr lang="el-GR" sz="1800" dirty="0" smtClean="0"/>
              <a:t>την προβολή της δόξας του,                                             να καθορίζεις με τη βία,</a:t>
            </a:r>
          </a:p>
          <a:p>
            <a:pPr>
              <a:buNone/>
            </a:pPr>
            <a:r>
              <a:rPr lang="el-GR" sz="1800" dirty="0" smtClean="0"/>
              <a:t>ύφανες πορφυρό μανδύα                                                 τις τύχες των ανθρώπων;</a:t>
            </a:r>
          </a:p>
          <a:p>
            <a:pPr>
              <a:buNone/>
            </a:pPr>
            <a:r>
              <a:rPr lang="el-GR" sz="1800" dirty="0" smtClean="0"/>
              <a:t>Με το αίμα των συνανθρώπων σου.                               Το μίσος του ξεπερνά</a:t>
            </a:r>
          </a:p>
          <a:p>
            <a:pPr>
              <a:buNone/>
            </a:pPr>
            <a:r>
              <a:rPr lang="el-GR" sz="1800" dirty="0" smtClean="0"/>
              <a:t> για τη λατρεία, τάχα, στο Θεό σου                                  την … ενός λεπτού σιγή.</a:t>
            </a:r>
          </a:p>
          <a:p>
            <a:pPr>
              <a:buNone/>
            </a:pPr>
            <a:r>
              <a:rPr lang="el-GR" sz="1800" dirty="0" smtClean="0"/>
              <a:t>έσπειρες τον τρόμο </a:t>
            </a:r>
          </a:p>
          <a:p>
            <a:pPr>
              <a:buNone/>
            </a:pPr>
            <a:r>
              <a:rPr lang="el-GR" sz="1800" dirty="0" smtClean="0"/>
              <a:t>σε ανυποψίαστες υπάρξεις.</a:t>
            </a:r>
          </a:p>
          <a:p>
            <a:pPr>
              <a:buNone/>
            </a:pPr>
            <a:r>
              <a:rPr lang="el-GR" sz="1800" dirty="0" smtClean="0"/>
              <a:t>Για την αφοσίωση, τάχα, στο Θεό σου,</a:t>
            </a:r>
          </a:p>
          <a:p>
            <a:pPr>
              <a:buNone/>
            </a:pPr>
            <a:r>
              <a:rPr lang="el-GR" sz="1800" dirty="0" smtClean="0"/>
              <a:t>βύθισες στο πένθος </a:t>
            </a:r>
          </a:p>
          <a:p>
            <a:pPr>
              <a:buNone/>
            </a:pPr>
            <a:r>
              <a:rPr lang="el-GR" sz="1800" dirty="0" smtClean="0"/>
              <a:t>τόσες οικογένειες.</a:t>
            </a:r>
          </a:p>
          <a:p>
            <a:pPr>
              <a:buNone/>
            </a:pPr>
            <a:r>
              <a:rPr lang="el-GR" sz="1800" dirty="0" smtClean="0"/>
              <a:t>Για τη θυσία, τάχα,  στο Θεό σου,</a:t>
            </a:r>
          </a:p>
          <a:p>
            <a:pPr>
              <a:buNone/>
            </a:pPr>
            <a:r>
              <a:rPr lang="el-GR" sz="1800" dirty="0" smtClean="0"/>
              <a:t>ορφάνεψες παιδιά </a:t>
            </a:r>
          </a:p>
          <a:p>
            <a:pPr>
              <a:buNone/>
            </a:pPr>
            <a:r>
              <a:rPr lang="el-GR" sz="1800" dirty="0" smtClean="0"/>
              <a:t>και στέρησες συζύγους.</a:t>
            </a:r>
          </a:p>
          <a:p>
            <a:pPr>
              <a:buNone/>
            </a:pPr>
            <a:r>
              <a:rPr lang="el-GR" sz="1800" dirty="0" smtClean="0"/>
              <a:t>Και συλλογίζομαι:</a:t>
            </a:r>
          </a:p>
          <a:p>
            <a:pPr>
              <a:buNone/>
            </a:pPr>
            <a:r>
              <a:rPr lang="el-GR" sz="1800" dirty="0" smtClean="0"/>
              <a:t>ποιος σε όρισε να ερμηνεύεις το θέλημα του Θεού, </a:t>
            </a:r>
          </a:p>
          <a:p>
            <a:pPr>
              <a:buNone/>
            </a:pPr>
            <a:r>
              <a:rPr lang="el-GR" sz="1800" dirty="0" smtClean="0"/>
              <a:t>με βάση τις αδυναμίες </a:t>
            </a:r>
          </a:p>
          <a:p>
            <a:pPr>
              <a:buNone/>
            </a:pPr>
            <a:r>
              <a:rPr lang="el-GR" sz="1800" dirty="0" smtClean="0"/>
              <a:t>και την εμπάθειά σου;</a:t>
            </a:r>
          </a:p>
          <a:p>
            <a:pPr>
              <a:buNone/>
            </a:pPr>
            <a:endParaRPr lang="el-GR" sz="1800" dirty="0" smtClean="0"/>
          </a:p>
          <a:p>
            <a:pPr>
              <a:buNone/>
            </a:pPr>
            <a:endParaRPr lang="el-GR" sz="1800" dirty="0" smtClean="0"/>
          </a:p>
          <a:p>
            <a:pPr>
              <a:buNone/>
            </a:pPr>
            <a:endParaRPr lang="el-GR" sz="1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457200" y="274638"/>
            <a:ext cx="8229600" cy="3297238"/>
          </a:xfrm>
        </p:spPr>
        <p:txBody>
          <a:bodyPr>
            <a:normAutofit fontScale="90000"/>
          </a:bodyPr>
          <a:lstStyle/>
          <a:p>
            <a:r>
              <a:rPr lang="el-GR" sz="2000" dirty="0" smtClean="0"/>
              <a:t/>
            </a:r>
            <a:br>
              <a:rPr lang="el-GR" sz="2000" dirty="0" smtClean="0"/>
            </a:br>
            <a:r>
              <a:rPr lang="el-GR" sz="2000" dirty="0" smtClean="0"/>
              <a:t/>
            </a:r>
            <a:br>
              <a:rPr lang="el-GR" sz="2000" dirty="0" smtClean="0"/>
            </a:br>
            <a:r>
              <a:rPr lang="el-GR" sz="2000" dirty="0" smtClean="0"/>
              <a:t/>
            </a:r>
            <a:br>
              <a:rPr lang="el-GR" sz="2000" dirty="0" smtClean="0"/>
            </a:br>
            <a:r>
              <a:rPr lang="el-GR" sz="2000" dirty="0" smtClean="0"/>
              <a:t/>
            </a:r>
            <a:br>
              <a:rPr lang="el-GR" sz="2000" dirty="0" smtClean="0"/>
            </a:br>
            <a:r>
              <a:rPr lang="el-GR" sz="2000" dirty="0" smtClean="0"/>
              <a:t/>
            </a:r>
            <a:br>
              <a:rPr lang="el-GR" sz="2000" dirty="0" smtClean="0"/>
            </a:br>
            <a:r>
              <a:rPr lang="el-GR" sz="2000" dirty="0" smtClean="0"/>
              <a:t/>
            </a:r>
            <a:br>
              <a:rPr lang="el-GR" sz="2000" dirty="0" smtClean="0"/>
            </a:br>
            <a:r>
              <a:rPr lang="el-GR" sz="2000" dirty="0" smtClean="0"/>
              <a:t/>
            </a:r>
            <a:br>
              <a:rPr lang="el-GR" sz="2000" dirty="0" smtClean="0"/>
            </a:br>
            <a:r>
              <a:rPr lang="el-GR" sz="2200" b="1" dirty="0" smtClean="0"/>
              <a:t>Φανατισμός </a:t>
            </a:r>
            <a:r>
              <a:rPr lang="el-GR" sz="2200" dirty="0" smtClean="0"/>
              <a:t>(</a:t>
            </a:r>
            <a:r>
              <a:rPr lang="el-GR" sz="2200" dirty="0" err="1" smtClean="0"/>
              <a:t>fanum=ιερό</a:t>
            </a:r>
            <a:r>
              <a:rPr lang="el-GR" sz="2200" dirty="0" smtClean="0"/>
              <a:t>) γενικά ονομάζεται η αποκλειστική και με πάθος προσπάθεια επιβολής των ιδεών ενός ατόμου ή μιας ιδεολογίας. Ο φανατικός δεν ανέχεται αντίθετες απόψεις και είναι πρόθυμος να χρησιμοποιήσει βία για να αντιμετωπίσει τους αντιπάλους του. Σχεδόν συνώνυμη είναι και η μισαλλοδοξία (μίσος για τις απόψεις του άλλου)…</a:t>
            </a:r>
            <a:br>
              <a:rPr lang="el-GR" sz="2200" dirty="0" smtClean="0"/>
            </a:br>
            <a:r>
              <a:rPr lang="el-GR" sz="2000" dirty="0" smtClean="0"/>
              <a:t/>
            </a:r>
            <a:br>
              <a:rPr lang="el-GR" sz="2000" dirty="0" smtClean="0"/>
            </a:br>
            <a:r>
              <a:rPr lang="el-GR" sz="2000" dirty="0" smtClean="0"/>
              <a:t/>
            </a:r>
            <a:br>
              <a:rPr lang="el-GR" sz="2000" dirty="0" smtClean="0"/>
            </a:br>
            <a:r>
              <a:rPr lang="el-GR" sz="2000" dirty="0" smtClean="0"/>
              <a:t/>
            </a:r>
            <a:br>
              <a:rPr lang="el-GR" sz="2000" dirty="0" smtClean="0"/>
            </a:br>
            <a:endParaRPr lang="el-GR"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457200" y="274638"/>
            <a:ext cx="8229600" cy="1511288"/>
          </a:xfrm>
        </p:spPr>
        <p:txBody>
          <a:bodyPr>
            <a:normAutofit/>
          </a:bodyPr>
          <a:lstStyle/>
          <a:p>
            <a:r>
              <a:rPr lang="el-GR" sz="2400" b="1" dirty="0" smtClean="0"/>
              <a:t/>
            </a:r>
            <a:br>
              <a:rPr lang="el-GR" sz="2400" b="1" dirty="0" smtClean="0"/>
            </a:br>
            <a:r>
              <a:rPr lang="el-GR" sz="2400" b="1" dirty="0" smtClean="0"/>
              <a:t>Αίτια θρησκευτικού φανατισμού</a:t>
            </a:r>
            <a:br>
              <a:rPr lang="el-GR" sz="2400" b="1" dirty="0" smtClean="0"/>
            </a:br>
            <a:endParaRPr lang="el-GR" sz="2400" b="1" dirty="0"/>
          </a:p>
        </p:txBody>
      </p:sp>
      <p:sp>
        <p:nvSpPr>
          <p:cNvPr id="4" name="3 - Θέση περιεχομένου"/>
          <p:cNvSpPr>
            <a:spLocks noGrp="1"/>
          </p:cNvSpPr>
          <p:nvPr>
            <p:ph idx="1"/>
          </p:nvPr>
        </p:nvSpPr>
        <p:spPr/>
        <p:txBody>
          <a:bodyPr>
            <a:normAutofit/>
          </a:bodyPr>
          <a:lstStyle/>
          <a:p>
            <a:endParaRPr lang="el-GR" sz="2000" dirty="0" smtClean="0"/>
          </a:p>
          <a:p>
            <a:pPr>
              <a:buNone/>
            </a:pPr>
            <a:endParaRPr lang="el-GR" sz="2000" dirty="0" smtClean="0"/>
          </a:p>
          <a:p>
            <a:r>
              <a:rPr lang="el-GR" sz="2000" dirty="0" smtClean="0"/>
              <a:t>Άγνοια.</a:t>
            </a:r>
          </a:p>
          <a:p>
            <a:r>
              <a:rPr lang="el-GR" sz="2000" dirty="0" smtClean="0"/>
              <a:t>Χαμηλό μορφωτικό επίπεδο των ανθρώπων.</a:t>
            </a:r>
          </a:p>
          <a:p>
            <a:r>
              <a:rPr lang="el-GR" sz="2000" dirty="0" smtClean="0"/>
              <a:t>Έλλειψη δημοκρατικής διαπαιδαγώγησης και διαμόρφωσης δημοκρατικής συνείδησης ( άρνηση της άλλης άποψης).</a:t>
            </a:r>
          </a:p>
          <a:p>
            <a:r>
              <a:rPr lang="el-GR" sz="2000" dirty="0" smtClean="0"/>
              <a:t>Μειωμένη κριτική ικανότητα.</a:t>
            </a:r>
          </a:p>
          <a:p>
            <a:r>
              <a:rPr lang="el-GR" sz="2000" dirty="0" smtClean="0"/>
              <a:t>Ψυχολογικά αίτια.</a:t>
            </a:r>
          </a:p>
          <a:p>
            <a:endParaRPr lang="el-GR" sz="20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b="1" dirty="0" smtClean="0"/>
              <a:t>Συνέπειες</a:t>
            </a:r>
            <a:endParaRPr lang="el-GR" sz="2400" b="1" dirty="0"/>
          </a:p>
        </p:txBody>
      </p:sp>
      <p:sp>
        <p:nvSpPr>
          <p:cNvPr id="3" name="2 - Θέση περιεχομένου"/>
          <p:cNvSpPr>
            <a:spLocks noGrp="1"/>
          </p:cNvSpPr>
          <p:nvPr>
            <p:ph idx="1"/>
          </p:nvPr>
        </p:nvSpPr>
        <p:spPr>
          <a:xfrm>
            <a:off x="457200" y="1428736"/>
            <a:ext cx="8229600" cy="4697427"/>
          </a:xfrm>
        </p:spPr>
        <p:txBody>
          <a:bodyPr>
            <a:normAutofit fontScale="92500" lnSpcReduction="10000"/>
          </a:bodyPr>
          <a:lstStyle/>
          <a:p>
            <a:r>
              <a:rPr lang="el-GR" sz="2000" dirty="0" smtClean="0"/>
              <a:t>Δημιουργεί στη συνείδηση του πιστού την ψευδαίσθηση μιας πνευματικής αυτάρκειας και μιας σίγουρης σωτηρίας εμποτίζοντας τον με φαρισαϊκή νοοτροπία.</a:t>
            </a:r>
          </a:p>
          <a:p>
            <a:pPr>
              <a:buNone/>
            </a:pPr>
            <a:r>
              <a:rPr lang="el-GR" sz="2000" dirty="0" smtClean="0"/>
              <a:t> </a:t>
            </a:r>
          </a:p>
          <a:p>
            <a:r>
              <a:rPr lang="el-GR" sz="2000" dirty="0" smtClean="0"/>
              <a:t> Αλλοιώνει την πίστη γιατί της στερεί το πολύτιμο στοιχείο της αγάπης προς τον συνάνθρωπο, χωρίς την οποία εκείνη είναι νεκρή.</a:t>
            </a:r>
          </a:p>
          <a:p>
            <a:r>
              <a:rPr lang="el-GR" sz="2000" dirty="0" smtClean="0"/>
              <a:t> Καταπνίγει τη θρησκευτική ελευθερία του ατόμου με την καταπίεση, τις διώξεις, τις απειλές, τις τιμωρίες, τη βία και έτσι στερεί τον άνθρωπο από μια βασική ελευθερία του.</a:t>
            </a:r>
          </a:p>
          <a:p>
            <a:r>
              <a:rPr lang="el-GR" sz="2000" dirty="0" smtClean="0"/>
              <a:t> Καταστρέφει ανθρώπινες ζωές και υλικά αγαθά με τους πολέμους .</a:t>
            </a:r>
          </a:p>
          <a:p>
            <a:r>
              <a:rPr lang="el-GR" sz="2000" dirty="0" smtClean="0"/>
              <a:t> Δημιουργεί κοινωνικές και πολιτικές αναστατώσεις με τις επαναστάσεις, τις διώξεις, τον επεκτατισμό και τη βία. </a:t>
            </a:r>
          </a:p>
          <a:p>
            <a:r>
              <a:rPr lang="el-GR" sz="2000" dirty="0" smtClean="0"/>
              <a:t>Σκανδαλίζει τους θρησκευτικά αδιάφορους ή χλιαρούς,  οδηγώντας τους προς την αθεΐα, αφού διαπιστώνουν ότι οι θρησκείες αντί να εξημερώνουν τον άνθρωπο, τον εξαγριώνουν και τον σπρώχνουν σε αιματηρές συγκρούσεις και βιαιότητες.</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images.jpg"/>
          <p:cNvPicPr>
            <a:picLocks noGrp="1" noChangeAspect="1" noChangeArrowheads="1"/>
          </p:cNvPicPr>
          <p:nvPr>
            <p:ph idx="1"/>
          </p:nvPr>
        </p:nvPicPr>
        <p:blipFill>
          <a:blip r:embed="rId2"/>
          <a:srcRect/>
          <a:stretch>
            <a:fillRect/>
          </a:stretch>
        </p:blipFill>
        <p:spPr bwMode="auto">
          <a:xfrm>
            <a:off x="4357686" y="357166"/>
            <a:ext cx="3786214" cy="3357586"/>
          </a:xfrm>
          <a:prstGeom prst="rect">
            <a:avLst/>
          </a:prstGeom>
          <a:noFill/>
        </p:spPr>
      </p:pic>
      <p:pic>
        <p:nvPicPr>
          <p:cNvPr id="1028" name="Picture 4" descr="C:\Users\user\Desktop\images (1).jpg"/>
          <p:cNvPicPr>
            <a:picLocks noChangeAspect="1" noChangeArrowheads="1"/>
          </p:cNvPicPr>
          <p:nvPr/>
        </p:nvPicPr>
        <p:blipFill>
          <a:blip r:embed="rId3"/>
          <a:srcRect/>
          <a:stretch>
            <a:fillRect/>
          </a:stretch>
        </p:blipFill>
        <p:spPr bwMode="auto">
          <a:xfrm>
            <a:off x="4643438" y="4357694"/>
            <a:ext cx="3857652" cy="2214578"/>
          </a:xfrm>
          <a:prstGeom prst="rect">
            <a:avLst/>
          </a:prstGeom>
          <a:noFill/>
        </p:spPr>
      </p:pic>
      <p:pic>
        <p:nvPicPr>
          <p:cNvPr id="1029" name="Picture 5" descr="C:\Users\user\Desktop\αρχείο λήψης (1).jpg"/>
          <p:cNvPicPr>
            <a:picLocks noChangeAspect="1" noChangeArrowheads="1"/>
          </p:cNvPicPr>
          <p:nvPr/>
        </p:nvPicPr>
        <p:blipFill>
          <a:blip r:embed="rId4"/>
          <a:srcRect/>
          <a:stretch>
            <a:fillRect/>
          </a:stretch>
        </p:blipFill>
        <p:spPr bwMode="auto">
          <a:xfrm>
            <a:off x="571472" y="4071942"/>
            <a:ext cx="3252793" cy="2419354"/>
          </a:xfrm>
          <a:prstGeom prst="rect">
            <a:avLst/>
          </a:prstGeom>
          <a:noFill/>
        </p:spPr>
      </p:pic>
      <p:pic>
        <p:nvPicPr>
          <p:cNvPr id="1030" name="Picture 6" descr="C:\Users\user\Desktop\αρχείο λήψης.jpg"/>
          <p:cNvPicPr>
            <a:picLocks noChangeAspect="1" noChangeArrowheads="1"/>
          </p:cNvPicPr>
          <p:nvPr/>
        </p:nvPicPr>
        <p:blipFill>
          <a:blip r:embed="rId5"/>
          <a:srcRect/>
          <a:stretch>
            <a:fillRect/>
          </a:stretch>
        </p:blipFill>
        <p:spPr bwMode="auto">
          <a:xfrm>
            <a:off x="642910" y="928670"/>
            <a:ext cx="3286148" cy="285752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a:xfrm>
            <a:off x="457200" y="274638"/>
            <a:ext cx="8229600" cy="3868742"/>
          </a:xfrm>
        </p:spPr>
        <p:txBody>
          <a:bodyPr/>
          <a:lstStyle/>
          <a:p>
            <a:r>
              <a:rPr lang="el-GR" dirty="0" smtClean="0"/>
              <a:t/>
            </a:r>
            <a:br>
              <a:rPr lang="el-GR" dirty="0" smtClean="0"/>
            </a:br>
            <a:r>
              <a:rPr lang="el-GR" dirty="0" smtClean="0"/>
              <a:t>Μορφές Θρησκευτικού φανατισμού</a:t>
            </a:r>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5357826"/>
          </a:xfrm>
        </p:spPr>
        <p:txBody>
          <a:bodyPr>
            <a:normAutofit fontScale="90000"/>
          </a:bodyPr>
          <a:lstStyle/>
          <a:p>
            <a:pPr algn="l"/>
            <a:r>
              <a:rPr lang="el-GR" sz="2000" b="1" dirty="0" smtClean="0"/>
              <a:t/>
            </a:r>
            <a:br>
              <a:rPr lang="el-GR" sz="2000" b="1" dirty="0" smtClean="0"/>
            </a:br>
            <a:r>
              <a:rPr lang="el-GR" sz="2000" b="1" dirty="0" smtClean="0"/>
              <a:t/>
            </a:r>
            <a:br>
              <a:rPr lang="el-GR" sz="2000" b="1" dirty="0" smtClean="0"/>
            </a:br>
            <a:r>
              <a:rPr lang="el-GR" sz="2000" b="1" dirty="0" smtClean="0"/>
              <a:t/>
            </a:r>
            <a:br>
              <a:rPr lang="el-GR" sz="2000" b="1" dirty="0" smtClean="0"/>
            </a:br>
            <a:r>
              <a:rPr lang="el-GR" sz="2000" b="1" dirty="0" smtClean="0"/>
              <a:t/>
            </a:r>
            <a:br>
              <a:rPr lang="el-GR" sz="2000" b="1" dirty="0" smtClean="0"/>
            </a:br>
            <a:r>
              <a:rPr lang="el-GR" sz="2000" b="1" dirty="0" smtClean="0"/>
              <a:t/>
            </a:r>
            <a:br>
              <a:rPr lang="el-GR" sz="2000" b="1" dirty="0" smtClean="0"/>
            </a:br>
            <a:r>
              <a:rPr lang="el-GR" sz="2000" b="1" dirty="0" smtClean="0"/>
              <a:t>1. Θρησκοληψία  ή  Θρησκομανία:  </a:t>
            </a:r>
            <a:r>
              <a:rPr lang="el-GR" sz="2000" dirty="0" smtClean="0"/>
              <a:t>είναι  η  υπερβολική  αφοσίωση  σε  κάποια  θρησκεία.</a:t>
            </a:r>
            <a:br>
              <a:rPr lang="el-GR" sz="2000" dirty="0" smtClean="0"/>
            </a:br>
            <a:r>
              <a:rPr lang="el-GR" sz="2000" dirty="0" smtClean="0"/>
              <a:t/>
            </a:r>
            <a:br>
              <a:rPr lang="el-GR" sz="2000" dirty="0" smtClean="0"/>
            </a:br>
            <a:r>
              <a:rPr lang="el-GR" sz="2000" b="1" dirty="0" smtClean="0"/>
              <a:t>2. Πουριτανισμός: </a:t>
            </a:r>
            <a:r>
              <a:rPr lang="el-GR" sz="2000" dirty="0" smtClean="0"/>
              <a:t/>
            </a:r>
            <a:br>
              <a:rPr lang="el-GR" sz="2000" dirty="0" smtClean="0"/>
            </a:br>
            <a:r>
              <a:rPr lang="el-GR" sz="2000" dirty="0" smtClean="0"/>
              <a:t>υπερβολική  προσήλωση  που  πολλές  φορές  υποκρύπτει  ένα  στείρο  συντηρητισμό και  μια  ανούσια  υποκριτικότητα.</a:t>
            </a:r>
            <a:br>
              <a:rPr lang="el-GR" sz="2000" dirty="0" smtClean="0"/>
            </a:br>
            <a:r>
              <a:rPr lang="el-GR" sz="2000" dirty="0" smtClean="0"/>
              <a:t/>
            </a:r>
            <a:br>
              <a:rPr lang="el-GR" sz="2000" dirty="0" smtClean="0"/>
            </a:br>
            <a:r>
              <a:rPr lang="el-GR" sz="2000" b="1" dirty="0" smtClean="0"/>
              <a:t>3. Θεοκρατία:</a:t>
            </a:r>
            <a:r>
              <a:rPr lang="el-GR" sz="2000" dirty="0" smtClean="0"/>
              <a:t/>
            </a:r>
            <a:br>
              <a:rPr lang="el-GR" sz="2000" dirty="0" smtClean="0"/>
            </a:br>
            <a:r>
              <a:rPr lang="el-GR" sz="2000" dirty="0" smtClean="0"/>
              <a:t>Πολίτευμα,  όπου η πολιτική εξουσία είναι υποταγμένη στη θρησκευτική εξουσία ή ασκείται από έναν αντιπρόσωπο του Θεού – πρόσωπο, κάστα, οργάνωση- στο όνομα Αυτού και σύμφωνα με τους νόμους του.   </a:t>
            </a:r>
            <a:br>
              <a:rPr lang="el-GR" sz="2000" dirty="0" smtClean="0"/>
            </a:br>
            <a:r>
              <a:rPr lang="el-GR" sz="2000" dirty="0" smtClean="0"/>
              <a:t/>
            </a:r>
            <a:br>
              <a:rPr lang="el-GR" sz="2000" dirty="0" smtClean="0"/>
            </a:br>
            <a:r>
              <a:rPr lang="el-GR" sz="2000" dirty="0" smtClean="0"/>
              <a:t>  </a:t>
            </a:r>
            <a:r>
              <a:rPr lang="el-GR" sz="2000" b="1" dirty="0" smtClean="0"/>
              <a:t>4. Θρησκευτικός  επεκτατισμός</a:t>
            </a:r>
            <a:r>
              <a:rPr lang="el-GR" sz="2000" dirty="0" smtClean="0"/>
              <a:t/>
            </a:r>
            <a:br>
              <a:rPr lang="el-GR" sz="2000" dirty="0" smtClean="0"/>
            </a:br>
            <a:r>
              <a:rPr lang="el-GR" sz="2000" dirty="0" smtClean="0"/>
              <a:t> Παγκόσμια  επικράτηση  μίας  θρησκείας  με  ύπουλα  ή  βίαια  μέσα . </a:t>
            </a:r>
            <a:r>
              <a:rPr lang="en-US" sz="2000" dirty="0" smtClean="0"/>
              <a:t>O</a:t>
            </a:r>
            <a:r>
              <a:rPr lang="el-GR" sz="2000" dirty="0" smtClean="0"/>
              <a:t> Ισλαμισμός</a:t>
            </a:r>
            <a:r>
              <a:rPr lang="en-US" sz="2000" dirty="0" smtClean="0"/>
              <a:t>, </a:t>
            </a:r>
            <a:r>
              <a:rPr lang="el-GR" sz="2000" dirty="0" smtClean="0"/>
              <a:t> για παράδειγμα,  επιδιώκει  την  διάδοση  του  δόγματος  του  με  κάθε  μέσο . </a:t>
            </a:r>
            <a:br>
              <a:rPr lang="el-GR" sz="2000" dirty="0" smtClean="0"/>
            </a:br>
            <a:r>
              <a:rPr lang="el-GR" sz="2000" dirty="0" smtClean="0"/>
              <a:t/>
            </a:r>
            <a:br>
              <a:rPr lang="el-GR" sz="2000" dirty="0" smtClean="0"/>
            </a:br>
            <a:endParaRPr lang="el-GR"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297634"/>
          </a:xfrm>
        </p:spPr>
        <p:txBody>
          <a:bodyPr>
            <a:normAutofit/>
          </a:bodyPr>
          <a:lstStyle/>
          <a:p>
            <a:pPr algn="l"/>
            <a:r>
              <a:rPr lang="el-GR" sz="1600" b="1" dirty="0" smtClean="0"/>
              <a:t>5. Προσηλυτισμός:</a:t>
            </a:r>
            <a:br>
              <a:rPr lang="el-GR" sz="1600" b="1" dirty="0" smtClean="0"/>
            </a:br>
            <a:r>
              <a:rPr lang="el-GR" sz="1600" dirty="0" smtClean="0"/>
              <a:t>    Διάδοση  μίας  πίστης  με  ύπουλα  ή  δόλια  μέσα. Ο  προσηλυτισμός  είναι  νομικά  μη  αποδεκτός  από  το  σύνταγμα  ,όμως , πολλές  θρησκείες  τον περιλαμβάνουν  στη  λατρεία  τους . Έτσι , πολλές  φορές  γινόμαστε  κι  εμείς  οι  ίδιοι  αντικείμενα  προσηλυτισμού , όταν  μας  πλησιάζουν  διάφορες  θρησκευτικές  ομάδες , οι  οποίες  μοιράζουν  φυλλάδια  ή  άλλα  έντυπα  για  να διαδώσουν  την  πίστη  τους , χωρίς  να  μπορεί  να  επέμβουν  οι  αρχές .</a:t>
            </a:r>
            <a:br>
              <a:rPr lang="el-GR" sz="1600" dirty="0" smtClean="0"/>
            </a:br>
            <a:r>
              <a:rPr lang="el-GR" sz="1600" dirty="0" smtClean="0"/>
              <a:t/>
            </a:r>
            <a:br>
              <a:rPr lang="el-GR" sz="1600" dirty="0" smtClean="0"/>
            </a:br>
            <a:r>
              <a:rPr lang="el-GR" sz="1600" b="1" dirty="0" smtClean="0"/>
              <a:t>6. Μισαλλοδοξία :</a:t>
            </a:r>
            <a:r>
              <a:rPr lang="el-GR" sz="1600" dirty="0" smtClean="0"/>
              <a:t/>
            </a:r>
            <a:br>
              <a:rPr lang="el-GR" sz="1600" dirty="0" smtClean="0"/>
            </a:br>
            <a:r>
              <a:rPr lang="el-GR" sz="1600" dirty="0" smtClean="0"/>
              <a:t>Μίσος  εναντίον  των  ετερόδοξων  ή  αλλόθρησκων . Είναι  στην  ουσία  η  κυριότερη  έκφραση  του  Θρησκευτικού  φανατισμού , καθώς  συναντάται  σε  αρκετούς  ανθρώπους . Η  μισαλλοδοξία  είναι  αποτέλεσμα  πολλές  φορές , ξεπερασμένων  αντιλήψεων , που  καλλιεργούνται  είτε  μέσα  στην  οικογένεια , είτε  μέσω  άλλων  κοινωνικών  θεσμών και  σίγουρα  αποτελεί  όπλο  στα  χέρια  μιας  επεκτατικής , πολιτικής  ή  θρησκευτικής  εξουσίας .</a:t>
            </a:r>
            <a:br>
              <a:rPr lang="el-GR" sz="1600" dirty="0" smtClean="0"/>
            </a:br>
            <a:r>
              <a:rPr lang="el-GR" sz="1600" dirty="0" smtClean="0"/>
              <a:t/>
            </a:r>
            <a:br>
              <a:rPr lang="el-GR" sz="1600" dirty="0" smtClean="0"/>
            </a:br>
            <a:r>
              <a:rPr lang="el-GR" sz="1600" b="1" dirty="0" smtClean="0"/>
              <a:t>7. Συντηρητισμός :</a:t>
            </a:r>
            <a:r>
              <a:rPr lang="el-GR" sz="1600" dirty="0" smtClean="0"/>
              <a:t/>
            </a:r>
            <a:br>
              <a:rPr lang="el-GR" sz="1600" dirty="0" smtClean="0"/>
            </a:br>
            <a:r>
              <a:rPr lang="el-GR" sz="1600" dirty="0" smtClean="0"/>
              <a:t>Προσκόλληση  στο  παραδοσιακό , στο  καθιερωμένο , σ’ αυτό  που  γνωρίζεται  και  ελέγχεται . Ο  συντηρητικός  επαναπαύεται  στην  υφιστάμενη  τάξη  πραγμάτων  και  αρνείται  κάθε  τι  νεωτεριστικό  ή  ριζοσπαστικό . Γενικώς , οι  άνθρωποι  που  επιδιώκουν  τον  συντηρητισμό  είναι  προφανώς  κάποιοι , οι  οποίοι  όντας  βολεμένοι  δεν  επιθυμούν  οποιεσδήποτε  αλλαγές  φοβούμενοι  μήπως  πληγεί  το  προσωπικό  τους  συμφέρον .</a:t>
            </a:r>
            <a:endParaRPr lang="el-GR" sz="1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395</TotalTime>
  <Words>2087</Words>
  <Application>Microsoft Office PowerPoint</Application>
  <PresentationFormat>Προβολή στην οθόνη (4:3)</PresentationFormat>
  <Paragraphs>144</Paragraphs>
  <Slides>28</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28</vt:i4>
      </vt:variant>
    </vt:vector>
  </HeadingPairs>
  <TitlesOfParts>
    <vt:vector size="29" baseType="lpstr">
      <vt:lpstr>Θέμα του Office</vt:lpstr>
      <vt:lpstr>2o  ΓΕΛ  Ηγουμενίτσας Σχ.  Έτος: 2016-17 ΤΑΞΗ Β΄ ΕΡΕΥΝΗΤΙΚΗ ΕΡΓΑΣΙΑ:  «Θρησκευτικός φανατισμός: Ιστορικές καταβολές και η αναζωπύρωση του σήμερα»  «Ο πνευματικός άνθρωπος δεν μπορεί να είναι φανατισμένος» Ι.Μ. Παναγιωτόπουλος</vt:lpstr>
      <vt:lpstr>Ομάδες  Έρευνας:</vt:lpstr>
      <vt:lpstr>       Φανατισμός (fanum=ιερό) γενικά ονομάζεται η αποκλειστική και με πάθος προσπάθεια επιβολής των ιδεών ενός ατόμου ή μιας ιδεολογίας. Ο φανατικός δεν ανέχεται αντίθετες απόψεις και είναι πρόθυμος να χρησιμοποιήσει βία για να αντιμετωπίσει τους αντιπάλους του. Σχεδόν συνώνυμη είναι και η μισαλλοδοξία (μίσος για τις απόψεις του άλλου)…    </vt:lpstr>
      <vt:lpstr> Αίτια θρησκευτικού φανατισμού </vt:lpstr>
      <vt:lpstr>Συνέπειες</vt:lpstr>
      <vt:lpstr>Διαφάνεια 6</vt:lpstr>
      <vt:lpstr> Μορφές Θρησκευτικού φανατισμού</vt:lpstr>
      <vt:lpstr>     1. Θρησκοληψία  ή  Θρησκομανία:  είναι  η  υπερβολική  αφοσίωση  σε  κάποια  θρησκεία.  2. Πουριτανισμός:  υπερβολική  προσήλωση  που  πολλές  φορές  υποκρύπτει  ένα  στείρο  συντηρητισμό και  μια  ανούσια  υποκριτικότητα.  3. Θεοκρατία: Πολίτευμα,  όπου η πολιτική εξουσία είναι υποταγμένη στη θρησκευτική εξουσία ή ασκείται από έναν αντιπρόσωπο του Θεού – πρόσωπο, κάστα, οργάνωση- στο όνομα Αυτού και σύμφωνα με τους νόμους του.       4. Θρησκευτικός  επεκτατισμός  Παγκόσμια  επικράτηση  μίας  θρησκείας  με  ύπουλα  ή  βίαια  μέσα . O Ισλαμισμός,  για παράδειγμα,  επιδιώκει  την  διάδοση  του  δόγματος  του  με  κάθε  μέσο .   </vt:lpstr>
      <vt:lpstr>5. Προσηλυτισμός:     Διάδοση  μίας  πίστης  με  ύπουλα  ή  δόλια  μέσα. Ο  προσηλυτισμός  είναι  νομικά  μη  αποδεκτός  από  το  σύνταγμα  ,όμως , πολλές  θρησκείες  τον περιλαμβάνουν  στη  λατρεία  τους . Έτσι , πολλές  φορές  γινόμαστε  κι  εμείς  οι  ίδιοι  αντικείμενα  προσηλυτισμού , όταν  μας  πλησιάζουν  διάφορες  θρησκευτικές  ομάδες , οι  οποίες  μοιράζουν  φυλλάδια  ή  άλλα  έντυπα  για  να διαδώσουν  την  πίστη  τους , χωρίς  να  μπορεί  να  επέμβουν  οι  αρχές .  6. Μισαλλοδοξία : Μίσος  εναντίον  των  ετερόδοξων  ή  αλλόθρησκων . Είναι  στην  ουσία  η  κυριότερη  έκφραση  του  Θρησκευτικού  φανατισμού , καθώς  συναντάται  σε  αρκετούς  ανθρώπους . Η  μισαλλοδοξία  είναι  αποτέλεσμα  πολλές  φορές , ξεπερασμένων  αντιλήψεων , που  καλλιεργούνται  είτε  μέσα  στην  οικογένεια , είτε  μέσω  άλλων  κοινωνικών  θεσμών και  σίγουρα  αποτελεί  όπλο  στα  χέρια  μιας  επεκτατικής , πολιτικής  ή  θρησκευτικής  εξουσίας .  7. Συντηρητισμός : Προσκόλληση  στο  παραδοσιακό , στο  καθιερωμένο , σ’ αυτό  που  γνωρίζεται  και  ελέγχεται . Ο  συντηρητικός  επαναπαύεται  στην  υφιστάμενη  τάξη  πραγμάτων  και  αρνείται  κάθε  τι  νεωτεριστικό  ή  ριζοσπαστικό . Γενικώς , οι  άνθρωποι  που  επιδιώκουν  τον  συντηρητισμό  είναι  προφανώς  κάποιοι , οι  οποίοι  όντας  βολεμένοι  δεν  επιθυμούν  οποιεσδήποτε  αλλαγές  φοβούμενοι  μήπως  πληγεί  το  προσωπικό  τους  συμφέρον .</vt:lpstr>
      <vt:lpstr>Φαινόμενα θρησκευτικού φανατισμού στην Ιστορία </vt:lpstr>
      <vt:lpstr>Οι διωγμοί των πρώτων χριστιανών</vt:lpstr>
      <vt:lpstr>Κατηγορούσαν τους χριστιανούς ότι ήταν:</vt:lpstr>
      <vt:lpstr>Εικονομαχία </vt:lpstr>
      <vt:lpstr>Α΄ φάση της Εικονομαχίας (726-787 μ Χ)</vt:lpstr>
      <vt:lpstr>Β΄ φάση της Εικονομαχίας (815-843 μ. Χ)</vt:lpstr>
      <vt:lpstr>Σταυροφορίες </vt:lpstr>
      <vt:lpstr>Πολλοί πιστοί, με την ιδέα του ιερού πολέμου, ανταποκρίθηκαν στο  κήρυγμα του πάπα Ουρβανού Β΄. Είδαν τη σταυροφορία σαν μία ευκαιρία για να εξασφαλίσουν την αιώνια σωτηρία και να βελτιώσουν την οικονομική τους θέση.</vt:lpstr>
      <vt:lpstr>Ιερά εξέταση </vt:lpstr>
      <vt:lpstr>Διαφάνεια 19</vt:lpstr>
      <vt:lpstr>Διαφάνεια 20</vt:lpstr>
      <vt:lpstr>Συγκρούσεις προτεσταντών-καθολικών 16ος – 18ος  α. Τριακονταετής πόλεμος</vt:lpstr>
      <vt:lpstr>Διαφάνεια 22</vt:lpstr>
      <vt:lpstr>Τζιχάντ </vt:lpstr>
      <vt:lpstr>Η  θέση των χριστιανών απέναντι στο θρησκευτικό φανατισμό</vt:lpstr>
      <vt:lpstr>Η θέση της γυναίκας στο Ισλάμ.</vt:lpstr>
      <vt:lpstr>Διαφάνεια 26</vt:lpstr>
      <vt:lpstr>Οικουμενική διακήρυξη των ανθρωπίνων δικαιωμάτων  10 Δεκεμβρίου 1948</vt:lpstr>
      <vt:lpstr>Διαφάνεια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user01</dc:creator>
  <cp:lastModifiedBy>user</cp:lastModifiedBy>
  <cp:revision>79</cp:revision>
  <dcterms:created xsi:type="dcterms:W3CDTF">2017-03-13T11:32:33Z</dcterms:created>
  <dcterms:modified xsi:type="dcterms:W3CDTF">2017-05-08T19:03:12Z</dcterms:modified>
</cp:coreProperties>
</file>