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1"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5" r:id="rId31"/>
    <p:sldId id="286" r:id="rId32"/>
    <p:sldId id="287" r:id="rId33"/>
    <p:sldId id="288" r:id="rId34"/>
    <p:sldId id="289" r:id="rId35"/>
    <p:sldId id="292"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24" autoAdjust="0"/>
  </p:normalViewPr>
  <p:slideViewPr>
    <p:cSldViewPr>
      <p:cViewPr>
        <p:scale>
          <a:sx n="70" d="100"/>
          <a:sy n="70" d="100"/>
        </p:scale>
        <p:origin x="-1368" y="-72"/>
      </p:cViewPr>
      <p:guideLst>
        <p:guide orient="horz" pos="2160"/>
        <p:guide pos="2880"/>
      </p:guideLst>
    </p:cSldViewPr>
  </p:slideViewPr>
  <p:outlineViewPr>
    <p:cViewPr>
      <p:scale>
        <a:sx n="33" d="100"/>
        <a:sy n="33" d="100"/>
      </p:scale>
      <p:origin x="0" y="1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BE12D55-E3B8-4E8C-8FF4-685D5067FE28}" type="datetimeFigureOut">
              <a:rPr lang="el-GR" smtClean="0"/>
              <a:pPr/>
              <a:t>19/4/2017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C0361DF-94A8-4557-BC86-6C9FDE522188}" type="slidenum">
              <a:rPr lang="el-GR" smtClean="0"/>
              <a:pPr/>
              <a:t>‹#›</a:t>
            </a:fld>
            <a:endParaRPr lang="el-GR"/>
          </a:p>
        </p:txBody>
      </p:sp>
    </p:spTree>
  </p:cSld>
  <p:clrMapOvr>
    <a:masterClrMapping/>
  </p:clrMapOvr>
  <p:transition spd="slow" advClick="0" advTm="7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12D55-E3B8-4E8C-8FF4-685D5067FE28}" type="datetimeFigureOut">
              <a:rPr lang="el-GR" smtClean="0"/>
              <a:pPr/>
              <a:t>19/4/2017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361DF-94A8-4557-BC86-6C9FDE52218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7000">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ideo" Target="file:///C:\Users\evridiki\OneDrive\&#904;&#947;&#947;&#961;&#945;&#966;&#945;\&#914;2%20&#961;&#945;&#964;&#963;&#953;&#963;&#956;&#972;&#962;\My%20Movie2.mp4"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971600" y="332657"/>
            <a:ext cx="6840760" cy="1477328"/>
          </a:xfrm>
          <a:prstGeom prst="rect">
            <a:avLst/>
          </a:prstGeom>
          <a:noFill/>
        </p:spPr>
        <p:txBody>
          <a:bodyPr wrap="square" rtlCol="0">
            <a:spAutoFit/>
          </a:bodyPr>
          <a:lstStyle/>
          <a:p>
            <a:r>
              <a:rPr lang="el-GR" sz="3600" dirty="0" smtClean="0"/>
              <a:t>ΕΡΕΥΝΗΤΙΚΗ   ΕΡΓΑΣΙΑ  </a:t>
            </a:r>
          </a:p>
          <a:p>
            <a:endParaRPr lang="el-GR" dirty="0"/>
          </a:p>
          <a:p>
            <a:endParaRPr lang="el-GR" dirty="0" smtClean="0"/>
          </a:p>
          <a:p>
            <a:endParaRPr lang="el-GR" dirty="0"/>
          </a:p>
        </p:txBody>
      </p:sp>
      <p:sp>
        <p:nvSpPr>
          <p:cNvPr id="5" name="4 - TextBox"/>
          <p:cNvSpPr txBox="1"/>
          <p:nvPr/>
        </p:nvSpPr>
        <p:spPr>
          <a:xfrm>
            <a:off x="5436096" y="4725144"/>
            <a:ext cx="3240360" cy="1754326"/>
          </a:xfrm>
          <a:prstGeom prst="rect">
            <a:avLst/>
          </a:prstGeom>
          <a:noFill/>
        </p:spPr>
        <p:txBody>
          <a:bodyPr wrap="square" rtlCol="0">
            <a:spAutoFit/>
          </a:bodyPr>
          <a:lstStyle/>
          <a:p>
            <a:r>
              <a:rPr lang="el-GR" b="1" dirty="0"/>
              <a:t>2° ΓΕΛ  </a:t>
            </a:r>
            <a:r>
              <a:rPr lang="el-GR" b="1" dirty="0" smtClean="0"/>
              <a:t>ΗΓΟΥΜΕΝΙΤΣΑΣ</a:t>
            </a:r>
          </a:p>
          <a:p>
            <a:r>
              <a:rPr lang="el-GR" b="1" dirty="0"/>
              <a:t>ΣΧΟΛΙΚΟ ΕΤΟΣ : </a:t>
            </a:r>
            <a:r>
              <a:rPr lang="el-GR" b="1" dirty="0" smtClean="0"/>
              <a:t>2016-2017</a:t>
            </a:r>
          </a:p>
          <a:p>
            <a:r>
              <a:rPr lang="el-GR" b="1" dirty="0" smtClean="0"/>
              <a:t>Β  ΛΥΚΕΙΟΥ</a:t>
            </a:r>
            <a:endParaRPr lang="el-GR" dirty="0"/>
          </a:p>
          <a:p>
            <a:r>
              <a:rPr lang="el-GR" b="1" dirty="0"/>
              <a:t> </a:t>
            </a:r>
            <a:endParaRPr lang="el-GR" dirty="0"/>
          </a:p>
          <a:p>
            <a:endParaRPr lang="el-GR" dirty="0"/>
          </a:p>
          <a:p>
            <a:endParaRPr lang="el-GR" dirty="0"/>
          </a:p>
        </p:txBody>
      </p:sp>
      <p:sp>
        <p:nvSpPr>
          <p:cNvPr id="6" name="5 - TextBox"/>
          <p:cNvSpPr txBox="1"/>
          <p:nvPr/>
        </p:nvSpPr>
        <p:spPr>
          <a:xfrm>
            <a:off x="755576" y="1268761"/>
            <a:ext cx="7416824" cy="3693319"/>
          </a:xfrm>
          <a:prstGeom prst="rect">
            <a:avLst/>
          </a:prstGeom>
          <a:noFill/>
        </p:spPr>
        <p:txBody>
          <a:bodyPr wrap="square" rtlCol="0">
            <a:spAutoFit/>
          </a:bodyPr>
          <a:lstStyle/>
          <a:p>
            <a:pPr algn="ctr"/>
            <a:r>
              <a:rPr lang="el-GR" sz="5400" b="1" dirty="0" smtClean="0"/>
              <a:t>Ρατσισμός</a:t>
            </a:r>
            <a:endParaRPr lang="en-US" sz="5400" b="1" dirty="0" smtClean="0"/>
          </a:p>
          <a:p>
            <a:r>
              <a:rPr lang="el-GR" sz="5400" b="1" dirty="0" smtClean="0"/>
              <a:t>Όλοι διαφορετικοί … όλοι ίσοι!</a:t>
            </a:r>
            <a:endParaRPr lang="el-GR" sz="5400" dirty="0" smtClean="0"/>
          </a:p>
          <a:p>
            <a:r>
              <a:rPr lang="el-GR" sz="5400" b="1" dirty="0" smtClean="0"/>
              <a:t> </a:t>
            </a:r>
            <a:endParaRPr lang="el-GR" sz="5400" dirty="0" smtClean="0"/>
          </a:p>
          <a:p>
            <a:endParaRPr lang="el-GR" dirty="0"/>
          </a:p>
        </p:txBody>
      </p:sp>
      <p:pic>
        <p:nvPicPr>
          <p:cNvPr id="7" name="6 - Εικόνα" descr="Αποτέλεσμα εικόνας για κοινωνικος ρατσισμος"/>
          <p:cNvPicPr/>
          <p:nvPr/>
        </p:nvPicPr>
        <p:blipFill>
          <a:blip r:embed="rId2" cstate="print"/>
          <a:srcRect/>
          <a:stretch>
            <a:fillRect/>
          </a:stretch>
        </p:blipFill>
        <p:spPr bwMode="auto">
          <a:xfrm>
            <a:off x="1043608" y="3933056"/>
            <a:ext cx="2443134" cy="2379644"/>
          </a:xfrm>
          <a:prstGeom prst="rect">
            <a:avLst/>
          </a:prstGeom>
          <a:noFill/>
          <a:ln w="9525">
            <a:noFill/>
            <a:miter lim="800000"/>
            <a:headEnd/>
            <a:tailEnd/>
          </a:ln>
        </p:spPr>
      </p:pic>
    </p:spTree>
  </p:cSld>
  <p:clrMapOvr>
    <a:masterClrMapping/>
  </p:clrMapOvr>
  <p:transition spd="slow" advClick="0" advTm="7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923928" y="836712"/>
            <a:ext cx="4968552" cy="3108543"/>
          </a:xfrm>
          <a:prstGeom prst="rect">
            <a:avLst/>
          </a:prstGeom>
          <a:noFill/>
        </p:spPr>
        <p:txBody>
          <a:bodyPr wrap="square" rtlCol="0">
            <a:spAutoFit/>
          </a:bodyPr>
          <a:lstStyle/>
          <a:p>
            <a:r>
              <a:rPr lang="el-GR" sz="2800" dirty="0"/>
              <a:t>Το απαρτχάιντ ήταν μια πολιτική των Λευκών που καθόριζε και επέβαλλε τη διάκριση των ανθρωπίνων ομάδων μέσα σε ένα κράτος βάσει φυλετικών κριτηρίων σε καθορισμένες γεωγραφικές περιοχές. </a:t>
            </a:r>
            <a:endParaRPr lang="el-GR" sz="2800" dirty="0" smtClean="0"/>
          </a:p>
        </p:txBody>
      </p:sp>
      <p:sp>
        <p:nvSpPr>
          <p:cNvPr id="3" name="2 - TextBox"/>
          <p:cNvSpPr txBox="1"/>
          <p:nvPr/>
        </p:nvSpPr>
        <p:spPr>
          <a:xfrm>
            <a:off x="1403648" y="332656"/>
            <a:ext cx="2376264" cy="861774"/>
          </a:xfrm>
          <a:prstGeom prst="rect">
            <a:avLst/>
          </a:prstGeom>
          <a:noFill/>
        </p:spPr>
        <p:txBody>
          <a:bodyPr wrap="square" rtlCol="0">
            <a:spAutoFit/>
          </a:bodyPr>
          <a:lstStyle/>
          <a:p>
            <a:r>
              <a:rPr lang="el-GR" sz="3200" b="1" dirty="0"/>
              <a:t>Απαρτχάιντ</a:t>
            </a:r>
            <a:endParaRPr lang="el-GR" sz="3200" dirty="0"/>
          </a:p>
          <a:p>
            <a:endParaRPr lang="el-GR" dirty="0"/>
          </a:p>
        </p:txBody>
      </p:sp>
      <p:sp>
        <p:nvSpPr>
          <p:cNvPr id="4" name="3 - TextBox"/>
          <p:cNvSpPr txBox="1"/>
          <p:nvPr/>
        </p:nvSpPr>
        <p:spPr>
          <a:xfrm>
            <a:off x="611560" y="5085184"/>
            <a:ext cx="7560840" cy="1384995"/>
          </a:xfrm>
          <a:prstGeom prst="rect">
            <a:avLst/>
          </a:prstGeom>
          <a:noFill/>
        </p:spPr>
        <p:txBody>
          <a:bodyPr wrap="square" rtlCol="0">
            <a:spAutoFit/>
          </a:bodyPr>
          <a:lstStyle/>
          <a:p>
            <a:r>
              <a:rPr lang="el-GR" sz="2800" dirty="0"/>
              <a:t>Ο όρος απαρτχάιντ χρησιμοποιείται πλέον για να υποδηλώσει κάθε πολιτική φυλετικού διαχωρισμού σε οποιοδήποτε σημείο του κόσμου. </a:t>
            </a:r>
          </a:p>
        </p:txBody>
      </p:sp>
      <p:sp>
        <p:nvSpPr>
          <p:cNvPr id="6" name="5 - TextBox"/>
          <p:cNvSpPr txBox="1"/>
          <p:nvPr/>
        </p:nvSpPr>
        <p:spPr>
          <a:xfrm>
            <a:off x="611560" y="4005064"/>
            <a:ext cx="7272808" cy="1169551"/>
          </a:xfrm>
          <a:prstGeom prst="rect">
            <a:avLst/>
          </a:prstGeom>
          <a:noFill/>
        </p:spPr>
        <p:txBody>
          <a:bodyPr wrap="square" rtlCol="0">
            <a:spAutoFit/>
          </a:bodyPr>
          <a:lstStyle/>
          <a:p>
            <a:r>
              <a:rPr lang="el-GR" sz="2600" dirty="0" smtClean="0"/>
              <a:t>Εφαρμόστηκε για πρώτη φορά από το Εθνικό Κόμμα στη Νότιο Αφρική το 1948 και καταργήθηκε το 1991.</a:t>
            </a:r>
          </a:p>
          <a:p>
            <a:endParaRPr lang="el-GR" dirty="0"/>
          </a:p>
        </p:txBody>
      </p:sp>
      <p:pic>
        <p:nvPicPr>
          <p:cNvPr id="5" name="4 - Εικόνα" descr="απαρτχάιντ.png"/>
          <p:cNvPicPr>
            <a:picLocks noChangeAspect="1"/>
          </p:cNvPicPr>
          <p:nvPr/>
        </p:nvPicPr>
        <p:blipFill>
          <a:blip r:embed="rId2" cstate="print"/>
          <a:stretch>
            <a:fillRect/>
          </a:stretch>
        </p:blipFill>
        <p:spPr>
          <a:xfrm>
            <a:off x="683568" y="980728"/>
            <a:ext cx="3214643" cy="1800200"/>
          </a:xfrm>
          <a:prstGeom prst="rect">
            <a:avLst/>
          </a:prstGeom>
        </p:spPr>
      </p:pic>
    </p:spTree>
  </p:cSld>
  <p:clrMapOvr>
    <a:masterClrMapping/>
  </p:clrMapOvr>
  <p:transition spd="slow" advClick="0" advTm="7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548680"/>
            <a:ext cx="7848872" cy="646331"/>
          </a:xfrm>
          <a:prstGeom prst="rect">
            <a:avLst/>
          </a:prstGeom>
          <a:noFill/>
        </p:spPr>
        <p:txBody>
          <a:bodyPr wrap="square" rtlCol="0">
            <a:spAutoFit/>
          </a:bodyPr>
          <a:lstStyle/>
          <a:p>
            <a:r>
              <a:rPr lang="el-GR" sz="3200" b="1" dirty="0"/>
              <a:t>Μορφές και </a:t>
            </a:r>
            <a:r>
              <a:rPr lang="el-GR" sz="3600" b="1" dirty="0"/>
              <a:t>εκφάνσεις</a:t>
            </a:r>
            <a:r>
              <a:rPr lang="el-GR" sz="3200" b="1" dirty="0"/>
              <a:t> του ρατσισμού.</a:t>
            </a:r>
          </a:p>
        </p:txBody>
      </p:sp>
      <p:sp>
        <p:nvSpPr>
          <p:cNvPr id="3" name="2 - TextBox"/>
          <p:cNvSpPr txBox="1"/>
          <p:nvPr/>
        </p:nvSpPr>
        <p:spPr>
          <a:xfrm>
            <a:off x="1115616" y="1844825"/>
            <a:ext cx="6480720" cy="2062103"/>
          </a:xfrm>
          <a:prstGeom prst="rect">
            <a:avLst/>
          </a:prstGeom>
          <a:noFill/>
        </p:spPr>
        <p:txBody>
          <a:bodyPr wrap="square" rtlCol="0">
            <a:spAutoFit/>
          </a:bodyPr>
          <a:lstStyle/>
          <a:p>
            <a:pPr>
              <a:buFont typeface="Wingdings" pitchFamily="2" charset="2"/>
              <a:buChar char="ü"/>
            </a:pPr>
            <a:r>
              <a:rPr lang="el-GR" sz="3200" i="1" dirty="0"/>
              <a:t>Φυλετικός </a:t>
            </a:r>
            <a:r>
              <a:rPr lang="el-GR" sz="3200" i="1" dirty="0" smtClean="0"/>
              <a:t>ρατσισμός</a:t>
            </a:r>
          </a:p>
          <a:p>
            <a:endParaRPr lang="el-GR" sz="3200" dirty="0" smtClean="0"/>
          </a:p>
          <a:p>
            <a:endParaRPr lang="el-GR" sz="3200" i="1" dirty="0" smtClean="0"/>
          </a:p>
          <a:p>
            <a:endParaRPr lang="el-GR" sz="3200" i="1" dirty="0" smtClean="0"/>
          </a:p>
        </p:txBody>
      </p:sp>
      <p:sp>
        <p:nvSpPr>
          <p:cNvPr id="4" name="3 - TextBox"/>
          <p:cNvSpPr txBox="1"/>
          <p:nvPr/>
        </p:nvSpPr>
        <p:spPr>
          <a:xfrm>
            <a:off x="1115616" y="2852936"/>
            <a:ext cx="4464496" cy="584775"/>
          </a:xfrm>
          <a:prstGeom prst="rect">
            <a:avLst/>
          </a:prstGeom>
          <a:noFill/>
        </p:spPr>
        <p:txBody>
          <a:bodyPr wrap="square" rtlCol="0">
            <a:spAutoFit/>
          </a:bodyPr>
          <a:lstStyle/>
          <a:p>
            <a:pPr>
              <a:buFont typeface="Wingdings" pitchFamily="2" charset="2"/>
              <a:buChar char="ü"/>
            </a:pPr>
            <a:r>
              <a:rPr lang="el-GR" sz="3200" i="1" dirty="0" smtClean="0"/>
              <a:t>Κοινωνικός ρατσισμός</a:t>
            </a:r>
          </a:p>
        </p:txBody>
      </p:sp>
      <p:sp>
        <p:nvSpPr>
          <p:cNvPr id="5" name="4 - TextBox"/>
          <p:cNvSpPr txBox="1"/>
          <p:nvPr/>
        </p:nvSpPr>
        <p:spPr>
          <a:xfrm>
            <a:off x="1115616" y="3789040"/>
            <a:ext cx="4248472" cy="584775"/>
          </a:xfrm>
          <a:prstGeom prst="rect">
            <a:avLst/>
          </a:prstGeom>
          <a:noFill/>
        </p:spPr>
        <p:txBody>
          <a:bodyPr wrap="square" rtlCol="0">
            <a:spAutoFit/>
          </a:bodyPr>
          <a:lstStyle/>
          <a:p>
            <a:pPr>
              <a:buFont typeface="Wingdings" pitchFamily="2" charset="2"/>
              <a:buChar char="ü"/>
            </a:pPr>
            <a:r>
              <a:rPr lang="el-GR" sz="3200" i="1" dirty="0" smtClean="0"/>
              <a:t>Εθνικός ρατσισμός </a:t>
            </a:r>
          </a:p>
        </p:txBody>
      </p:sp>
      <p:sp>
        <p:nvSpPr>
          <p:cNvPr id="6" name="5 - TextBox"/>
          <p:cNvSpPr txBox="1"/>
          <p:nvPr/>
        </p:nvSpPr>
        <p:spPr>
          <a:xfrm>
            <a:off x="1115616" y="4653136"/>
            <a:ext cx="6768752" cy="861774"/>
          </a:xfrm>
          <a:prstGeom prst="rect">
            <a:avLst/>
          </a:prstGeom>
          <a:noFill/>
        </p:spPr>
        <p:txBody>
          <a:bodyPr wrap="square" rtlCol="0">
            <a:spAutoFit/>
          </a:bodyPr>
          <a:lstStyle/>
          <a:p>
            <a:pPr>
              <a:buFont typeface="Wingdings" pitchFamily="2" charset="2"/>
              <a:buChar char="ü"/>
            </a:pPr>
            <a:r>
              <a:rPr lang="el-GR" sz="3200" i="1" dirty="0" smtClean="0"/>
              <a:t>Θρησκευτικός ρατσισμός</a:t>
            </a:r>
          </a:p>
          <a:p>
            <a:endParaRPr lang="el-GR" dirty="0"/>
          </a:p>
        </p:txBody>
      </p:sp>
    </p:spTree>
  </p:cSld>
  <p:clrMapOvr>
    <a:masterClrMapping/>
  </p:clrMapOvr>
  <p:transition spd="slow" advClick="0" advTm="7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0-#ppt_w/2"/>
                                          </p:val>
                                        </p:tav>
                                        <p:tav tm="100000">
                                          <p:val>
                                            <p:strVal val="#ppt_x"/>
                                          </p:val>
                                        </p:tav>
                                      </p:tavLst>
                                    </p:anim>
                                    <p:anim calcmode="lin" valueType="num">
                                      <p:cBhvr additive="base">
                                        <p:cTn id="20"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2000" fill="hold"/>
                                        <p:tgtEl>
                                          <p:spTgt spid="6"/>
                                        </p:tgtEl>
                                        <p:attrNameLst>
                                          <p:attrName>ppt_x</p:attrName>
                                        </p:attrNameLst>
                                      </p:cBhvr>
                                      <p:tavLst>
                                        <p:tav tm="0">
                                          <p:val>
                                            <p:strVal val="0-#ppt_w/2"/>
                                          </p:val>
                                        </p:tav>
                                        <p:tav tm="100000">
                                          <p:val>
                                            <p:strVal val="#ppt_x"/>
                                          </p:val>
                                        </p:tav>
                                      </p:tavLst>
                                    </p:anim>
                                    <p:anim calcmode="lin" valueType="num">
                                      <p:cBhvr additive="base">
                                        <p:cTn id="26"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55576" y="620688"/>
            <a:ext cx="6552728" cy="584775"/>
          </a:xfrm>
          <a:prstGeom prst="rect">
            <a:avLst/>
          </a:prstGeom>
          <a:noFill/>
        </p:spPr>
        <p:txBody>
          <a:bodyPr wrap="square" rtlCol="0">
            <a:spAutoFit/>
          </a:bodyPr>
          <a:lstStyle/>
          <a:p>
            <a:r>
              <a:rPr lang="el-GR" sz="3200" b="1" dirty="0"/>
              <a:t>Φυλετικός ρατσισμός</a:t>
            </a:r>
            <a:endParaRPr lang="el-GR" sz="3200" dirty="0"/>
          </a:p>
        </p:txBody>
      </p:sp>
      <p:sp>
        <p:nvSpPr>
          <p:cNvPr id="3" name="2 - TextBox"/>
          <p:cNvSpPr txBox="1"/>
          <p:nvPr/>
        </p:nvSpPr>
        <p:spPr>
          <a:xfrm>
            <a:off x="755576" y="2996952"/>
            <a:ext cx="7704856" cy="3539430"/>
          </a:xfrm>
          <a:prstGeom prst="rect">
            <a:avLst/>
          </a:prstGeom>
          <a:noFill/>
        </p:spPr>
        <p:txBody>
          <a:bodyPr wrap="square" rtlCol="0">
            <a:spAutoFit/>
          </a:bodyPr>
          <a:lstStyle/>
          <a:p>
            <a:r>
              <a:rPr lang="el-GR" sz="2800" dirty="0" smtClean="0"/>
              <a:t>Είναι οι διακρίσεις που  βασίζονται </a:t>
            </a:r>
            <a:r>
              <a:rPr lang="el-GR" sz="2800" dirty="0"/>
              <a:t>στη διαφορετικότητα του χρώματος ή εναντίων φυλών του Τρίτου Κόσμου. </a:t>
            </a:r>
            <a:endParaRPr lang="el-GR" sz="2800" dirty="0" smtClean="0"/>
          </a:p>
          <a:p>
            <a:endParaRPr lang="el-GR" sz="2800" dirty="0"/>
          </a:p>
          <a:p>
            <a:r>
              <a:rPr lang="el-GR" sz="2800" dirty="0"/>
              <a:t>Οι προερχόμενοι από αυτές τις χώρες άνθρωποι βιώνουν την απόρριψη, θεωρούνται και αντιμετωπίζονται ως υποδεέστεροι πνευματικά, κοινωνικά και πολιτισμικά. </a:t>
            </a:r>
          </a:p>
        </p:txBody>
      </p:sp>
      <p:pic>
        <p:nvPicPr>
          <p:cNvPr id="4" name="3 - Εικόνα" descr="φυλετικ.png"/>
          <p:cNvPicPr>
            <a:picLocks noChangeAspect="1"/>
          </p:cNvPicPr>
          <p:nvPr/>
        </p:nvPicPr>
        <p:blipFill>
          <a:blip r:embed="rId2" cstate="print"/>
          <a:stretch>
            <a:fillRect/>
          </a:stretch>
        </p:blipFill>
        <p:spPr>
          <a:xfrm>
            <a:off x="2987824" y="1268760"/>
            <a:ext cx="2857500" cy="1600200"/>
          </a:xfrm>
          <a:prstGeom prst="rect">
            <a:avLst/>
          </a:prstGeom>
        </p:spPr>
      </p:pic>
    </p:spTree>
  </p:cSld>
  <p:clrMapOvr>
    <a:masterClrMapping/>
  </p:clrMapOvr>
  <p:transition spd="slow" advClick="0" advTm="7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15616" y="620688"/>
            <a:ext cx="6912768" cy="584775"/>
          </a:xfrm>
          <a:prstGeom prst="rect">
            <a:avLst/>
          </a:prstGeom>
          <a:noFill/>
        </p:spPr>
        <p:txBody>
          <a:bodyPr wrap="square" rtlCol="0">
            <a:spAutoFit/>
          </a:bodyPr>
          <a:lstStyle/>
          <a:p>
            <a:r>
              <a:rPr lang="el-GR" sz="3200" b="1" dirty="0"/>
              <a:t>Κοινωνικός ρατσισμός</a:t>
            </a:r>
            <a:endParaRPr lang="el-GR" sz="3200" dirty="0"/>
          </a:p>
        </p:txBody>
      </p:sp>
      <p:sp>
        <p:nvSpPr>
          <p:cNvPr id="3" name="2 - TextBox"/>
          <p:cNvSpPr txBox="1"/>
          <p:nvPr/>
        </p:nvSpPr>
        <p:spPr>
          <a:xfrm>
            <a:off x="1187624" y="1196752"/>
            <a:ext cx="4680520" cy="2246769"/>
          </a:xfrm>
          <a:prstGeom prst="rect">
            <a:avLst/>
          </a:prstGeom>
          <a:noFill/>
        </p:spPr>
        <p:txBody>
          <a:bodyPr wrap="square" rtlCol="0">
            <a:spAutoFit/>
          </a:bodyPr>
          <a:lstStyle/>
          <a:p>
            <a:r>
              <a:rPr lang="el-GR" sz="2800" dirty="0" smtClean="0"/>
              <a:t>Ονομάζονται έτσι οι </a:t>
            </a:r>
            <a:r>
              <a:rPr lang="el-GR" sz="2800" dirty="0"/>
              <a:t>διακρίσεις </a:t>
            </a:r>
            <a:r>
              <a:rPr lang="el-GR" sz="2800" dirty="0" smtClean="0"/>
              <a:t> σε </a:t>
            </a:r>
            <a:r>
              <a:rPr lang="el-GR" sz="2800" dirty="0"/>
              <a:t>βάρος  </a:t>
            </a:r>
            <a:r>
              <a:rPr lang="el-GR" sz="2800" dirty="0" smtClean="0"/>
              <a:t>των </a:t>
            </a:r>
            <a:r>
              <a:rPr lang="el-GR" sz="2800" dirty="0"/>
              <a:t>γυναικών </a:t>
            </a:r>
            <a:r>
              <a:rPr lang="el-GR" sz="2800" dirty="0" smtClean="0"/>
              <a:t>ή  των </a:t>
            </a:r>
            <a:r>
              <a:rPr lang="el-GR" sz="2800" dirty="0"/>
              <a:t>ατόμων με ειδικές ανάγκες </a:t>
            </a:r>
            <a:r>
              <a:rPr lang="el-GR" sz="2800" dirty="0" smtClean="0"/>
              <a:t>και</a:t>
            </a:r>
          </a:p>
          <a:p>
            <a:r>
              <a:rPr lang="el-GR" sz="2800" dirty="0" smtClean="0"/>
              <a:t>πλείστες </a:t>
            </a:r>
            <a:r>
              <a:rPr lang="el-GR" sz="2800" dirty="0"/>
              <a:t>άλλες διακρίσεις.</a:t>
            </a:r>
          </a:p>
        </p:txBody>
      </p:sp>
      <p:sp>
        <p:nvSpPr>
          <p:cNvPr id="4" name="3 - TextBox"/>
          <p:cNvSpPr txBox="1"/>
          <p:nvPr/>
        </p:nvSpPr>
        <p:spPr>
          <a:xfrm>
            <a:off x="1187624" y="3717032"/>
            <a:ext cx="7200800" cy="2246769"/>
          </a:xfrm>
          <a:prstGeom prst="rect">
            <a:avLst/>
          </a:prstGeom>
          <a:noFill/>
        </p:spPr>
        <p:txBody>
          <a:bodyPr wrap="square" rtlCol="0">
            <a:spAutoFit/>
          </a:bodyPr>
          <a:lstStyle/>
          <a:p>
            <a:r>
              <a:rPr lang="el-GR" sz="2800" dirty="0" smtClean="0"/>
              <a:t>Χαρακτηριστικό </a:t>
            </a:r>
            <a:r>
              <a:rPr lang="el-GR" sz="2800" dirty="0"/>
              <a:t>παράδειγμα αποτελεί η υποτιμητική στάση του κοινωνικού συνόλου απέναντι στις γυναίκες, όταν εκτελούν κάποια δραστηριότητα ή εργασία που παλαιότερα θεωρούνταν  ανδρική υπόθεση. </a:t>
            </a:r>
          </a:p>
        </p:txBody>
      </p:sp>
      <p:pic>
        <p:nvPicPr>
          <p:cNvPr id="5" name="4 - Εικόνα" descr="κοιν.jpg"/>
          <p:cNvPicPr>
            <a:picLocks noChangeAspect="1"/>
          </p:cNvPicPr>
          <p:nvPr/>
        </p:nvPicPr>
        <p:blipFill>
          <a:blip r:embed="rId2" cstate="print"/>
          <a:stretch>
            <a:fillRect/>
          </a:stretch>
        </p:blipFill>
        <p:spPr>
          <a:xfrm>
            <a:off x="5741622" y="1196752"/>
            <a:ext cx="3402378" cy="1944216"/>
          </a:xfrm>
          <a:prstGeom prst="rect">
            <a:avLst/>
          </a:prstGeom>
        </p:spPr>
      </p:pic>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43608" y="476672"/>
            <a:ext cx="5256584" cy="584775"/>
          </a:xfrm>
          <a:prstGeom prst="rect">
            <a:avLst/>
          </a:prstGeom>
          <a:noFill/>
        </p:spPr>
        <p:txBody>
          <a:bodyPr wrap="square" rtlCol="0">
            <a:spAutoFit/>
          </a:bodyPr>
          <a:lstStyle/>
          <a:p>
            <a:r>
              <a:rPr lang="el-GR" sz="3200" b="1" dirty="0"/>
              <a:t>Εθνικός ρατσισμός</a:t>
            </a:r>
            <a:endParaRPr lang="el-GR" sz="3200" dirty="0"/>
          </a:p>
        </p:txBody>
      </p:sp>
      <p:sp>
        <p:nvSpPr>
          <p:cNvPr id="3" name="2 - TextBox"/>
          <p:cNvSpPr txBox="1"/>
          <p:nvPr/>
        </p:nvSpPr>
        <p:spPr>
          <a:xfrm>
            <a:off x="1043608" y="1628800"/>
            <a:ext cx="6624736" cy="954107"/>
          </a:xfrm>
          <a:prstGeom prst="rect">
            <a:avLst/>
          </a:prstGeom>
          <a:noFill/>
        </p:spPr>
        <p:txBody>
          <a:bodyPr wrap="square" rtlCol="0">
            <a:spAutoFit/>
          </a:bodyPr>
          <a:lstStyle/>
          <a:p>
            <a:r>
              <a:rPr lang="el-GR" sz="2800" dirty="0"/>
              <a:t>Ε</a:t>
            </a:r>
            <a:r>
              <a:rPr lang="el-GR" sz="2800" dirty="0" smtClean="0"/>
              <a:t>ίναι </a:t>
            </a:r>
            <a:r>
              <a:rPr lang="el-GR" sz="2800" dirty="0"/>
              <a:t>η αντίληψη και η αίσθηση της υπεροχής ενός έθνους έναντι των </a:t>
            </a:r>
            <a:r>
              <a:rPr lang="el-GR" sz="2800" dirty="0" smtClean="0"/>
              <a:t>άλλων.</a:t>
            </a:r>
            <a:endParaRPr lang="el-GR" sz="2800" dirty="0"/>
          </a:p>
        </p:txBody>
      </p:sp>
      <p:sp>
        <p:nvSpPr>
          <p:cNvPr id="4" name="3 - TextBox"/>
          <p:cNvSpPr txBox="1"/>
          <p:nvPr/>
        </p:nvSpPr>
        <p:spPr>
          <a:xfrm>
            <a:off x="1043608" y="2996952"/>
            <a:ext cx="6408712" cy="2523768"/>
          </a:xfrm>
          <a:prstGeom prst="rect">
            <a:avLst/>
          </a:prstGeom>
          <a:noFill/>
        </p:spPr>
        <p:txBody>
          <a:bodyPr wrap="square" rtlCol="0">
            <a:spAutoFit/>
          </a:bodyPr>
          <a:lstStyle/>
          <a:p>
            <a:r>
              <a:rPr lang="el-GR" sz="2800" dirty="0"/>
              <a:t>Με τις στερεοτυπικές αυτές ιδέες καλλιεργείται το ανταγωνιστικό πνεύμα μεταξύ των εθνών  και δεν μπορούν να συνεργαστούν αρμονικά  και να συνεργαστούν σε οποιοδήποτε επίπεδο.</a:t>
            </a:r>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15616" y="620688"/>
            <a:ext cx="5400600" cy="584775"/>
          </a:xfrm>
          <a:prstGeom prst="rect">
            <a:avLst/>
          </a:prstGeom>
          <a:noFill/>
        </p:spPr>
        <p:txBody>
          <a:bodyPr wrap="square" rtlCol="0">
            <a:spAutoFit/>
          </a:bodyPr>
          <a:lstStyle/>
          <a:p>
            <a:r>
              <a:rPr lang="el-GR" sz="3200" b="1" dirty="0"/>
              <a:t>Θρησκευτικός ρατσισμός</a:t>
            </a:r>
            <a:endParaRPr lang="el-GR" sz="3200" dirty="0"/>
          </a:p>
        </p:txBody>
      </p:sp>
      <p:sp>
        <p:nvSpPr>
          <p:cNvPr id="3" name="2 - TextBox"/>
          <p:cNvSpPr txBox="1"/>
          <p:nvPr/>
        </p:nvSpPr>
        <p:spPr>
          <a:xfrm>
            <a:off x="1115616" y="1988840"/>
            <a:ext cx="7128792" cy="1384995"/>
          </a:xfrm>
          <a:prstGeom prst="rect">
            <a:avLst/>
          </a:prstGeom>
          <a:noFill/>
        </p:spPr>
        <p:txBody>
          <a:bodyPr wrap="square" rtlCol="0">
            <a:spAutoFit/>
          </a:bodyPr>
          <a:lstStyle/>
          <a:p>
            <a:r>
              <a:rPr lang="el-GR" sz="2800" dirty="0" smtClean="0"/>
              <a:t>Είναι η </a:t>
            </a:r>
            <a:r>
              <a:rPr lang="el-GR" sz="2800" dirty="0"/>
              <a:t>αντίληψη </a:t>
            </a:r>
            <a:r>
              <a:rPr lang="el-GR" sz="2800" dirty="0" smtClean="0"/>
              <a:t>ότι </a:t>
            </a:r>
            <a:r>
              <a:rPr lang="el-GR" sz="2800" dirty="0"/>
              <a:t>μια θρησκεία είναι ανώτερη από όλες και πρέπει να υπερισχύει έναντι των υπολοίπων.</a:t>
            </a:r>
          </a:p>
        </p:txBody>
      </p:sp>
      <p:sp>
        <p:nvSpPr>
          <p:cNvPr id="4" name="3 - TextBox"/>
          <p:cNvSpPr txBox="1"/>
          <p:nvPr/>
        </p:nvSpPr>
        <p:spPr>
          <a:xfrm>
            <a:off x="1115616" y="3789040"/>
            <a:ext cx="7128792" cy="2092881"/>
          </a:xfrm>
          <a:prstGeom prst="rect">
            <a:avLst/>
          </a:prstGeom>
          <a:noFill/>
        </p:spPr>
        <p:txBody>
          <a:bodyPr wrap="square" rtlCol="0">
            <a:spAutoFit/>
          </a:bodyPr>
          <a:lstStyle/>
          <a:p>
            <a:r>
              <a:rPr lang="el-GR" sz="2800" dirty="0"/>
              <a:t>Η ύπαρξη του ρατσισμού αυτού, δείχνει το χαμηλό πολιτιστικό επίπεδο μιας χώρας, αλλά και την έλλειψη σεβασμού των ανθρωπίνων δικαιωμάτων</a:t>
            </a:r>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755576" y="548681"/>
            <a:ext cx="7704856" cy="5693866"/>
          </a:xfrm>
          <a:prstGeom prst="rect">
            <a:avLst/>
          </a:prstGeom>
          <a:noFill/>
        </p:spPr>
        <p:txBody>
          <a:bodyPr wrap="square" rtlCol="0">
            <a:spAutoFit/>
          </a:bodyPr>
          <a:lstStyle/>
          <a:p>
            <a:r>
              <a:rPr lang="el-GR" sz="2800" b="1" dirty="0"/>
              <a:t>Συνέπειες του θρησκευτικού </a:t>
            </a:r>
            <a:r>
              <a:rPr lang="el-GR" sz="2800" b="1" dirty="0" smtClean="0"/>
              <a:t>φανατισμού</a:t>
            </a:r>
          </a:p>
          <a:p>
            <a:endParaRPr lang="el-GR" sz="2800" dirty="0"/>
          </a:p>
          <a:p>
            <a:pPr lvl="0">
              <a:buFont typeface="Wingdings" pitchFamily="2" charset="2"/>
              <a:buChar char="ü"/>
            </a:pPr>
            <a:r>
              <a:rPr lang="el-GR" sz="2400" dirty="0"/>
              <a:t>Αλλοιώνει την </a:t>
            </a:r>
            <a:r>
              <a:rPr lang="el-GR" sz="2400" dirty="0" smtClean="0"/>
              <a:t>πίστη</a:t>
            </a:r>
          </a:p>
          <a:p>
            <a:pPr lvl="0">
              <a:buFont typeface="Wingdings" pitchFamily="2" charset="2"/>
              <a:buChar char="ü"/>
            </a:pPr>
            <a:endParaRPr lang="el-GR" sz="2400" dirty="0"/>
          </a:p>
          <a:p>
            <a:pPr lvl="0">
              <a:buFont typeface="Wingdings" pitchFamily="2" charset="2"/>
              <a:buChar char="ü"/>
            </a:pPr>
            <a:r>
              <a:rPr lang="el-GR" sz="2400" dirty="0"/>
              <a:t>Καταπνίγει τη θρησκευτική ελευθερία του </a:t>
            </a:r>
            <a:r>
              <a:rPr lang="el-GR" sz="2400" dirty="0" smtClean="0"/>
              <a:t>ατόμου</a:t>
            </a:r>
          </a:p>
          <a:p>
            <a:pPr lvl="0">
              <a:buFont typeface="Wingdings" pitchFamily="2" charset="2"/>
              <a:buChar char="ü"/>
            </a:pPr>
            <a:endParaRPr lang="el-GR" sz="2400" dirty="0"/>
          </a:p>
          <a:p>
            <a:pPr lvl="0">
              <a:buFont typeface="Wingdings" pitchFamily="2" charset="2"/>
              <a:buChar char="ü"/>
            </a:pPr>
            <a:r>
              <a:rPr lang="el-GR" sz="2400" dirty="0"/>
              <a:t>Καταστρέφει ανθρώπινες ζωές και υλικά </a:t>
            </a:r>
            <a:r>
              <a:rPr lang="el-GR" sz="2400" dirty="0" smtClean="0"/>
              <a:t>αγαθά</a:t>
            </a:r>
          </a:p>
          <a:p>
            <a:pPr lvl="0">
              <a:buFont typeface="Wingdings" pitchFamily="2" charset="2"/>
              <a:buChar char="ü"/>
            </a:pPr>
            <a:endParaRPr lang="el-GR" sz="2400" dirty="0"/>
          </a:p>
          <a:p>
            <a:pPr lvl="0">
              <a:buFont typeface="Wingdings" pitchFamily="2" charset="2"/>
              <a:buChar char="ü"/>
            </a:pPr>
            <a:r>
              <a:rPr lang="el-GR" sz="2400" dirty="0"/>
              <a:t>Δημιουργεί κοινωνικές και πολιτικές </a:t>
            </a:r>
            <a:r>
              <a:rPr lang="el-GR" sz="2400" dirty="0" smtClean="0"/>
              <a:t>αναστατώσεις</a:t>
            </a:r>
          </a:p>
          <a:p>
            <a:pPr lvl="0">
              <a:buFont typeface="Wingdings" pitchFamily="2" charset="2"/>
              <a:buChar char="ü"/>
            </a:pPr>
            <a:endParaRPr lang="el-GR" sz="2400" dirty="0"/>
          </a:p>
          <a:p>
            <a:pPr lvl="0">
              <a:buFont typeface="Wingdings" pitchFamily="2" charset="2"/>
              <a:buChar char="ü"/>
            </a:pPr>
            <a:r>
              <a:rPr lang="el-GR" sz="2400" dirty="0"/>
              <a:t>Σκανδαλίζει τους θρησκευτικά αδιάφορους οδηγώντας </a:t>
            </a:r>
            <a:r>
              <a:rPr lang="el-GR" sz="2400" dirty="0" smtClean="0"/>
              <a:t/>
            </a:r>
            <a:br>
              <a:rPr lang="el-GR" sz="2400" dirty="0" smtClean="0"/>
            </a:br>
            <a:r>
              <a:rPr lang="el-GR" sz="2400" dirty="0" smtClean="0"/>
              <a:t>    τους </a:t>
            </a:r>
            <a:r>
              <a:rPr lang="el-GR" sz="2400" dirty="0"/>
              <a:t>στην </a:t>
            </a:r>
            <a:r>
              <a:rPr lang="el-GR" sz="2400" dirty="0" smtClean="0"/>
              <a:t>αθεΐα</a:t>
            </a:r>
          </a:p>
          <a:p>
            <a:pPr lvl="0">
              <a:buFont typeface="Wingdings" pitchFamily="2" charset="2"/>
              <a:buChar char="ü"/>
            </a:pPr>
            <a:endParaRPr lang="el-GR" sz="2400" dirty="0"/>
          </a:p>
          <a:p>
            <a:pPr lvl="0">
              <a:buFont typeface="Wingdings" pitchFamily="2" charset="2"/>
              <a:buChar char="ü"/>
            </a:pPr>
            <a:r>
              <a:rPr lang="el-GR" sz="2400" dirty="0"/>
              <a:t>Διασπά την ιερή ενότητα του εκκλησιαστικού σώματος </a:t>
            </a:r>
          </a:p>
          <a:p>
            <a:endParaRPr lang="el-GR" sz="2000" dirty="0"/>
          </a:p>
        </p:txBody>
      </p:sp>
    </p:spTree>
  </p:cSld>
  <p:clrMapOvr>
    <a:masterClrMapping/>
  </p:clrMapOvr>
  <p:transition spd="slow" advClick="0" advTm="7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331640" y="2492896"/>
            <a:ext cx="6772367" cy="584775"/>
          </a:xfrm>
          <a:prstGeom prst="rect">
            <a:avLst/>
          </a:prstGeom>
        </p:spPr>
        <p:txBody>
          <a:bodyPr wrap="none">
            <a:spAutoFit/>
          </a:bodyPr>
          <a:lstStyle/>
          <a:p>
            <a:pPr algn="ctr"/>
            <a:r>
              <a:rPr lang="el-GR" sz="3200" b="1" dirty="0" smtClean="0"/>
              <a:t>Φαινόμενα ρατσισμού στις μέρες μας.</a:t>
            </a:r>
            <a:endParaRPr lang="el-GR" sz="3200" dirty="0"/>
          </a:p>
        </p:txBody>
      </p:sp>
    </p:spTree>
  </p:cSld>
  <p:clrMapOvr>
    <a:masterClrMapping/>
  </p:clrMapOvr>
  <p:transition spd="slow" advClick="0" advTm="7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55776" y="332656"/>
            <a:ext cx="3712298" cy="584775"/>
          </a:xfrm>
          <a:prstGeom prst="rect">
            <a:avLst/>
          </a:prstGeom>
        </p:spPr>
        <p:txBody>
          <a:bodyPr wrap="none">
            <a:spAutoFit/>
          </a:bodyPr>
          <a:lstStyle/>
          <a:p>
            <a:r>
              <a:rPr lang="el-GR" sz="3200" b="1" dirty="0" smtClean="0"/>
              <a:t>Άτομα με αναπηρία.</a:t>
            </a:r>
            <a:endParaRPr lang="el-GR" sz="3200" dirty="0"/>
          </a:p>
        </p:txBody>
      </p:sp>
      <p:sp>
        <p:nvSpPr>
          <p:cNvPr id="3" name="2 - TextBox"/>
          <p:cNvSpPr txBox="1"/>
          <p:nvPr/>
        </p:nvSpPr>
        <p:spPr>
          <a:xfrm>
            <a:off x="899592" y="836712"/>
            <a:ext cx="7632848" cy="5816977"/>
          </a:xfrm>
          <a:prstGeom prst="rect">
            <a:avLst/>
          </a:prstGeom>
          <a:noFill/>
        </p:spPr>
        <p:txBody>
          <a:bodyPr wrap="square" rtlCol="0">
            <a:spAutoFit/>
          </a:bodyPr>
          <a:lstStyle/>
          <a:p>
            <a:pPr>
              <a:buFont typeface="Wingdings" pitchFamily="2" charset="2"/>
              <a:buChar char="§"/>
            </a:pPr>
            <a:r>
              <a:rPr lang="en-US" sz="2400" dirty="0" smtClean="0"/>
              <a:t>  </a:t>
            </a:r>
            <a:r>
              <a:rPr lang="el-GR" sz="2800" dirty="0" smtClean="0"/>
              <a:t>Δυσκολία στις μετακινήσεις λόγω έλλειψης κατάλληλων υποδομών</a:t>
            </a:r>
          </a:p>
          <a:p>
            <a:endParaRPr lang="el-GR" sz="2800" dirty="0" smtClean="0"/>
          </a:p>
          <a:p>
            <a:pPr>
              <a:buFont typeface="Wingdings" pitchFamily="2" charset="2"/>
              <a:buChar char="§"/>
            </a:pPr>
            <a:r>
              <a:rPr lang="el-GR" sz="2800" dirty="0" smtClean="0"/>
              <a:t>  Καθημερινή κοινωνική απόρριψη,  απουσία σεβασμού, έλλειψη ευαισθησίας προς τον συνάνθρωπο</a:t>
            </a:r>
          </a:p>
          <a:p>
            <a:endParaRPr lang="el-GR" sz="2800" dirty="0" smtClean="0"/>
          </a:p>
          <a:p>
            <a:pPr>
              <a:buFont typeface="Wingdings" pitchFamily="2" charset="2"/>
              <a:buChar char="§"/>
            </a:pPr>
            <a:r>
              <a:rPr lang="el-GR" sz="2800" dirty="0" smtClean="0"/>
              <a:t>  Δυσχέρεια στην εύρεση εργασίας </a:t>
            </a:r>
          </a:p>
          <a:p>
            <a:pPr>
              <a:buFont typeface="Wingdings" pitchFamily="2" charset="2"/>
              <a:buChar char="§"/>
            </a:pPr>
            <a:endParaRPr lang="el-GR" sz="2800" dirty="0" smtClean="0"/>
          </a:p>
          <a:p>
            <a:pPr>
              <a:buFont typeface="Wingdings" pitchFamily="2" charset="2"/>
              <a:buChar char="§"/>
            </a:pPr>
            <a:r>
              <a:rPr lang="el-GR" sz="2800" dirty="0" smtClean="0"/>
              <a:t>  Περιθωριοποίηση</a:t>
            </a:r>
          </a:p>
          <a:p>
            <a:pPr>
              <a:buFont typeface="Wingdings" pitchFamily="2" charset="2"/>
              <a:buChar char="§"/>
            </a:pPr>
            <a:endParaRPr lang="el-GR" sz="2800" dirty="0" smtClean="0"/>
          </a:p>
          <a:p>
            <a:pPr>
              <a:buFont typeface="Wingdings" pitchFamily="2" charset="2"/>
              <a:buChar char="§"/>
            </a:pPr>
            <a:r>
              <a:rPr lang="el-GR" sz="2800" dirty="0" smtClean="0"/>
              <a:t>   Ανασφάλεια και άγχος για αυτά τα  άτομα</a:t>
            </a:r>
          </a:p>
          <a:p>
            <a:pPr>
              <a:buFont typeface="Wingdings" pitchFamily="2" charset="2"/>
              <a:buChar char="§"/>
            </a:pPr>
            <a:endParaRPr lang="el-GR" dirty="0" smtClean="0"/>
          </a:p>
          <a:p>
            <a:pPr>
              <a:buFont typeface="Wingdings" pitchFamily="2" charset="2"/>
              <a:buChar char="§"/>
            </a:pPr>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15616" y="980728"/>
            <a:ext cx="7416824" cy="3477875"/>
          </a:xfrm>
          <a:prstGeom prst="rect">
            <a:avLst/>
          </a:prstGeom>
          <a:noFill/>
        </p:spPr>
        <p:txBody>
          <a:bodyPr wrap="square" rtlCol="0">
            <a:spAutoFit/>
          </a:bodyPr>
          <a:lstStyle/>
          <a:p>
            <a:r>
              <a:rPr lang="el-GR" sz="2800" dirty="0" smtClean="0"/>
              <a:t>Το κράτος είναι, κατά το Σύνταγμα, υποχρεωμένο να μεριμνά για την άρση των ανισοτήτων που υφίστανται στην πράξη εις βάρος τους και να λαμβάνει θετικά μέτρα για την προώθηση της πραγματικής ισότητας.</a:t>
            </a:r>
          </a:p>
          <a:p>
            <a:endParaRPr lang="el-GR" sz="2400" dirty="0" smtClean="0"/>
          </a:p>
          <a:p>
            <a:r>
              <a:rPr lang="el-GR" sz="2800" dirty="0" smtClean="0"/>
              <a:t>Τα άτομα με αναπηρία πρέπει να έχουν πλήρη συμμετοχή στην κοινωνία</a:t>
            </a:r>
            <a:endParaRPr lang="el-GR" sz="2800" dirty="0"/>
          </a:p>
        </p:txBody>
      </p:sp>
      <p:pic>
        <p:nvPicPr>
          <p:cNvPr id="3" name="2 - Εικόνα" descr="άναπ.png"/>
          <p:cNvPicPr>
            <a:picLocks noChangeAspect="1"/>
          </p:cNvPicPr>
          <p:nvPr/>
        </p:nvPicPr>
        <p:blipFill>
          <a:blip r:embed="rId2" cstate="print"/>
          <a:stretch>
            <a:fillRect/>
          </a:stretch>
        </p:blipFill>
        <p:spPr>
          <a:xfrm>
            <a:off x="5220072" y="4149080"/>
            <a:ext cx="2143125" cy="2143125"/>
          </a:xfrm>
          <a:prstGeom prst="rect">
            <a:avLst/>
          </a:prstGeom>
        </p:spPr>
      </p:pic>
    </p:spTree>
  </p:cSld>
  <p:clrMapOvr>
    <a:masterClrMapping/>
  </p:clrMapOvr>
  <p:transition spd="slow" advClick="0" advTm="7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187624" y="836712"/>
            <a:ext cx="6984776" cy="4616648"/>
          </a:xfrm>
          <a:prstGeom prst="rect">
            <a:avLst/>
          </a:prstGeom>
          <a:noFill/>
        </p:spPr>
        <p:txBody>
          <a:bodyPr wrap="square" rtlCol="0">
            <a:spAutoFit/>
          </a:bodyPr>
          <a:lstStyle/>
          <a:p>
            <a:pPr>
              <a:lnSpc>
                <a:spcPct val="150000"/>
              </a:lnSpc>
            </a:pPr>
            <a:r>
              <a:rPr lang="el-GR" sz="2800" b="1" dirty="0"/>
              <a:t>Ρατσισμός</a:t>
            </a:r>
            <a:r>
              <a:rPr lang="el-GR" sz="2800" dirty="0"/>
              <a:t> (ή </a:t>
            </a:r>
            <a:r>
              <a:rPr lang="el-GR" sz="2800" b="1" dirty="0"/>
              <a:t>φυλετισμός</a:t>
            </a:r>
            <a:r>
              <a:rPr lang="el-GR" sz="2800" dirty="0"/>
              <a:t>) είναι η αντίληψη ότι οι άνθρωποι δεν είναι όλοι ίσοι μεταξύ τους, αλλά διαχωρίζονται σε ανώτερους και κατώτερους, διακρινόμενοι είτε από το χρώμα του δέρματος, την </a:t>
            </a:r>
            <a:r>
              <a:rPr lang="el-GR" sz="2800" u="sng" dirty="0"/>
              <a:t>εθνικότητα</a:t>
            </a:r>
            <a:r>
              <a:rPr lang="el-GR" sz="2800" dirty="0"/>
              <a:t>, τη </a:t>
            </a:r>
            <a:r>
              <a:rPr lang="el-GR" sz="2800" u="sng" dirty="0"/>
              <a:t>θρησκεία</a:t>
            </a:r>
            <a:r>
              <a:rPr lang="el-GR" sz="2800" dirty="0"/>
              <a:t>, το </a:t>
            </a:r>
            <a:r>
              <a:rPr lang="el-GR" sz="2800" u="sng" dirty="0"/>
              <a:t>φύλο</a:t>
            </a:r>
            <a:r>
              <a:rPr lang="el-GR" sz="2800" dirty="0"/>
              <a:t>, είτε από τον </a:t>
            </a:r>
            <a:r>
              <a:rPr lang="el-GR" sz="2800" u="sng" dirty="0"/>
              <a:t>σεξουαλικό προσανατολισμό</a:t>
            </a:r>
            <a:r>
              <a:rPr lang="el-GR" sz="2800" dirty="0"/>
              <a:t> .</a:t>
            </a:r>
          </a:p>
        </p:txBody>
      </p:sp>
    </p:spTree>
  </p:cSld>
  <p:clrMapOvr>
    <a:masterClrMapping/>
  </p:clrMapOvr>
  <p:transition spd="slow" advClick="0" advTm="7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23928" y="548680"/>
            <a:ext cx="1880451" cy="584775"/>
          </a:xfrm>
          <a:prstGeom prst="rect">
            <a:avLst/>
          </a:prstGeom>
        </p:spPr>
        <p:txBody>
          <a:bodyPr wrap="none">
            <a:spAutoFit/>
          </a:bodyPr>
          <a:lstStyle/>
          <a:p>
            <a:r>
              <a:rPr lang="el-GR" sz="3200" b="1" dirty="0" smtClean="0"/>
              <a:t>Τσιγγάνοι</a:t>
            </a:r>
            <a:endParaRPr lang="el-GR" sz="3200" dirty="0"/>
          </a:p>
        </p:txBody>
      </p:sp>
      <p:sp>
        <p:nvSpPr>
          <p:cNvPr id="3" name="2 - TextBox"/>
          <p:cNvSpPr txBox="1"/>
          <p:nvPr/>
        </p:nvSpPr>
        <p:spPr>
          <a:xfrm>
            <a:off x="899592" y="1196752"/>
            <a:ext cx="7632848" cy="4339650"/>
          </a:xfrm>
          <a:prstGeom prst="rect">
            <a:avLst/>
          </a:prstGeom>
          <a:noFill/>
        </p:spPr>
        <p:txBody>
          <a:bodyPr wrap="square" rtlCol="0">
            <a:spAutoFit/>
          </a:bodyPr>
          <a:lstStyle/>
          <a:p>
            <a:pPr>
              <a:buFont typeface="Wingdings" pitchFamily="2" charset="2"/>
              <a:buChar char="Ø"/>
            </a:pPr>
            <a:r>
              <a:rPr lang="el-GR" sz="2800" dirty="0" smtClean="0"/>
              <a:t>800 χρόνια τώρα τα παιδιά των τσιγγάνων, που βρίσκονται στην Ελλάδα, γεννιούνται Έλληνες, υπηρετούν στο στρατό, αποκτούν πολιτικά δικαιώματα, φορολογούνται. </a:t>
            </a:r>
          </a:p>
          <a:p>
            <a:pPr>
              <a:buFont typeface="Wingdings" pitchFamily="2" charset="2"/>
              <a:buChar char="Ø"/>
            </a:pPr>
            <a:endParaRPr lang="el-GR" sz="2400" dirty="0" smtClean="0"/>
          </a:p>
          <a:p>
            <a:pPr>
              <a:buFont typeface="Wingdings" pitchFamily="2" charset="2"/>
              <a:buChar char="Ø"/>
            </a:pPr>
            <a:r>
              <a:rPr lang="el-GR" sz="2800" dirty="0" smtClean="0"/>
              <a:t>Όμως ο ελληνικός λαός επιμένει να τους βλέπει σαν μια μειονότητα και λόγω των άθλιων συνθηκών διαβίωσής τους να τους κοροϊδεύει, να τους υποτιμά και να τους εκτοπίζει από την ελληνική κοινωνία</a:t>
            </a:r>
            <a:r>
              <a:rPr lang="el-GR" sz="2400" b="1" dirty="0" smtClean="0"/>
              <a:t>.</a:t>
            </a:r>
            <a:endParaRPr lang="el-GR" sz="2400" dirty="0"/>
          </a:p>
        </p:txBody>
      </p:sp>
      <p:pic>
        <p:nvPicPr>
          <p:cNvPr id="4" name="3 - Εικόνα" descr="τσιγγ.jpg"/>
          <p:cNvPicPr>
            <a:picLocks noChangeAspect="1"/>
          </p:cNvPicPr>
          <p:nvPr/>
        </p:nvPicPr>
        <p:blipFill>
          <a:blip r:embed="rId2" cstate="print"/>
          <a:stretch>
            <a:fillRect/>
          </a:stretch>
        </p:blipFill>
        <p:spPr>
          <a:xfrm>
            <a:off x="5724128" y="5085184"/>
            <a:ext cx="2592288" cy="1528785"/>
          </a:xfrm>
          <a:prstGeom prst="rect">
            <a:avLst/>
          </a:prstGeom>
        </p:spPr>
      </p:pic>
    </p:spTree>
  </p:cSld>
  <p:clrMapOvr>
    <a:masterClrMapping/>
  </p:clrMapOvr>
  <p:transition spd="slow" advClick="0" advTm="7000">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971600" y="980728"/>
            <a:ext cx="7416824" cy="4678204"/>
          </a:xfrm>
          <a:prstGeom prst="rect">
            <a:avLst/>
          </a:prstGeom>
          <a:noFill/>
        </p:spPr>
        <p:txBody>
          <a:bodyPr wrap="square" rtlCol="0">
            <a:spAutoFit/>
          </a:bodyPr>
          <a:lstStyle/>
          <a:p>
            <a:r>
              <a:rPr lang="el-GR" sz="2800" dirty="0" smtClean="0"/>
              <a:t>Εύκολα χαρακτηρίζονται “πολιτισμική ιδιαιτερότητα”   για να δικαιολογηθεί η διαιώνιση ενός πλέγματος διακρίσεων και κοινωνικού αποκλεισμού.</a:t>
            </a:r>
          </a:p>
          <a:p>
            <a:endParaRPr lang="el-GR" sz="2800" dirty="0" smtClean="0"/>
          </a:p>
          <a:p>
            <a:endParaRPr lang="el-GR" sz="2800" dirty="0" smtClean="0"/>
          </a:p>
          <a:p>
            <a:r>
              <a:rPr lang="el-GR" sz="2800" dirty="0" smtClean="0"/>
              <a:t>Η πολιτεία οφείλει να ασχοληθεί για να αρθεί η κοινωνική τους περιθωριοποίηση με την εφαρμογή ενός οικιστικού προγράμματος κι ενός προτύπου προγράμματος εκπαίδευσης.</a:t>
            </a:r>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63888" y="404664"/>
            <a:ext cx="2308645" cy="584775"/>
          </a:xfrm>
          <a:prstGeom prst="rect">
            <a:avLst/>
          </a:prstGeom>
        </p:spPr>
        <p:txBody>
          <a:bodyPr wrap="none">
            <a:spAutoFit/>
          </a:bodyPr>
          <a:lstStyle/>
          <a:p>
            <a:r>
              <a:rPr lang="el-GR" sz="3200" b="1" dirty="0" smtClean="0"/>
              <a:t>Μετανάστες</a:t>
            </a:r>
            <a:endParaRPr lang="el-GR" sz="3200" dirty="0"/>
          </a:p>
        </p:txBody>
      </p:sp>
      <p:sp>
        <p:nvSpPr>
          <p:cNvPr id="3" name="2 - Ορθογώνιο"/>
          <p:cNvSpPr/>
          <p:nvPr/>
        </p:nvSpPr>
        <p:spPr>
          <a:xfrm>
            <a:off x="899592" y="980728"/>
            <a:ext cx="7776864" cy="2246769"/>
          </a:xfrm>
          <a:prstGeom prst="rect">
            <a:avLst/>
          </a:prstGeom>
        </p:spPr>
        <p:txBody>
          <a:bodyPr wrap="square">
            <a:spAutoFit/>
          </a:bodyPr>
          <a:lstStyle/>
          <a:p>
            <a:r>
              <a:rPr lang="el-GR" sz="2800" b="1" dirty="0" smtClean="0"/>
              <a:t>Μετανάστες </a:t>
            </a:r>
            <a:r>
              <a:rPr lang="el-GR" sz="2800" dirty="0" smtClean="0"/>
              <a:t>είναι όσοι εγκαταλείπουν τη χώρα τους προσπαθώντας να βρουν εργασία και καλύτερες συνθήκες διαβίωσης. Συχνά υποχρεώνονται να φύγουν λόγω περιβαλλοντικών συνθηκών και απόλυτης φτώχειας.</a:t>
            </a:r>
            <a:endParaRPr lang="el-GR" sz="2800" dirty="0"/>
          </a:p>
        </p:txBody>
      </p:sp>
      <p:sp>
        <p:nvSpPr>
          <p:cNvPr id="4" name="3 - TextBox"/>
          <p:cNvSpPr txBox="1"/>
          <p:nvPr/>
        </p:nvSpPr>
        <p:spPr>
          <a:xfrm>
            <a:off x="323528" y="3356992"/>
            <a:ext cx="8568952" cy="3662541"/>
          </a:xfrm>
          <a:prstGeom prst="rect">
            <a:avLst/>
          </a:prstGeom>
          <a:noFill/>
        </p:spPr>
        <p:txBody>
          <a:bodyPr wrap="square" rtlCol="0">
            <a:spAutoFit/>
          </a:bodyPr>
          <a:lstStyle/>
          <a:p>
            <a:r>
              <a:rPr lang="el-GR" sz="2800" dirty="0" smtClean="0"/>
              <a:t>Ο φόβος των ξένων υπήρχε πάντα.</a:t>
            </a:r>
          </a:p>
          <a:p>
            <a:endParaRPr lang="el-GR" sz="2800" dirty="0" smtClean="0"/>
          </a:p>
          <a:p>
            <a:r>
              <a:rPr lang="el-GR" sz="2800" dirty="0" smtClean="0"/>
              <a:t>Η οικονομική κρίση αυξάνει </a:t>
            </a:r>
            <a:br>
              <a:rPr lang="el-GR" sz="2800" dirty="0" smtClean="0"/>
            </a:br>
            <a:r>
              <a:rPr lang="el-GR" sz="2800" dirty="0" smtClean="0"/>
              <a:t>τον φόβο απέναντι τους.</a:t>
            </a:r>
          </a:p>
          <a:p>
            <a:endParaRPr lang="el-GR" sz="2800" dirty="0" smtClean="0"/>
          </a:p>
          <a:p>
            <a:r>
              <a:rPr lang="el-GR" sz="2800" dirty="0" smtClean="0"/>
              <a:t>Η δημιουργία στερεοτύπων και η ξενοφοβία παίρνει διαστάσεις ρατσισμού.</a:t>
            </a:r>
          </a:p>
          <a:p>
            <a:r>
              <a:rPr lang="el-GR" dirty="0" smtClean="0"/>
              <a:t> </a:t>
            </a:r>
          </a:p>
          <a:p>
            <a:endParaRPr lang="el-GR" dirty="0"/>
          </a:p>
        </p:txBody>
      </p:sp>
      <p:pic>
        <p:nvPicPr>
          <p:cNvPr id="5" name="4 - Εικόνα" descr="μετανάστε.jpg"/>
          <p:cNvPicPr>
            <a:picLocks noChangeAspect="1"/>
          </p:cNvPicPr>
          <p:nvPr/>
        </p:nvPicPr>
        <p:blipFill>
          <a:blip r:embed="rId2" cstate="print"/>
          <a:stretch>
            <a:fillRect/>
          </a:stretch>
        </p:blipFill>
        <p:spPr>
          <a:xfrm>
            <a:off x="5796136" y="3212976"/>
            <a:ext cx="3096344" cy="2289634"/>
          </a:xfrm>
          <a:prstGeom prst="rect">
            <a:avLst/>
          </a:prstGeom>
        </p:spPr>
      </p:pic>
    </p:spTree>
  </p:cSld>
  <p:clrMapOvr>
    <a:masterClrMapping/>
  </p:clrMapOvr>
  <p:transition spd="slow" advClick="0" advTm="7000">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131840" y="548680"/>
            <a:ext cx="3131178" cy="584775"/>
          </a:xfrm>
          <a:prstGeom prst="rect">
            <a:avLst/>
          </a:prstGeom>
        </p:spPr>
        <p:txBody>
          <a:bodyPr wrap="none">
            <a:spAutoFit/>
          </a:bodyPr>
          <a:lstStyle/>
          <a:p>
            <a:r>
              <a:rPr lang="el-GR" sz="3200" b="1" dirty="0" smtClean="0"/>
              <a:t>Φορείς του </a:t>
            </a:r>
            <a:r>
              <a:rPr lang="en-US" sz="3200" b="1" dirty="0" smtClean="0"/>
              <a:t>AIDS</a:t>
            </a:r>
            <a:r>
              <a:rPr lang="el-GR" sz="3200" b="1" dirty="0" smtClean="0"/>
              <a:t>.</a:t>
            </a:r>
            <a:endParaRPr lang="el-GR" sz="3200" dirty="0"/>
          </a:p>
        </p:txBody>
      </p:sp>
      <p:sp>
        <p:nvSpPr>
          <p:cNvPr id="3" name="2 - TextBox"/>
          <p:cNvSpPr txBox="1"/>
          <p:nvPr/>
        </p:nvSpPr>
        <p:spPr>
          <a:xfrm>
            <a:off x="899592" y="1484784"/>
            <a:ext cx="7560840" cy="3385542"/>
          </a:xfrm>
          <a:prstGeom prst="rect">
            <a:avLst/>
          </a:prstGeom>
          <a:noFill/>
        </p:spPr>
        <p:txBody>
          <a:bodyPr wrap="square" rtlCol="0">
            <a:spAutoFit/>
          </a:bodyPr>
          <a:lstStyle/>
          <a:p>
            <a:pPr>
              <a:buFont typeface="Arial" pitchFamily="34" charset="0"/>
              <a:buChar char="•"/>
            </a:pPr>
            <a:r>
              <a:rPr lang="el-GR" sz="2800" dirty="0" smtClean="0"/>
              <a:t>   Η άγνοια για αυτή τη μεταδοτική ασθένεια έχει οδηγήσει σε κοινωνικό  αποκλεισμό  τους φορείς της </a:t>
            </a:r>
          </a:p>
          <a:p>
            <a:endParaRPr lang="el-GR" sz="2800" dirty="0" smtClean="0"/>
          </a:p>
          <a:p>
            <a:pPr>
              <a:buFont typeface="Arial" pitchFamily="34" charset="0"/>
              <a:buChar char="•"/>
            </a:pPr>
            <a:r>
              <a:rPr lang="el-GR" sz="2800" dirty="0" smtClean="0"/>
              <a:t>   Οι οροθετικοί είναι και αυτοί άνθρωποι και δεν θα έπρεπε να τους συμπεριφερόμαστε λες και είναι κατώτερα όντα.</a:t>
            </a:r>
          </a:p>
          <a:p>
            <a:pPr>
              <a:buFont typeface="Arial" pitchFamily="34" charset="0"/>
              <a:buChar char="•"/>
            </a:pPr>
            <a:endParaRPr lang="el-GR" dirty="0"/>
          </a:p>
        </p:txBody>
      </p:sp>
      <p:pic>
        <p:nvPicPr>
          <p:cNvPr id="4" name="3 - Εικόνα" descr="αιντσ.jpg"/>
          <p:cNvPicPr>
            <a:picLocks noChangeAspect="1"/>
          </p:cNvPicPr>
          <p:nvPr/>
        </p:nvPicPr>
        <p:blipFill>
          <a:blip r:embed="rId2" cstate="print"/>
          <a:stretch>
            <a:fillRect/>
          </a:stretch>
        </p:blipFill>
        <p:spPr>
          <a:xfrm>
            <a:off x="5220072" y="4365104"/>
            <a:ext cx="2686050" cy="1704975"/>
          </a:xfrm>
          <a:prstGeom prst="rect">
            <a:avLst/>
          </a:prstGeom>
        </p:spPr>
      </p:pic>
    </p:spTree>
  </p:cSld>
  <p:clrMapOvr>
    <a:masterClrMapping/>
  </p:clrMapOvr>
  <p:transition spd="slow" advClick="0" advTm="7000">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763688" y="548680"/>
            <a:ext cx="4824536" cy="861774"/>
          </a:xfrm>
          <a:prstGeom prst="rect">
            <a:avLst/>
          </a:prstGeom>
          <a:noFill/>
        </p:spPr>
        <p:txBody>
          <a:bodyPr wrap="square" rtlCol="0">
            <a:spAutoFit/>
          </a:bodyPr>
          <a:lstStyle/>
          <a:p>
            <a:pPr algn="ctr"/>
            <a:r>
              <a:rPr lang="el-GR" sz="3200" b="1" dirty="0" smtClean="0"/>
              <a:t>Πρώην φυλακισμένοι</a:t>
            </a:r>
            <a:endParaRPr lang="el-GR" sz="3200" dirty="0" smtClean="0"/>
          </a:p>
          <a:p>
            <a:endParaRPr lang="el-GR" dirty="0"/>
          </a:p>
        </p:txBody>
      </p:sp>
      <p:sp>
        <p:nvSpPr>
          <p:cNvPr id="4" name="3 - TextBox"/>
          <p:cNvSpPr txBox="1"/>
          <p:nvPr/>
        </p:nvSpPr>
        <p:spPr>
          <a:xfrm>
            <a:off x="899592" y="1268760"/>
            <a:ext cx="7416824" cy="4524315"/>
          </a:xfrm>
          <a:prstGeom prst="rect">
            <a:avLst/>
          </a:prstGeom>
          <a:noFill/>
        </p:spPr>
        <p:txBody>
          <a:bodyPr wrap="square" rtlCol="0">
            <a:spAutoFit/>
          </a:bodyPr>
          <a:lstStyle/>
          <a:p>
            <a:r>
              <a:rPr lang="el-GR" sz="2800" dirty="0" smtClean="0"/>
              <a:t>Οι  πρώην φυλακισμένοι όταν επιστρέφουν στην κοινωνία είναι πολύ δύσκολο να επανενταχθούν. Είτε αυτό έχει να κάνει με την εύρεση εργασίας είτε με την ανάπτυξη κοινωνικών σχέσεων. </a:t>
            </a:r>
          </a:p>
          <a:p>
            <a:endParaRPr lang="el-GR" sz="2800" dirty="0" smtClean="0"/>
          </a:p>
          <a:p>
            <a:r>
              <a:rPr lang="el-GR" sz="2800" dirty="0" smtClean="0"/>
              <a:t>Η κοινωνία εξακολουθεί να είναι δύσπιστη απέναντί τους.</a:t>
            </a:r>
          </a:p>
          <a:p>
            <a:endParaRPr lang="el-GR" sz="2800" dirty="0" smtClean="0"/>
          </a:p>
          <a:p>
            <a:r>
              <a:rPr lang="el-GR" sz="2800" dirty="0" smtClean="0"/>
              <a:t>Ακόμη και </a:t>
            </a:r>
            <a:r>
              <a:rPr lang="el-GR" sz="2800" dirty="0" smtClean="0"/>
              <a:t>οι συγγενείς </a:t>
            </a:r>
            <a:r>
              <a:rPr lang="el-GR" sz="2800" dirty="0" smtClean="0"/>
              <a:t>τους αποφεύγουν</a:t>
            </a:r>
          </a:p>
          <a:p>
            <a:endParaRPr lang="el-GR" dirty="0" smtClean="0"/>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75656" y="620688"/>
            <a:ext cx="6408712" cy="861774"/>
          </a:xfrm>
          <a:prstGeom prst="rect">
            <a:avLst/>
          </a:prstGeom>
          <a:noFill/>
        </p:spPr>
        <p:txBody>
          <a:bodyPr wrap="square" rtlCol="0">
            <a:spAutoFit/>
          </a:bodyPr>
          <a:lstStyle/>
          <a:p>
            <a:r>
              <a:rPr lang="el-GR" sz="3200" b="1" dirty="0" smtClean="0"/>
              <a:t>Ρατσισμός απέναντι στις γυναίκες</a:t>
            </a:r>
            <a:endParaRPr lang="el-GR" sz="3200" dirty="0" smtClean="0"/>
          </a:p>
          <a:p>
            <a:endParaRPr lang="el-GR" dirty="0"/>
          </a:p>
        </p:txBody>
      </p:sp>
      <p:sp>
        <p:nvSpPr>
          <p:cNvPr id="3" name="2 - TextBox"/>
          <p:cNvSpPr txBox="1"/>
          <p:nvPr/>
        </p:nvSpPr>
        <p:spPr>
          <a:xfrm>
            <a:off x="1259632" y="1412776"/>
            <a:ext cx="7128792" cy="1384995"/>
          </a:xfrm>
          <a:prstGeom prst="rect">
            <a:avLst/>
          </a:prstGeom>
          <a:noFill/>
        </p:spPr>
        <p:txBody>
          <a:bodyPr wrap="square" rtlCol="0">
            <a:spAutoFit/>
          </a:bodyPr>
          <a:lstStyle/>
          <a:p>
            <a:r>
              <a:rPr lang="en-US" sz="2800" dirty="0" smtClean="0"/>
              <a:t>O </a:t>
            </a:r>
            <a:r>
              <a:rPr lang="el-GR" sz="2800" dirty="0" smtClean="0"/>
              <a:t>ρατσισμός κατά του γυναικείου φύλου είναι οι εμφανείς ή άτυπες διακρίσεις κατά γυναικών που είναι γνωστές ως σεξισμός.</a:t>
            </a:r>
            <a:endParaRPr lang="el-GR" sz="2800" dirty="0"/>
          </a:p>
        </p:txBody>
      </p:sp>
      <p:sp>
        <p:nvSpPr>
          <p:cNvPr id="4" name="3 - TextBox"/>
          <p:cNvSpPr txBox="1"/>
          <p:nvPr/>
        </p:nvSpPr>
        <p:spPr>
          <a:xfrm>
            <a:off x="1331640" y="3068960"/>
            <a:ext cx="6624736" cy="4832092"/>
          </a:xfrm>
          <a:prstGeom prst="rect">
            <a:avLst/>
          </a:prstGeom>
          <a:noFill/>
        </p:spPr>
        <p:txBody>
          <a:bodyPr wrap="square" rtlCol="0">
            <a:spAutoFit/>
          </a:bodyPr>
          <a:lstStyle/>
          <a:p>
            <a:pPr>
              <a:buFont typeface="Arial" pitchFamily="34" charset="0"/>
              <a:buChar char="•"/>
            </a:pPr>
            <a:r>
              <a:rPr lang="el-GR" sz="2800" dirty="0" smtClean="0"/>
              <a:t> Διακρίσεις στο χώρο εργασίας</a:t>
            </a:r>
          </a:p>
          <a:p>
            <a:pPr>
              <a:buFont typeface="Arial" pitchFamily="34" charset="0"/>
              <a:buChar char="•"/>
            </a:pPr>
            <a:endParaRPr lang="el-GR" sz="2800" dirty="0" smtClean="0"/>
          </a:p>
          <a:p>
            <a:pPr>
              <a:buFont typeface="Arial" pitchFamily="34" charset="0"/>
              <a:buChar char="•"/>
            </a:pPr>
            <a:r>
              <a:rPr lang="el-GR" sz="2800" dirty="0" smtClean="0"/>
              <a:t>Κοινωνικές διακρίσεις σε βάρος γυναικών</a:t>
            </a:r>
          </a:p>
          <a:p>
            <a:pPr>
              <a:buFont typeface="Arial" pitchFamily="34" charset="0"/>
              <a:buChar char="•"/>
            </a:pPr>
            <a:endParaRPr lang="el-GR" sz="2800" dirty="0" smtClean="0"/>
          </a:p>
          <a:p>
            <a:pPr>
              <a:buFont typeface="Arial" pitchFamily="34" charset="0"/>
              <a:buChar char="•"/>
            </a:pPr>
            <a:r>
              <a:rPr lang="el-GR" sz="2800" dirty="0" smtClean="0"/>
              <a:t>Ανεργία (πρώτα θύματα οι γυναίκες)</a:t>
            </a:r>
          </a:p>
          <a:p>
            <a:pPr>
              <a:buFont typeface="Arial" pitchFamily="34" charset="0"/>
              <a:buChar char="•"/>
            </a:pPr>
            <a:endParaRPr lang="el-GR" sz="2800" dirty="0" smtClean="0"/>
          </a:p>
          <a:p>
            <a:pPr>
              <a:buFont typeface="Arial" pitchFamily="34" charset="0"/>
              <a:buChar char="•"/>
            </a:pPr>
            <a:r>
              <a:rPr lang="el-GR" sz="2800" dirty="0" smtClean="0"/>
              <a:t>Μικρός αριθμός γυναικών σε ηγετικές θέσεις</a:t>
            </a:r>
          </a:p>
          <a:p>
            <a:pPr>
              <a:buFont typeface="Arial" pitchFamily="34" charset="0"/>
              <a:buChar char="•"/>
            </a:pPr>
            <a:endParaRPr lang="el-GR" sz="2800" dirty="0" smtClean="0"/>
          </a:p>
          <a:p>
            <a:pPr>
              <a:buFont typeface="Arial" pitchFamily="34" charset="0"/>
              <a:buChar char="•"/>
            </a:pPr>
            <a:r>
              <a:rPr lang="el-GR" sz="2800" dirty="0" smtClean="0"/>
              <a:t>Μειονεκτική θέση για  λόγους θρησκευτικούς ή πολιτιστικούς</a:t>
            </a:r>
            <a:endParaRPr lang="el-GR" sz="2800" dirty="0"/>
          </a:p>
        </p:txBody>
      </p:sp>
    </p:spTree>
  </p:cSld>
  <p:clrMapOvr>
    <a:masterClrMapping/>
  </p:clrMapOvr>
  <p:transition spd="slow" advClick="0" advTm="7000">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75856" y="620688"/>
            <a:ext cx="3710246" cy="584775"/>
          </a:xfrm>
          <a:prstGeom prst="rect">
            <a:avLst/>
          </a:prstGeom>
        </p:spPr>
        <p:txBody>
          <a:bodyPr wrap="none">
            <a:spAutoFit/>
          </a:bodyPr>
          <a:lstStyle/>
          <a:p>
            <a:r>
              <a:rPr lang="el-GR" sz="3200" b="1" dirty="0" smtClean="0"/>
              <a:t>Αίτια του ρατσισμού</a:t>
            </a:r>
            <a:endParaRPr lang="el-GR" sz="3200" dirty="0"/>
          </a:p>
        </p:txBody>
      </p:sp>
      <p:sp>
        <p:nvSpPr>
          <p:cNvPr id="3" name="2 - TextBox"/>
          <p:cNvSpPr txBox="1"/>
          <p:nvPr/>
        </p:nvSpPr>
        <p:spPr>
          <a:xfrm>
            <a:off x="1043608" y="1268760"/>
            <a:ext cx="7128792" cy="5416868"/>
          </a:xfrm>
          <a:prstGeom prst="rect">
            <a:avLst/>
          </a:prstGeom>
          <a:noFill/>
        </p:spPr>
        <p:txBody>
          <a:bodyPr wrap="square" rtlCol="0">
            <a:spAutoFit/>
          </a:bodyPr>
          <a:lstStyle/>
          <a:p>
            <a:pPr lvl="0">
              <a:buFont typeface="Arial" pitchFamily="34" charset="0"/>
              <a:buChar char="•"/>
            </a:pPr>
            <a:r>
              <a:rPr lang="el-GR" sz="2800" dirty="0" smtClean="0"/>
              <a:t>Πνευματική ένδεια – προσωπικά συμπλέγματα.</a:t>
            </a:r>
          </a:p>
          <a:p>
            <a:pPr lvl="0">
              <a:buFont typeface="Arial" pitchFamily="34" charset="0"/>
              <a:buChar char="•"/>
            </a:pPr>
            <a:endParaRPr lang="el-GR" sz="2800" dirty="0" smtClean="0"/>
          </a:p>
          <a:p>
            <a:pPr lvl="0">
              <a:buFont typeface="Arial" pitchFamily="34" charset="0"/>
              <a:buChar char="•"/>
            </a:pPr>
            <a:r>
              <a:rPr lang="el-GR" sz="2800" dirty="0" smtClean="0"/>
              <a:t>Κρίση αξιών – ηθική χαλάρωση – ενίσχυση του απ` το ατομικιστικό πνεύμα της εποχής μας.</a:t>
            </a:r>
          </a:p>
          <a:p>
            <a:pPr lvl="0">
              <a:buFont typeface="Arial" pitchFamily="34" charset="0"/>
              <a:buChar char="•"/>
            </a:pPr>
            <a:endParaRPr lang="el-GR" sz="2800" dirty="0" smtClean="0"/>
          </a:p>
          <a:p>
            <a:pPr lvl="0">
              <a:buFont typeface="Arial" pitchFamily="34" charset="0"/>
              <a:buChar char="•"/>
            </a:pPr>
            <a:r>
              <a:rPr lang="el-GR" sz="2800" dirty="0" smtClean="0"/>
              <a:t>Προκαταλήψεις – στερεότυπα.</a:t>
            </a:r>
          </a:p>
          <a:p>
            <a:pPr lvl="0">
              <a:buFont typeface="Arial" pitchFamily="34" charset="0"/>
              <a:buChar char="•"/>
            </a:pPr>
            <a:endParaRPr lang="el-GR" sz="2800" dirty="0" smtClean="0"/>
          </a:p>
          <a:p>
            <a:pPr lvl="0">
              <a:buFont typeface="Arial" pitchFamily="34" charset="0"/>
              <a:buChar char="•"/>
            </a:pPr>
            <a:r>
              <a:rPr lang="el-GR" sz="2800" dirty="0" smtClean="0"/>
              <a:t>Οικονομικά συμφέροντα </a:t>
            </a:r>
          </a:p>
          <a:p>
            <a:pPr lvl="0">
              <a:buFont typeface="Arial" pitchFamily="34" charset="0"/>
              <a:buChar char="•"/>
            </a:pPr>
            <a:endParaRPr lang="el-GR" sz="2800" dirty="0" smtClean="0"/>
          </a:p>
          <a:p>
            <a:pPr lvl="0">
              <a:buFont typeface="Arial" pitchFamily="34" charset="0"/>
              <a:buChar char="•"/>
            </a:pPr>
            <a:r>
              <a:rPr lang="el-GR" sz="2800" dirty="0" smtClean="0"/>
              <a:t> Πολιτικές σκοπιμότητες</a:t>
            </a:r>
          </a:p>
          <a:p>
            <a:pPr lvl="0">
              <a:buFont typeface="Arial" pitchFamily="34" charset="0"/>
              <a:buChar char="•"/>
            </a:pPr>
            <a:endParaRPr lang="el-GR" sz="2000" dirty="0" smtClean="0"/>
          </a:p>
          <a:p>
            <a:pPr lvl="0">
              <a:buFont typeface="Arial" pitchFamily="34" charset="0"/>
              <a:buChar char="•"/>
            </a:pPr>
            <a:endParaRPr lang="el-GR" dirty="0" smtClean="0"/>
          </a:p>
        </p:txBody>
      </p:sp>
    </p:spTree>
  </p:cSld>
  <p:clrMapOvr>
    <a:masterClrMapping/>
  </p:clrMapOvr>
  <p:transition spd="slow" advClick="0" advTm="7000">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611560" y="548680"/>
            <a:ext cx="8352928" cy="7048083"/>
          </a:xfrm>
          <a:prstGeom prst="rect">
            <a:avLst/>
          </a:prstGeom>
          <a:noFill/>
        </p:spPr>
        <p:txBody>
          <a:bodyPr wrap="square" rtlCol="0">
            <a:spAutoFit/>
          </a:bodyPr>
          <a:lstStyle/>
          <a:p>
            <a:pPr lvl="0">
              <a:buFont typeface="Arial" pitchFamily="34" charset="0"/>
              <a:buChar char="•"/>
            </a:pPr>
            <a:r>
              <a:rPr lang="el-GR" sz="2800" dirty="0" smtClean="0"/>
              <a:t>Κρίση φορέων αγωγής – έλλειψη ανθρωπιστικής παιδείας</a:t>
            </a:r>
          </a:p>
          <a:p>
            <a:pPr lvl="0">
              <a:buFont typeface="Arial" pitchFamily="34" charset="0"/>
              <a:buChar char="•"/>
            </a:pPr>
            <a:endParaRPr lang="el-GR" sz="2800" dirty="0" smtClean="0"/>
          </a:p>
          <a:p>
            <a:pPr lvl="0">
              <a:buFont typeface="Arial" pitchFamily="34" charset="0"/>
              <a:buChar char="•"/>
            </a:pPr>
            <a:r>
              <a:rPr lang="el-GR" sz="2800" dirty="0" smtClean="0"/>
              <a:t>Αρνητικά πρότυπα απ’ τα ΜΜΕ</a:t>
            </a:r>
          </a:p>
          <a:p>
            <a:pPr lvl="0">
              <a:buFont typeface="Arial" pitchFamily="34" charset="0"/>
              <a:buChar char="•"/>
            </a:pPr>
            <a:endParaRPr lang="el-GR" sz="2800" dirty="0" smtClean="0"/>
          </a:p>
          <a:p>
            <a:pPr lvl="0">
              <a:buFont typeface="Arial" pitchFamily="34" charset="0"/>
              <a:buChar char="•"/>
            </a:pPr>
            <a:r>
              <a:rPr lang="el-GR" sz="2800" dirty="0" smtClean="0"/>
              <a:t>Οι πολιτικοί εντείνουν τον κομματικό και τον πολιτικό ρατσισμό, υψώνουν διαχωριστικές γραμμές ανάμεσα στους πολίτες για να τους μετατρέπουν σε φανατικούς οπαδούς</a:t>
            </a:r>
          </a:p>
          <a:p>
            <a:pPr lvl="0">
              <a:buFont typeface="Arial" pitchFamily="34" charset="0"/>
              <a:buChar char="•"/>
            </a:pPr>
            <a:endParaRPr lang="el-GR" sz="2800" dirty="0" smtClean="0"/>
          </a:p>
          <a:p>
            <a:pPr lvl="0">
              <a:buFont typeface="Arial" pitchFamily="34" charset="0"/>
              <a:buChar char="•"/>
            </a:pPr>
            <a:r>
              <a:rPr lang="el-GR" sz="2800" dirty="0" smtClean="0"/>
              <a:t>Ξενοφοβία. Τροφοδοτείται από τη γενικότερη οικονομική κρίση (ανεργία, ανισοκατανομή πλούτου), και συχνά, εμφανίζεται να εξαρτάται απ’ την αθρόα εισβολή μεταναστών</a:t>
            </a:r>
          </a:p>
          <a:p>
            <a:pPr lvl="0"/>
            <a:endParaRPr lang="el-GR" sz="2400" dirty="0" smtClean="0"/>
          </a:p>
          <a:p>
            <a:endParaRPr lang="el-GR" dirty="0" smtClean="0"/>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43608" y="764704"/>
            <a:ext cx="7848872" cy="5539978"/>
          </a:xfrm>
          <a:prstGeom prst="rect">
            <a:avLst/>
          </a:prstGeom>
          <a:noFill/>
        </p:spPr>
        <p:txBody>
          <a:bodyPr wrap="square" rtlCol="0">
            <a:spAutoFit/>
          </a:bodyPr>
          <a:lstStyle/>
          <a:p>
            <a:pPr>
              <a:buFont typeface="Arial" pitchFamily="34" charset="0"/>
              <a:buChar char="•"/>
            </a:pPr>
            <a:r>
              <a:rPr lang="el-GR" sz="2800" dirty="0" smtClean="0"/>
              <a:t>Θρησκευτικός ή και εθνικός φανατισμός</a:t>
            </a:r>
          </a:p>
          <a:p>
            <a:endParaRPr lang="el-GR" sz="2800" dirty="0" smtClean="0"/>
          </a:p>
          <a:p>
            <a:pPr lvl="0">
              <a:buFont typeface="Arial" pitchFamily="34" charset="0"/>
              <a:buChar char="•"/>
            </a:pPr>
            <a:r>
              <a:rPr lang="el-GR" sz="2800" dirty="0" smtClean="0"/>
              <a:t>Καταστάσεις ή αντιλήψεις που διαμορφώνονται μέσα από την ανάμνηση ιστορικών γεγονότων.</a:t>
            </a:r>
          </a:p>
          <a:p>
            <a:endParaRPr lang="el-GR" sz="2800" dirty="0" smtClean="0"/>
          </a:p>
          <a:p>
            <a:pPr lvl="0">
              <a:buFont typeface="Arial" pitchFamily="34" charset="0"/>
              <a:buChar char="•"/>
            </a:pPr>
            <a:r>
              <a:rPr lang="el-GR" sz="2800" dirty="0" smtClean="0"/>
              <a:t>Η αποξένωση και η ανωνυμία της ζωής στις πόλεις ευνοούν την εμφάνιση φαινομένων κοινωνικής νοσηρότητας όπως ο ρατσισμός, γιατί δεν υπάρχει κοινωνική συνείδηση και αλληλοσεβασμός.</a:t>
            </a:r>
          </a:p>
          <a:p>
            <a:pPr lvl="0"/>
            <a:endParaRPr lang="el-GR" sz="2800" dirty="0" smtClean="0"/>
          </a:p>
          <a:p>
            <a:pPr lvl="0">
              <a:buFont typeface="Arial" pitchFamily="34" charset="0"/>
              <a:buChar char="•"/>
            </a:pPr>
            <a:r>
              <a:rPr lang="el-GR" sz="2800" dirty="0" smtClean="0"/>
              <a:t>Ανεργία, αδικία και ανισότητα εντείνουν τον κοινωνικό ρατσισμό.</a:t>
            </a:r>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483768" y="404664"/>
            <a:ext cx="4032448" cy="584775"/>
          </a:xfrm>
          <a:prstGeom prst="rect">
            <a:avLst/>
          </a:prstGeom>
          <a:noFill/>
        </p:spPr>
        <p:txBody>
          <a:bodyPr wrap="square" rtlCol="0">
            <a:spAutoFit/>
          </a:bodyPr>
          <a:lstStyle/>
          <a:p>
            <a:pPr algn="ctr"/>
            <a:r>
              <a:rPr lang="el-GR" sz="3200" b="1" dirty="0" smtClean="0"/>
              <a:t>Συνέπειες ρατσισμού.</a:t>
            </a:r>
            <a:endParaRPr lang="el-GR" sz="3200" dirty="0"/>
          </a:p>
        </p:txBody>
      </p:sp>
      <p:sp>
        <p:nvSpPr>
          <p:cNvPr id="3" name="2 - TextBox"/>
          <p:cNvSpPr txBox="1"/>
          <p:nvPr/>
        </p:nvSpPr>
        <p:spPr>
          <a:xfrm>
            <a:off x="899592" y="1412776"/>
            <a:ext cx="7632848" cy="4401205"/>
          </a:xfrm>
          <a:prstGeom prst="rect">
            <a:avLst/>
          </a:prstGeom>
          <a:noFill/>
        </p:spPr>
        <p:txBody>
          <a:bodyPr wrap="square" rtlCol="0">
            <a:spAutoFit/>
          </a:bodyPr>
          <a:lstStyle/>
          <a:p>
            <a:pPr>
              <a:buFont typeface="Arial" pitchFamily="34" charset="0"/>
              <a:buChar char="•"/>
            </a:pPr>
            <a:r>
              <a:rPr lang="el-GR" b="1" dirty="0" smtClean="0"/>
              <a:t> </a:t>
            </a:r>
            <a:r>
              <a:rPr lang="el-GR" sz="2800" dirty="0" smtClean="0"/>
              <a:t>Παραβιάζει τα ανθρώπινα δικαιώματα</a:t>
            </a:r>
          </a:p>
          <a:p>
            <a:pPr>
              <a:buFont typeface="Arial" pitchFamily="34" charset="0"/>
              <a:buChar char="•"/>
            </a:pPr>
            <a:endParaRPr lang="el-GR" sz="2800" dirty="0" smtClean="0"/>
          </a:p>
          <a:p>
            <a:pPr>
              <a:buFont typeface="Arial" pitchFamily="34" charset="0"/>
              <a:buChar char="•"/>
            </a:pPr>
            <a:r>
              <a:rPr lang="el-GR" sz="2800" dirty="0" smtClean="0"/>
              <a:t>Περιθωριοποιούνται άτομα και ομάδες</a:t>
            </a:r>
          </a:p>
          <a:p>
            <a:pPr>
              <a:buFont typeface="Arial" pitchFamily="34" charset="0"/>
              <a:buChar char="•"/>
            </a:pPr>
            <a:endParaRPr lang="el-GR" sz="2800" dirty="0" smtClean="0"/>
          </a:p>
          <a:p>
            <a:pPr>
              <a:buFont typeface="Arial" pitchFamily="34" charset="0"/>
              <a:buChar char="•"/>
            </a:pPr>
            <a:r>
              <a:rPr lang="el-GR" sz="2800" dirty="0" smtClean="0"/>
              <a:t>Επικρατεί αναξιοκρατία, κοινωνικές ανισότητες, διχόνοια</a:t>
            </a:r>
          </a:p>
          <a:p>
            <a:pPr>
              <a:buFont typeface="Arial" pitchFamily="34" charset="0"/>
              <a:buChar char="•"/>
            </a:pPr>
            <a:endParaRPr lang="el-GR" sz="2800" dirty="0" smtClean="0"/>
          </a:p>
          <a:p>
            <a:pPr>
              <a:buFont typeface="Arial" pitchFamily="34" charset="0"/>
              <a:buChar char="•"/>
            </a:pPr>
            <a:r>
              <a:rPr lang="el-GR" sz="2800" dirty="0" smtClean="0"/>
              <a:t>Ξεσπούν συγκρούσεις, εκδηλώνονται ταραχές, κυριαρχεί η βία</a:t>
            </a:r>
          </a:p>
          <a:p>
            <a:pPr>
              <a:buFont typeface="Arial" pitchFamily="34" charset="0"/>
              <a:buChar char="•"/>
            </a:pPr>
            <a:endParaRPr lang="el-GR" sz="2800" dirty="0" smtClean="0"/>
          </a:p>
        </p:txBody>
      </p:sp>
    </p:spTree>
  </p:cSld>
  <p:clrMapOvr>
    <a:masterClrMapping/>
  </p:clrMapOvr>
  <p:transition spd="slow" advClick="0" advTm="7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87624" y="908720"/>
            <a:ext cx="6048672" cy="2031325"/>
          </a:xfrm>
          <a:prstGeom prst="rect">
            <a:avLst/>
          </a:prstGeom>
          <a:noFill/>
        </p:spPr>
        <p:txBody>
          <a:bodyPr wrap="square" rtlCol="0">
            <a:spAutoFit/>
          </a:bodyPr>
          <a:lstStyle/>
          <a:p>
            <a:pPr>
              <a:lnSpc>
                <a:spcPct val="150000"/>
              </a:lnSpc>
            </a:pPr>
            <a:r>
              <a:rPr lang="el-GR" sz="2800" dirty="0"/>
              <a:t>Όλοι οι άνθρωποι γεννιούνται ίσοι και θα έπρεπε να έχουν τα ίδια δικαιώματα. </a:t>
            </a:r>
          </a:p>
        </p:txBody>
      </p:sp>
      <p:sp>
        <p:nvSpPr>
          <p:cNvPr id="3" name="2 - TextBox"/>
          <p:cNvSpPr txBox="1"/>
          <p:nvPr/>
        </p:nvSpPr>
        <p:spPr>
          <a:xfrm>
            <a:off x="1187624" y="2996952"/>
            <a:ext cx="6840760" cy="2610843"/>
          </a:xfrm>
          <a:prstGeom prst="rect">
            <a:avLst/>
          </a:prstGeom>
          <a:noFill/>
        </p:spPr>
        <p:txBody>
          <a:bodyPr wrap="square" rtlCol="0">
            <a:spAutoFit/>
          </a:bodyPr>
          <a:lstStyle/>
          <a:p>
            <a:pPr>
              <a:lnSpc>
                <a:spcPct val="150000"/>
              </a:lnSpc>
            </a:pPr>
            <a:r>
              <a:rPr lang="el-GR" sz="2800" dirty="0"/>
              <a:t>Οι ρατσιστές πιστεύουν σε βιολογικές διαφορές μεταξύ των φυλών, βάσει των οποίων και προσδιορίζουν αυτές σε ανώτερες και κατώτερες</a:t>
            </a:r>
          </a:p>
        </p:txBody>
      </p:sp>
    </p:spTree>
  </p:cSld>
  <p:clrMapOvr>
    <a:masterClrMapping/>
  </p:clrMapOvr>
  <p:transition spd="slow" advClick="0" advTm="7000">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43608" y="1484784"/>
            <a:ext cx="7200800" cy="4093428"/>
          </a:xfrm>
          <a:prstGeom prst="rect">
            <a:avLst/>
          </a:prstGeom>
          <a:noFill/>
        </p:spPr>
        <p:txBody>
          <a:bodyPr wrap="square" rtlCol="0">
            <a:spAutoFit/>
          </a:bodyPr>
          <a:lstStyle/>
          <a:p>
            <a:pPr>
              <a:buFont typeface="Arial" pitchFamily="34" charset="0"/>
              <a:buChar char="•"/>
            </a:pPr>
            <a:r>
              <a:rPr lang="el-GR" sz="2800" dirty="0" smtClean="0"/>
              <a:t>Διευρύνεται το χάσμα μεταξύ  πλουσίων και φτωχών</a:t>
            </a:r>
          </a:p>
          <a:p>
            <a:endParaRPr lang="el-GR" sz="2800" dirty="0" smtClean="0"/>
          </a:p>
          <a:p>
            <a:pPr>
              <a:buFont typeface="Arial" pitchFamily="34" charset="0"/>
              <a:buChar char="•"/>
            </a:pPr>
            <a:r>
              <a:rPr lang="el-GR" sz="2800" dirty="0" smtClean="0"/>
              <a:t>Συντελεί στην εκμετάλλευση και την υποδούλωση των ανθρώπων και των λαών</a:t>
            </a:r>
          </a:p>
          <a:p>
            <a:endParaRPr lang="el-GR" sz="2800" dirty="0" smtClean="0"/>
          </a:p>
          <a:p>
            <a:pPr>
              <a:buFont typeface="Arial" pitchFamily="34" charset="0"/>
              <a:buChar char="•"/>
            </a:pPr>
            <a:r>
              <a:rPr lang="el-GR" sz="2800" dirty="0" smtClean="0"/>
              <a:t>Δημιουργεί «χωριστή συμβίωση» (Απαρτχάιντ) των κατοίκων ενός κράτους.</a:t>
            </a:r>
          </a:p>
          <a:p>
            <a:endParaRPr lang="el-GR" dirty="0" smtClean="0"/>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260648"/>
            <a:ext cx="9577064" cy="523220"/>
          </a:xfrm>
          <a:prstGeom prst="rect">
            <a:avLst/>
          </a:prstGeom>
          <a:noFill/>
        </p:spPr>
        <p:txBody>
          <a:bodyPr wrap="square" rtlCol="0">
            <a:spAutoFit/>
          </a:bodyPr>
          <a:lstStyle/>
          <a:p>
            <a:r>
              <a:rPr lang="el-GR" sz="2800" b="1" dirty="0" smtClean="0"/>
              <a:t>Τρόποι αντιμετώπισης του ρατσιστικού φαινομένου</a:t>
            </a:r>
            <a:endParaRPr lang="el-GR" sz="2800" dirty="0"/>
          </a:p>
        </p:txBody>
      </p:sp>
      <p:sp>
        <p:nvSpPr>
          <p:cNvPr id="4" name="3 - TextBox"/>
          <p:cNvSpPr txBox="1"/>
          <p:nvPr/>
        </p:nvSpPr>
        <p:spPr>
          <a:xfrm>
            <a:off x="251520" y="1556792"/>
            <a:ext cx="8712968" cy="4708981"/>
          </a:xfrm>
          <a:prstGeom prst="rect">
            <a:avLst/>
          </a:prstGeom>
          <a:noFill/>
        </p:spPr>
        <p:txBody>
          <a:bodyPr wrap="square" rtlCol="0">
            <a:spAutoFit/>
          </a:bodyPr>
          <a:lstStyle/>
          <a:p>
            <a:pPr lvl="0">
              <a:buFont typeface="Arial" pitchFamily="34" charset="0"/>
              <a:buChar char="•"/>
            </a:pPr>
            <a:r>
              <a:rPr lang="el-GR" sz="2400" dirty="0" smtClean="0"/>
              <a:t>Ευαισθησία, κατανόηση, ανεκτικότητα, σεβασμός στο διαφορετικό.</a:t>
            </a:r>
          </a:p>
          <a:p>
            <a:pPr lvl="0">
              <a:buFont typeface="Arial" pitchFamily="34" charset="0"/>
              <a:buChar char="•"/>
            </a:pPr>
            <a:endParaRPr lang="el-GR" sz="2400" dirty="0" smtClean="0"/>
          </a:p>
          <a:p>
            <a:pPr>
              <a:buFont typeface="Arial" pitchFamily="34" charset="0"/>
              <a:buChar char="•"/>
            </a:pPr>
            <a:r>
              <a:rPr lang="el-GR" sz="2400" dirty="0" smtClean="0"/>
              <a:t>Αυτοκριτική</a:t>
            </a:r>
          </a:p>
          <a:p>
            <a:pPr>
              <a:buFont typeface="Arial" pitchFamily="34" charset="0"/>
              <a:buChar char="•"/>
            </a:pPr>
            <a:endParaRPr lang="el-GR" sz="2400" dirty="0" smtClean="0"/>
          </a:p>
          <a:p>
            <a:pPr>
              <a:buFont typeface="Arial" pitchFamily="34" charset="0"/>
              <a:buChar char="•"/>
            </a:pPr>
            <a:r>
              <a:rPr lang="el-GR" sz="2400" dirty="0" smtClean="0"/>
              <a:t>Διάλογος, άνοιγμα προς το συνάνθρωπο</a:t>
            </a:r>
          </a:p>
          <a:p>
            <a:pPr>
              <a:buFont typeface="Arial" pitchFamily="34" charset="0"/>
              <a:buChar char="•"/>
            </a:pPr>
            <a:endParaRPr lang="el-GR" sz="2400" dirty="0" smtClean="0"/>
          </a:p>
          <a:p>
            <a:pPr>
              <a:buFont typeface="Arial" pitchFamily="34" charset="0"/>
              <a:buChar char="•"/>
            </a:pPr>
            <a:r>
              <a:rPr lang="el-GR" sz="2400" dirty="0" smtClean="0"/>
              <a:t>Κοινωνική συνείδηση, αλληλεγγύη, βαθιά αίσθηση ανθρωπιάς</a:t>
            </a:r>
          </a:p>
          <a:p>
            <a:pPr>
              <a:buFont typeface="Arial" pitchFamily="34" charset="0"/>
              <a:buChar char="•"/>
            </a:pPr>
            <a:endParaRPr lang="el-GR" sz="2400" dirty="0" smtClean="0"/>
          </a:p>
          <a:p>
            <a:pPr lvl="0">
              <a:buFont typeface="Arial" pitchFamily="34" charset="0"/>
              <a:buChar char="•"/>
            </a:pPr>
            <a:r>
              <a:rPr lang="el-GR" sz="2400" dirty="0" smtClean="0"/>
              <a:t>Απαλλαγή από προκαταλήψεις και εμπάθεια.</a:t>
            </a:r>
          </a:p>
          <a:p>
            <a:pPr>
              <a:buFont typeface="Arial" pitchFamily="34" charset="0"/>
              <a:buChar char="•"/>
            </a:pPr>
            <a:endParaRPr lang="el-GR" sz="2400" dirty="0" smtClean="0"/>
          </a:p>
          <a:p>
            <a:pPr>
              <a:buFont typeface="Arial" pitchFamily="34" charset="0"/>
              <a:buChar char="•"/>
            </a:pPr>
            <a:r>
              <a:rPr lang="el-GR" sz="2400" dirty="0" smtClean="0"/>
              <a:t>απλότητα, σεμνότητα, περιορισμός έπαρσης και αλαζονείας</a:t>
            </a:r>
          </a:p>
          <a:p>
            <a:pPr>
              <a:buFont typeface="Arial" pitchFamily="34" charset="0"/>
              <a:buChar char="•"/>
            </a:pPr>
            <a:endParaRPr lang="el-GR" dirty="0" smtClean="0"/>
          </a:p>
          <a:p>
            <a:pPr>
              <a:buFont typeface="Arial" pitchFamily="34" charset="0"/>
              <a:buChar char="•"/>
            </a:pPr>
            <a:endParaRPr lang="el-GR" dirty="0"/>
          </a:p>
        </p:txBody>
      </p:sp>
      <p:sp>
        <p:nvSpPr>
          <p:cNvPr id="5" name="4 - TextBox"/>
          <p:cNvSpPr txBox="1"/>
          <p:nvPr/>
        </p:nvSpPr>
        <p:spPr>
          <a:xfrm>
            <a:off x="3203848" y="980728"/>
            <a:ext cx="2271584" cy="523220"/>
          </a:xfrm>
          <a:prstGeom prst="rect">
            <a:avLst/>
          </a:prstGeom>
          <a:noFill/>
        </p:spPr>
        <p:txBody>
          <a:bodyPr wrap="none" rtlCol="0">
            <a:spAutoFit/>
          </a:bodyPr>
          <a:lstStyle/>
          <a:p>
            <a:pPr>
              <a:buFont typeface="Arial" pitchFamily="34" charset="0"/>
              <a:buChar char="•"/>
            </a:pPr>
            <a:r>
              <a:rPr lang="el-GR" sz="2800" b="1" dirty="0" smtClean="0"/>
              <a:t>Απ` το άτομο</a:t>
            </a:r>
            <a:endParaRPr lang="el-GR" sz="2800" dirty="0" smtClean="0"/>
          </a:p>
        </p:txBody>
      </p:sp>
    </p:spTree>
  </p:cSld>
  <p:clrMapOvr>
    <a:masterClrMapping/>
  </p:clrMapOvr>
  <p:transition spd="slow" advClick="0" advTm="7000">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419872" y="620688"/>
            <a:ext cx="1862689" cy="523220"/>
          </a:xfrm>
          <a:prstGeom prst="rect">
            <a:avLst/>
          </a:prstGeom>
          <a:noFill/>
        </p:spPr>
        <p:txBody>
          <a:bodyPr wrap="none" rtlCol="0">
            <a:spAutoFit/>
          </a:bodyPr>
          <a:lstStyle/>
          <a:p>
            <a:r>
              <a:rPr lang="el-GR" sz="2800" b="1" dirty="0" smtClean="0"/>
              <a:t>Οικογένεια</a:t>
            </a:r>
            <a:endParaRPr lang="el-GR" sz="2800" dirty="0" smtClean="0"/>
          </a:p>
        </p:txBody>
      </p:sp>
      <p:sp>
        <p:nvSpPr>
          <p:cNvPr id="3" name="2 - TextBox"/>
          <p:cNvSpPr txBox="1"/>
          <p:nvPr/>
        </p:nvSpPr>
        <p:spPr>
          <a:xfrm>
            <a:off x="683568" y="1700808"/>
            <a:ext cx="7920880" cy="3970318"/>
          </a:xfrm>
          <a:prstGeom prst="rect">
            <a:avLst/>
          </a:prstGeom>
          <a:noFill/>
        </p:spPr>
        <p:txBody>
          <a:bodyPr wrap="square" rtlCol="0">
            <a:spAutoFit/>
          </a:bodyPr>
          <a:lstStyle/>
          <a:p>
            <a:pPr lvl="0">
              <a:buFont typeface="Arial" pitchFamily="34" charset="0"/>
              <a:buChar char="•"/>
            </a:pPr>
            <a:r>
              <a:rPr lang="el-GR" dirty="0" smtClean="0"/>
              <a:t> </a:t>
            </a:r>
            <a:r>
              <a:rPr lang="el-GR" sz="2800" dirty="0" smtClean="0"/>
              <a:t>Καλλιέργεια σεβασμού προς το διαφορετικό.</a:t>
            </a:r>
          </a:p>
          <a:p>
            <a:pPr lvl="0"/>
            <a:endParaRPr lang="el-GR" sz="2800" dirty="0" smtClean="0"/>
          </a:p>
          <a:p>
            <a:pPr lvl="0">
              <a:buFont typeface="Arial" pitchFamily="34" charset="0"/>
              <a:buChar char="•"/>
            </a:pPr>
            <a:r>
              <a:rPr lang="el-GR" sz="2800" dirty="0" smtClean="0"/>
              <a:t> Απαλλαγή από προκαταλήψεις και στερεότυπα και μετάδοση αξιών και υψηλού ήθους.</a:t>
            </a:r>
          </a:p>
          <a:p>
            <a:pPr lvl="0"/>
            <a:endParaRPr lang="el-GR" sz="2800" dirty="0" smtClean="0"/>
          </a:p>
          <a:p>
            <a:pPr lvl="0">
              <a:buFont typeface="Arial" pitchFamily="34" charset="0"/>
              <a:buChar char="•"/>
            </a:pPr>
            <a:r>
              <a:rPr lang="el-GR" sz="2800" dirty="0" smtClean="0"/>
              <a:t> Διάλογος με τα παιδιά με σκοπό τη μύηση στην ιδέα των πολυπολιτισμικών κοινωνιών.</a:t>
            </a:r>
          </a:p>
          <a:p>
            <a:pPr lvl="0"/>
            <a:endParaRPr lang="el-GR" sz="2800" dirty="0" smtClean="0"/>
          </a:p>
          <a:p>
            <a:pPr>
              <a:buFont typeface="Arial" pitchFamily="34" charset="0"/>
              <a:buChar char="•"/>
            </a:pPr>
            <a:r>
              <a:rPr lang="el-GR" sz="2800" dirty="0" smtClean="0"/>
              <a:t> Προσωπικό παράδειγμα γονέων</a:t>
            </a:r>
            <a:endParaRPr lang="el-GR" sz="2800" dirty="0"/>
          </a:p>
        </p:txBody>
      </p:sp>
    </p:spTree>
  </p:cSld>
  <p:clrMapOvr>
    <a:masterClrMapping/>
  </p:clrMapOvr>
  <p:transition spd="slow" advClick="0" advTm="7000">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771800" y="332656"/>
            <a:ext cx="2304256" cy="523220"/>
          </a:xfrm>
          <a:prstGeom prst="rect">
            <a:avLst/>
          </a:prstGeom>
          <a:noFill/>
        </p:spPr>
        <p:txBody>
          <a:bodyPr wrap="square" rtlCol="0">
            <a:spAutoFit/>
          </a:bodyPr>
          <a:lstStyle/>
          <a:p>
            <a:r>
              <a:rPr lang="el-GR" sz="2800" b="1" dirty="0" smtClean="0"/>
              <a:t>Κράτος</a:t>
            </a:r>
            <a:endParaRPr lang="el-GR" sz="2800" dirty="0" smtClean="0"/>
          </a:p>
        </p:txBody>
      </p:sp>
      <p:sp>
        <p:nvSpPr>
          <p:cNvPr id="3" name="2 - TextBox"/>
          <p:cNvSpPr txBox="1"/>
          <p:nvPr/>
        </p:nvSpPr>
        <p:spPr>
          <a:xfrm>
            <a:off x="899592" y="980728"/>
            <a:ext cx="7776864" cy="5262979"/>
          </a:xfrm>
          <a:prstGeom prst="rect">
            <a:avLst/>
          </a:prstGeom>
          <a:noFill/>
        </p:spPr>
        <p:txBody>
          <a:bodyPr wrap="square" rtlCol="0">
            <a:spAutoFit/>
          </a:bodyPr>
          <a:lstStyle/>
          <a:p>
            <a:pPr lvl="0">
              <a:buFont typeface="Arial" pitchFamily="34" charset="0"/>
              <a:buChar char="•"/>
            </a:pPr>
            <a:r>
              <a:rPr lang="el-GR" sz="2800" dirty="0" smtClean="0"/>
              <a:t>Υγιής Δημοκρατία.</a:t>
            </a:r>
          </a:p>
          <a:p>
            <a:pPr lvl="0"/>
            <a:endParaRPr lang="el-GR" sz="2800" dirty="0" smtClean="0"/>
          </a:p>
          <a:p>
            <a:pPr lvl="0">
              <a:buFont typeface="Arial" pitchFamily="34" charset="0"/>
              <a:buChar char="•"/>
            </a:pPr>
            <a:r>
              <a:rPr lang="el-GR" sz="2800" dirty="0" smtClean="0"/>
              <a:t>Κατάλληλο ήθος-ύφος πολιτικής ηγεσίας ώστε να μην καλλιεργούν οι ίδιοι οι ηγέτες ρατσιστικές τάσεις στους πολίτες.</a:t>
            </a:r>
          </a:p>
          <a:p>
            <a:pPr lvl="0"/>
            <a:endParaRPr lang="el-GR" sz="2800" dirty="0" smtClean="0"/>
          </a:p>
          <a:p>
            <a:pPr lvl="0">
              <a:buFont typeface="Arial" pitchFamily="34" charset="0"/>
              <a:buChar char="•"/>
            </a:pPr>
            <a:r>
              <a:rPr lang="el-GR" sz="2800" dirty="0" smtClean="0"/>
              <a:t>Ενίσχυση κράτους πρόνοιας – ίσες ευκαιρίες πρόσβασης σε παιδεία, περίθαλψη, ασφάλιση κ.λπ.</a:t>
            </a:r>
          </a:p>
          <a:p>
            <a:pPr lvl="0"/>
            <a:endParaRPr lang="el-GR" sz="2800" dirty="0" smtClean="0"/>
          </a:p>
          <a:p>
            <a:pPr lvl="0">
              <a:buFont typeface="Arial" pitchFamily="34" charset="0"/>
              <a:buChar char="•"/>
            </a:pPr>
            <a:r>
              <a:rPr lang="el-GR" sz="2800" dirty="0" smtClean="0"/>
              <a:t>Εξασφάλιση καλών συνθηκών εργασίας με πνεύμα ισοτιμίας για όλους τους πολίτες.</a:t>
            </a:r>
          </a:p>
          <a:p>
            <a:endParaRPr lang="el-GR" sz="2800" dirty="0"/>
          </a:p>
        </p:txBody>
      </p:sp>
    </p:spTree>
  </p:cSld>
  <p:clrMapOvr>
    <a:masterClrMapping/>
  </p:clrMapOvr>
  <p:transition spd="slow" advClick="0" advTm="7000">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2195736" y="404664"/>
            <a:ext cx="2232248" cy="523220"/>
          </a:xfrm>
          <a:prstGeom prst="rect">
            <a:avLst/>
          </a:prstGeom>
          <a:noFill/>
        </p:spPr>
        <p:txBody>
          <a:bodyPr wrap="square" rtlCol="0">
            <a:spAutoFit/>
          </a:bodyPr>
          <a:lstStyle/>
          <a:p>
            <a:r>
              <a:rPr lang="el-GR" sz="2800" b="1" dirty="0" smtClean="0"/>
              <a:t>Σχολείο</a:t>
            </a:r>
            <a:endParaRPr lang="el-GR" sz="2800" b="1" dirty="0"/>
          </a:p>
        </p:txBody>
      </p:sp>
      <p:sp>
        <p:nvSpPr>
          <p:cNvPr id="6" name="5 - TextBox"/>
          <p:cNvSpPr txBox="1"/>
          <p:nvPr/>
        </p:nvSpPr>
        <p:spPr>
          <a:xfrm>
            <a:off x="611560" y="1196752"/>
            <a:ext cx="7776864" cy="4678204"/>
          </a:xfrm>
          <a:prstGeom prst="rect">
            <a:avLst/>
          </a:prstGeom>
          <a:noFill/>
        </p:spPr>
        <p:txBody>
          <a:bodyPr wrap="square" rtlCol="0">
            <a:spAutoFit/>
          </a:bodyPr>
          <a:lstStyle/>
          <a:p>
            <a:pPr lvl="0">
              <a:buFont typeface="Arial" pitchFamily="34" charset="0"/>
              <a:buChar char="•"/>
            </a:pPr>
            <a:r>
              <a:rPr lang="el-GR" sz="2800" dirty="0" smtClean="0"/>
              <a:t>Ανθρωπιστική παιδεία</a:t>
            </a:r>
          </a:p>
          <a:p>
            <a:pPr lvl="0"/>
            <a:endParaRPr lang="el-GR" sz="2800" dirty="0" smtClean="0"/>
          </a:p>
          <a:p>
            <a:pPr lvl="0">
              <a:buFont typeface="Arial" pitchFamily="34" charset="0"/>
              <a:buChar char="•"/>
            </a:pPr>
            <a:r>
              <a:rPr lang="el-GR" sz="2800" dirty="0" smtClean="0"/>
              <a:t>Καταλυτικός ο ρόλος του δασκάλου που μπορεί να εμπνεύσει τους μαθητές και να τους προσανατολίσει προς τα υψηλά ανθρωπιστικά ιδεώδη της ισοτιμίας, της συναδέλφωσης και της ουσιαστικής δημοκρατίας.</a:t>
            </a:r>
          </a:p>
          <a:p>
            <a:pPr lvl="0"/>
            <a:endParaRPr lang="el-GR" sz="2800" dirty="0" smtClean="0"/>
          </a:p>
          <a:p>
            <a:pPr lvl="0">
              <a:buFont typeface="Arial" pitchFamily="34" charset="0"/>
              <a:buChar char="•"/>
            </a:pPr>
            <a:r>
              <a:rPr lang="el-GR" sz="2800" dirty="0" smtClean="0"/>
              <a:t>Περισσότερες πολιτιστικές εκδηλώσεις στο σχολείο με θέμα την υγιή αντιμετώπιση των ξένων.</a:t>
            </a:r>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My Movie2.mp4">
            <a:hlinkClick r:id="" action="ppaction://media"/>
          </p:cNvPr>
          <p:cNvPicPr>
            <a:picLocks noGrp="1" noRot="1" noChangeAspect="1"/>
          </p:cNvPicPr>
          <p:nvPr>
            <p:ph idx="1"/>
            <a:videoFile r:link="rId1"/>
          </p:nvPr>
        </p:nvPicPr>
        <p:blipFill>
          <a:blip r:embed="rId3" cstate="print"/>
          <a:stretch>
            <a:fillRect/>
          </a:stretch>
        </p:blipFill>
        <p:spPr>
          <a:xfrm>
            <a:off x="3059832" y="2708920"/>
            <a:ext cx="3048000" cy="2286000"/>
          </a:xfrm>
          <a:prstGeom prst="rect">
            <a:avLst/>
          </a:prstGeom>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15616" y="332656"/>
            <a:ext cx="6408712" cy="769441"/>
          </a:xfrm>
          <a:prstGeom prst="rect">
            <a:avLst/>
          </a:prstGeom>
          <a:noFill/>
        </p:spPr>
        <p:txBody>
          <a:bodyPr wrap="square" rtlCol="0">
            <a:spAutoFit/>
          </a:bodyPr>
          <a:lstStyle/>
          <a:p>
            <a:r>
              <a:rPr lang="el-GR" sz="4400" b="1" dirty="0" smtClean="0"/>
              <a:t>Η </a:t>
            </a:r>
            <a:r>
              <a:rPr lang="el-GR" sz="4400" b="1" dirty="0"/>
              <a:t>ιστορία του φαινομένου</a:t>
            </a:r>
            <a:endParaRPr lang="el-GR" sz="4400" dirty="0"/>
          </a:p>
        </p:txBody>
      </p:sp>
      <p:sp>
        <p:nvSpPr>
          <p:cNvPr id="3" name="2 - TextBox"/>
          <p:cNvSpPr txBox="1"/>
          <p:nvPr/>
        </p:nvSpPr>
        <p:spPr>
          <a:xfrm>
            <a:off x="467544" y="2852936"/>
            <a:ext cx="8280920" cy="1384995"/>
          </a:xfrm>
          <a:prstGeom prst="rect">
            <a:avLst/>
          </a:prstGeom>
          <a:noFill/>
        </p:spPr>
        <p:txBody>
          <a:bodyPr wrap="square" rtlCol="0">
            <a:spAutoFit/>
          </a:bodyPr>
          <a:lstStyle/>
          <a:p>
            <a:pPr marL="360000" lvl="1">
              <a:buFont typeface="Wingdings" pitchFamily="2" charset="2"/>
              <a:buChar char="ü"/>
            </a:pPr>
            <a:r>
              <a:rPr lang="el-GR" sz="2800" dirty="0" smtClean="0"/>
              <a:t>Οι δούλοι στην αρχαιότητα θεωρούνταν αντικείμενα  και τα  αφεντικά τους μπορούσαν να τους χρησιμοποιήσουν κατά το δοκούν. </a:t>
            </a:r>
          </a:p>
        </p:txBody>
      </p:sp>
      <p:sp>
        <p:nvSpPr>
          <p:cNvPr id="4" name="3 - TextBox"/>
          <p:cNvSpPr txBox="1"/>
          <p:nvPr/>
        </p:nvSpPr>
        <p:spPr>
          <a:xfrm>
            <a:off x="971600" y="1196752"/>
            <a:ext cx="7632848" cy="1384995"/>
          </a:xfrm>
          <a:prstGeom prst="rect">
            <a:avLst/>
          </a:prstGeom>
          <a:noFill/>
        </p:spPr>
        <p:txBody>
          <a:bodyPr wrap="square" rtlCol="0">
            <a:spAutoFit/>
          </a:bodyPr>
          <a:lstStyle/>
          <a:p>
            <a:r>
              <a:rPr lang="el-GR" sz="2800" i="1" dirty="0" smtClean="0"/>
              <a:t>Η  στενή </a:t>
            </a:r>
            <a:r>
              <a:rPr lang="el-GR" sz="2800" i="1" dirty="0"/>
              <a:t>σχέση συνθηκών εποχής με εκδηλώσεις ρατσισμού επιβεβαιώνεται </a:t>
            </a:r>
            <a:r>
              <a:rPr lang="el-GR" sz="2800" i="1" dirty="0" smtClean="0"/>
              <a:t>με ιστορικά </a:t>
            </a:r>
            <a:r>
              <a:rPr lang="el-GR" sz="2800" i="1" dirty="0"/>
              <a:t>παραδείγματα</a:t>
            </a:r>
          </a:p>
        </p:txBody>
      </p:sp>
      <p:sp>
        <p:nvSpPr>
          <p:cNvPr id="5" name="4 - TextBox"/>
          <p:cNvSpPr txBox="1"/>
          <p:nvPr/>
        </p:nvSpPr>
        <p:spPr>
          <a:xfrm>
            <a:off x="827584" y="4581128"/>
            <a:ext cx="7704856" cy="1661993"/>
          </a:xfrm>
          <a:prstGeom prst="rect">
            <a:avLst/>
          </a:prstGeom>
          <a:noFill/>
        </p:spPr>
        <p:txBody>
          <a:bodyPr wrap="square" rtlCol="0">
            <a:spAutoFit/>
          </a:bodyPr>
          <a:lstStyle/>
          <a:p>
            <a:pPr>
              <a:buFont typeface="Wingdings" pitchFamily="2" charset="2"/>
              <a:buChar char="ü"/>
            </a:pPr>
            <a:r>
              <a:rPr lang="el-GR" sz="2800" dirty="0" smtClean="0"/>
              <a:t>Οι Σπαρτιάτες έριχναν στον Καιάδα τα ανάπηρα και καχεκτικά παιδιά, γιατί θα «χαλούσαν» την εικόνα του ανίκητου στρατού τους.</a:t>
            </a:r>
          </a:p>
          <a:p>
            <a:pPr>
              <a:buFont typeface="Wingdings" pitchFamily="2" charset="2"/>
              <a:buChar char="ü"/>
            </a:pPr>
            <a:endParaRPr lang="el-GR" dirty="0"/>
          </a:p>
        </p:txBody>
      </p:sp>
    </p:spTree>
    <p:custDataLst>
      <p:tags r:id="rId1"/>
    </p:custDataLst>
  </p:cSld>
  <p:clrMapOvr>
    <a:masterClrMapping/>
  </p:clrMapOvr>
  <p:transition spd="slow" advClick="0" advTm="7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ppt_x"/>
                                          </p:val>
                                        </p:tav>
                                        <p:tav tm="100000">
                                          <p:val>
                                            <p:strVal val="#ppt_x"/>
                                          </p:val>
                                        </p:tav>
                                      </p:tavLst>
                                    </p:anim>
                                    <p:anim calcmode="lin" valueType="num">
                                      <p:cBhvr additive="base">
                                        <p:cTn id="14"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87624" y="1268760"/>
            <a:ext cx="7272808" cy="3385542"/>
          </a:xfrm>
          <a:prstGeom prst="rect">
            <a:avLst/>
          </a:prstGeom>
          <a:noFill/>
        </p:spPr>
        <p:txBody>
          <a:bodyPr wrap="square" rtlCol="0">
            <a:spAutoFit/>
          </a:bodyPr>
          <a:lstStyle/>
          <a:p>
            <a:pPr>
              <a:buFont typeface="Wingdings" pitchFamily="2" charset="2"/>
              <a:buChar char="ü"/>
            </a:pPr>
            <a:r>
              <a:rPr lang="el-GR" sz="2800" dirty="0" smtClean="0"/>
              <a:t> Οι σκληροί και βίαιοι διωγμοί των χριστιανών από τους ειδωλολάτρες, κατά τους πρώτους χριστιανικούς αιώνες, όπως επίσης, λίγο αργότερα, των αιρετικών και των εθνικών από τους χριστιανούς,</a:t>
            </a:r>
          </a:p>
          <a:p>
            <a:pPr>
              <a:buFont typeface="Arial" pitchFamily="34" charset="0"/>
              <a:buChar char="•"/>
            </a:pPr>
            <a:endParaRPr lang="el-GR" sz="2800" dirty="0" smtClean="0"/>
          </a:p>
          <a:p>
            <a:endParaRPr lang="el-GR" sz="2800" dirty="0" smtClean="0"/>
          </a:p>
          <a:p>
            <a:endParaRPr lang="el-GR" dirty="0"/>
          </a:p>
        </p:txBody>
      </p:sp>
      <p:sp>
        <p:nvSpPr>
          <p:cNvPr id="3" name="2 - TextBox"/>
          <p:cNvSpPr txBox="1"/>
          <p:nvPr/>
        </p:nvSpPr>
        <p:spPr>
          <a:xfrm>
            <a:off x="1259632" y="3789040"/>
            <a:ext cx="7200800" cy="1384995"/>
          </a:xfrm>
          <a:prstGeom prst="rect">
            <a:avLst/>
          </a:prstGeom>
          <a:noFill/>
        </p:spPr>
        <p:txBody>
          <a:bodyPr wrap="square" rtlCol="0">
            <a:spAutoFit/>
          </a:bodyPr>
          <a:lstStyle/>
          <a:p>
            <a:pPr>
              <a:buFont typeface="Wingdings" pitchFamily="2" charset="2"/>
              <a:buChar char="ü"/>
            </a:pPr>
            <a:r>
              <a:rPr lang="el-GR" sz="2800" dirty="0" smtClean="0"/>
              <a:t>Η επαίσχυντη εκμετάλλευση των ιθαγενών (Ινδιάνων, Αφρικανών </a:t>
            </a:r>
            <a:r>
              <a:rPr lang="el-GR" sz="2800" dirty="0" err="1" smtClean="0"/>
              <a:t>κ.λπ</a:t>
            </a:r>
            <a:r>
              <a:rPr lang="el-GR" sz="2800" dirty="0" smtClean="0"/>
              <a:t>) από τους αποικιοκράτες.</a:t>
            </a:r>
            <a:endParaRPr lang="el-GR" sz="2800" dirty="0"/>
          </a:p>
        </p:txBody>
      </p:sp>
    </p:spTree>
    <p:custDataLst>
      <p:tags r:id="rId1"/>
    </p:custDataLst>
  </p:cSld>
  <p:clrMapOvr>
    <a:masterClrMapping/>
  </p:clrMapOvr>
  <p:transition spd="slow" advClick="0" advTm="7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ppt_x"/>
                                          </p:val>
                                        </p:tav>
                                        <p:tav tm="100000">
                                          <p:val>
                                            <p:strVal val="#ppt_x"/>
                                          </p:val>
                                        </p:tav>
                                      </p:tavLst>
                                    </p:anim>
                                    <p:anim calcmode="lin" valueType="num">
                                      <p:cBhvr additive="base">
                                        <p:cTn id="14"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59632" y="1196752"/>
            <a:ext cx="7128792" cy="2954655"/>
          </a:xfrm>
          <a:prstGeom prst="rect">
            <a:avLst/>
          </a:prstGeom>
          <a:noFill/>
        </p:spPr>
        <p:txBody>
          <a:bodyPr wrap="square" rtlCol="0">
            <a:spAutoFit/>
          </a:bodyPr>
          <a:lstStyle/>
          <a:p>
            <a:pPr>
              <a:lnSpc>
                <a:spcPct val="150000"/>
              </a:lnSpc>
            </a:pPr>
            <a:r>
              <a:rPr lang="el-GR" sz="2800" dirty="0" smtClean="0"/>
              <a:t> </a:t>
            </a:r>
            <a:r>
              <a:rPr lang="el-GR" sz="2800" i="1" dirty="0" smtClean="0"/>
              <a:t>Ο </a:t>
            </a:r>
            <a:r>
              <a:rPr lang="el-GR" sz="2800" i="1" dirty="0"/>
              <a:t>ρατσισμός, ιστορικά, εμφανίζεται ως ένα ιδεολόγημα για να «δικαιολογήσουν», να εδραιώσουν και να διαιωνίσουν την κυριαρχία τους οι εκάστοτε «ισχυροί».</a:t>
            </a:r>
          </a:p>
          <a:p>
            <a:endParaRPr lang="el-GR" dirty="0"/>
          </a:p>
        </p:txBody>
      </p:sp>
    </p:spTree>
  </p:cSld>
  <p:clrMapOvr>
    <a:masterClrMapping/>
  </p:clrMapOvr>
  <p:transition spd="slow" advClick="0" advTm="7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43608" y="404664"/>
            <a:ext cx="6264696" cy="861774"/>
          </a:xfrm>
          <a:prstGeom prst="rect">
            <a:avLst/>
          </a:prstGeom>
          <a:noFill/>
        </p:spPr>
        <p:txBody>
          <a:bodyPr wrap="square" rtlCol="0">
            <a:spAutoFit/>
          </a:bodyPr>
          <a:lstStyle/>
          <a:p>
            <a:r>
              <a:rPr lang="el-GR" sz="3200" b="1" dirty="0"/>
              <a:t>Το ολοκαύτωμα.</a:t>
            </a:r>
            <a:endParaRPr lang="el-GR" sz="3200" dirty="0"/>
          </a:p>
          <a:p>
            <a:endParaRPr lang="el-GR" dirty="0"/>
          </a:p>
        </p:txBody>
      </p:sp>
      <p:sp>
        <p:nvSpPr>
          <p:cNvPr id="3" name="2 - TextBox"/>
          <p:cNvSpPr txBox="1"/>
          <p:nvPr/>
        </p:nvSpPr>
        <p:spPr>
          <a:xfrm>
            <a:off x="899592" y="3861048"/>
            <a:ext cx="7488832" cy="2246769"/>
          </a:xfrm>
          <a:prstGeom prst="rect">
            <a:avLst/>
          </a:prstGeom>
          <a:noFill/>
        </p:spPr>
        <p:txBody>
          <a:bodyPr wrap="square" rtlCol="0">
            <a:spAutoFit/>
          </a:bodyPr>
          <a:lstStyle/>
          <a:p>
            <a:r>
              <a:rPr lang="el-GR" sz="2800" dirty="0"/>
              <a:t>Καθοδηγούμενοι από μια ρατσιστική ιδεολογία που θεωρούσε τους Εβραίους «μιάσματα» άξιους μόνο εξόντωσης, οι Ναζί εφάρμοσαν την πολιτική πρακτική της γενοκτονίας σε μια πρωτοφανή κλίμακα. </a:t>
            </a:r>
          </a:p>
        </p:txBody>
      </p:sp>
      <p:pic>
        <p:nvPicPr>
          <p:cNvPr id="4" name="3 - Εικόνα" descr="ολοκαυτ.png"/>
          <p:cNvPicPr>
            <a:picLocks noChangeAspect="1"/>
          </p:cNvPicPr>
          <p:nvPr/>
        </p:nvPicPr>
        <p:blipFill>
          <a:blip r:embed="rId2" cstate="print"/>
          <a:stretch>
            <a:fillRect/>
          </a:stretch>
        </p:blipFill>
        <p:spPr>
          <a:xfrm>
            <a:off x="4211960" y="1196752"/>
            <a:ext cx="3528392" cy="2632723"/>
          </a:xfrm>
          <a:prstGeom prst="rect">
            <a:avLst/>
          </a:prstGeom>
        </p:spPr>
      </p:pic>
    </p:spTree>
  </p:cSld>
  <p:clrMapOvr>
    <a:masterClrMapping/>
  </p:clrMapOvr>
  <p:transition spd="slow" advClick="0" advTm="7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99592" y="692696"/>
            <a:ext cx="7776864" cy="3970318"/>
          </a:xfrm>
          <a:prstGeom prst="rect">
            <a:avLst/>
          </a:prstGeom>
          <a:noFill/>
        </p:spPr>
        <p:txBody>
          <a:bodyPr wrap="square" rtlCol="0">
            <a:spAutoFit/>
          </a:bodyPr>
          <a:lstStyle/>
          <a:p>
            <a:pPr>
              <a:buFont typeface="Wingdings" pitchFamily="2" charset="2"/>
              <a:buChar char="Ø"/>
            </a:pPr>
            <a:r>
              <a:rPr lang="el-GR" sz="2400" dirty="0"/>
              <a:t> </a:t>
            </a:r>
            <a:r>
              <a:rPr lang="el-GR" sz="2800" dirty="0"/>
              <a:t>Περίπου δύο στους τρεις Εβραίους που ζούσαν στην Ευρώπη πριν από τον πόλεμο σκοτώθηκαν στο Ολοκαύτωμα</a:t>
            </a:r>
            <a:r>
              <a:rPr lang="el-GR" sz="2800" dirty="0" smtClean="0"/>
              <a:t>.</a:t>
            </a:r>
          </a:p>
          <a:p>
            <a:endParaRPr lang="el-GR" sz="2800" dirty="0"/>
          </a:p>
          <a:p>
            <a:pPr>
              <a:buFont typeface="Wingdings" pitchFamily="2" charset="2"/>
              <a:buChar char="Ø"/>
            </a:pPr>
            <a:r>
              <a:rPr lang="el-GR" sz="2800" dirty="0" smtClean="0"/>
              <a:t> </a:t>
            </a:r>
            <a:r>
              <a:rPr lang="el-GR" sz="2800" dirty="0"/>
              <a:t>Όταν ο Β’ Παγκόσμιος Πόλεμος έληξε το 1945, έξι εκατομμύρια Εβραίοι της Ευρώπης ήταν νεκροί. </a:t>
            </a:r>
            <a:endParaRPr lang="el-GR" sz="2800" dirty="0" smtClean="0"/>
          </a:p>
          <a:p>
            <a:endParaRPr lang="el-GR" sz="2800" dirty="0" smtClean="0"/>
          </a:p>
          <a:p>
            <a:pPr>
              <a:buFont typeface="Wingdings" pitchFamily="2" charset="2"/>
              <a:buChar char="Ø"/>
            </a:pPr>
            <a:r>
              <a:rPr lang="el-GR" sz="2800" dirty="0" smtClean="0"/>
              <a:t>Περισσότερο </a:t>
            </a:r>
            <a:r>
              <a:rPr lang="el-GR" sz="2800" dirty="0"/>
              <a:t>από ένα εκατομμύριο των θυμάτων ήταν παιδιά.</a:t>
            </a:r>
          </a:p>
        </p:txBody>
      </p:sp>
      <p:pic>
        <p:nvPicPr>
          <p:cNvPr id="3" name="2 - Εικόνα" descr="ολοκαυτωμα.png"/>
          <p:cNvPicPr>
            <a:picLocks noChangeAspect="1"/>
          </p:cNvPicPr>
          <p:nvPr/>
        </p:nvPicPr>
        <p:blipFill>
          <a:blip r:embed="rId2" cstate="print"/>
          <a:stretch>
            <a:fillRect/>
          </a:stretch>
        </p:blipFill>
        <p:spPr>
          <a:xfrm>
            <a:off x="4788024" y="4293096"/>
            <a:ext cx="3096344" cy="2220020"/>
          </a:xfrm>
          <a:prstGeom prst="rect">
            <a:avLst/>
          </a:prstGeom>
        </p:spPr>
      </p:pic>
    </p:spTree>
  </p:cSld>
  <p:clrMapOvr>
    <a:masterClrMapping/>
  </p:clrMapOvr>
  <p:transition spd="slow" advClick="0" advTm="7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43808" y="332656"/>
            <a:ext cx="3312368" cy="861774"/>
          </a:xfrm>
          <a:prstGeom prst="rect">
            <a:avLst/>
          </a:prstGeom>
          <a:noFill/>
        </p:spPr>
        <p:txBody>
          <a:bodyPr wrap="square" rtlCol="0">
            <a:spAutoFit/>
          </a:bodyPr>
          <a:lstStyle/>
          <a:p>
            <a:pPr algn="ctr"/>
            <a:r>
              <a:rPr lang="el-GR" sz="3200" b="1" dirty="0"/>
              <a:t>Κου </a:t>
            </a:r>
            <a:r>
              <a:rPr lang="el-GR" sz="3200" b="1" dirty="0" err="1"/>
              <a:t>κλουξ</a:t>
            </a:r>
            <a:r>
              <a:rPr lang="el-GR" sz="3200" b="1" dirty="0"/>
              <a:t> </a:t>
            </a:r>
            <a:r>
              <a:rPr lang="el-GR" sz="3200" b="1" dirty="0" err="1" smtClean="0"/>
              <a:t>κλαν</a:t>
            </a:r>
            <a:endParaRPr lang="el-GR" sz="3200" dirty="0"/>
          </a:p>
          <a:p>
            <a:endParaRPr lang="el-GR" dirty="0"/>
          </a:p>
        </p:txBody>
      </p:sp>
      <p:sp>
        <p:nvSpPr>
          <p:cNvPr id="3" name="2 - TextBox"/>
          <p:cNvSpPr txBox="1"/>
          <p:nvPr/>
        </p:nvSpPr>
        <p:spPr>
          <a:xfrm>
            <a:off x="971600" y="4581128"/>
            <a:ext cx="7344816" cy="2092881"/>
          </a:xfrm>
          <a:prstGeom prst="rect">
            <a:avLst/>
          </a:prstGeom>
          <a:noFill/>
        </p:spPr>
        <p:txBody>
          <a:bodyPr wrap="square" rtlCol="0">
            <a:spAutoFit/>
          </a:bodyPr>
          <a:lstStyle/>
          <a:p>
            <a:r>
              <a:rPr lang="el-GR" sz="2800" dirty="0" smtClean="0"/>
              <a:t>Αυτές </a:t>
            </a:r>
            <a:r>
              <a:rPr lang="el-GR" sz="2800" dirty="0"/>
              <a:t>οι οργανώσεις χρησιμοποίησαν την τρομοκρατία και την βία για να καταπιέσουν τους </a:t>
            </a:r>
            <a:r>
              <a:rPr lang="el-GR" sz="2800" dirty="0" err="1" smtClean="0"/>
              <a:t>Αφροαμερικανούς</a:t>
            </a:r>
            <a:r>
              <a:rPr lang="el-GR" sz="2800" dirty="0" smtClean="0"/>
              <a:t> </a:t>
            </a:r>
            <a:r>
              <a:rPr lang="el-GR" sz="2800" dirty="0"/>
              <a:t>και άλλες φυλετικές ομάδες. </a:t>
            </a:r>
          </a:p>
          <a:p>
            <a:endParaRPr lang="el-GR" dirty="0"/>
          </a:p>
        </p:txBody>
      </p:sp>
      <p:pic>
        <p:nvPicPr>
          <p:cNvPr id="4" name="3 - Εικόνα" descr="a-KU-KLUX-KLAN-640x468.jpg"/>
          <p:cNvPicPr>
            <a:picLocks noChangeAspect="1"/>
          </p:cNvPicPr>
          <p:nvPr/>
        </p:nvPicPr>
        <p:blipFill>
          <a:blip r:embed="rId2" cstate="print"/>
          <a:stretch>
            <a:fillRect/>
          </a:stretch>
        </p:blipFill>
        <p:spPr>
          <a:xfrm>
            <a:off x="4932040" y="980728"/>
            <a:ext cx="3571638" cy="2611760"/>
          </a:xfrm>
          <a:prstGeom prst="rect">
            <a:avLst/>
          </a:prstGeom>
        </p:spPr>
      </p:pic>
      <p:sp>
        <p:nvSpPr>
          <p:cNvPr id="5" name="4 - TextBox"/>
          <p:cNvSpPr txBox="1"/>
          <p:nvPr/>
        </p:nvSpPr>
        <p:spPr>
          <a:xfrm>
            <a:off x="899592" y="980728"/>
            <a:ext cx="4032448" cy="3108543"/>
          </a:xfrm>
          <a:prstGeom prst="rect">
            <a:avLst/>
          </a:prstGeom>
          <a:noFill/>
        </p:spPr>
        <p:txBody>
          <a:bodyPr wrap="square" rtlCol="0">
            <a:spAutoFit/>
          </a:bodyPr>
          <a:lstStyle/>
          <a:p>
            <a:r>
              <a:rPr lang="el-GR" sz="2800" dirty="0" smtClean="0"/>
              <a:t>Ο όρος Κου </a:t>
            </a:r>
            <a:r>
              <a:rPr lang="el-GR" sz="2800" dirty="0" err="1" smtClean="0"/>
              <a:t>Κλουξ</a:t>
            </a:r>
            <a:r>
              <a:rPr lang="el-GR" sz="2800" dirty="0" smtClean="0"/>
              <a:t> </a:t>
            </a:r>
            <a:r>
              <a:rPr lang="el-GR" sz="2800" dirty="0" err="1" smtClean="0"/>
              <a:t>Κλαν</a:t>
            </a:r>
            <a:r>
              <a:rPr lang="el-GR" sz="2800" dirty="0" smtClean="0"/>
              <a:t> αναφέρεται σε δύο τρομοκρατικές οργανώσεις που έδρασαν στις ΗΠΑ και υποστήριξαν την υπεροχή των λευκών έναντι των άλλων φυλών. </a:t>
            </a:r>
          </a:p>
        </p:txBody>
      </p:sp>
    </p:spTree>
  </p:cSld>
  <p:clrMapOvr>
    <a:masterClrMapping/>
  </p:clrMapOvr>
  <p:transition spd="slow" advClick="0" advTm="7000">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7|4.1"/>
</p:tagLst>
</file>

<file path=ppt/tags/tag2.xml><?xml version="1.0" encoding="utf-8"?>
<p:tagLst xmlns:a="http://schemas.openxmlformats.org/drawingml/2006/main" xmlns:r="http://schemas.openxmlformats.org/officeDocument/2006/relationships" xmlns:p="http://schemas.openxmlformats.org/presentationml/2006/main">
  <p:tag name="TIMING" val="|2.1|2.8"/>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1275</Words>
  <Application>Microsoft Office PowerPoint</Application>
  <PresentationFormat>Προβολή στην οθόνη (4:3)</PresentationFormat>
  <Paragraphs>191</Paragraphs>
  <Slides>35</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evridiki</dc:creator>
  <cp:lastModifiedBy>evridiki</cp:lastModifiedBy>
  <cp:revision>40</cp:revision>
  <dcterms:created xsi:type="dcterms:W3CDTF">2017-03-23T13:53:58Z</dcterms:created>
  <dcterms:modified xsi:type="dcterms:W3CDTF">2017-04-19T15:03:28Z</dcterms:modified>
</cp:coreProperties>
</file>