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7" r:id="rId4"/>
    <p:sldId id="258" r:id="rId5"/>
    <p:sldId id="259" r:id="rId6"/>
    <p:sldId id="260" r:id="rId7"/>
    <p:sldId id="261" r:id="rId8"/>
    <p:sldId id="263" r:id="rId9"/>
    <p:sldId id="264" r:id="rId10"/>
    <p:sldId id="265" r:id="rId11"/>
    <p:sldId id="262" r:id="rId12"/>
    <p:sldId id="267"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16" name="15 - Θέση αριθμού διαφάνειας"/>
          <p:cNvSpPr>
            <a:spLocks noGrp="1"/>
          </p:cNvSpPr>
          <p:nvPr>
            <p:ph type="sldNum" sz="quarter" idx="11"/>
          </p:nvPr>
        </p:nvSpPr>
        <p:spPr/>
        <p:txBody>
          <a:bodyPr/>
          <a:lstStyle/>
          <a:p>
            <a:fld id="{E01CF8C1-010B-44D4-BA6F-7F84F103DDC6}"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CDFDA6B2-7367-402F-8EC1-28E53ECD9D25}" type="datetimeFigureOut">
              <a:rPr lang="el-GR" smtClean="0"/>
              <a:pPr/>
              <a:t>22/5/2016</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E01CF8C1-010B-44D4-BA6F-7F84F103DDC6}"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4"/>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01CF8C1-010B-44D4-BA6F-7F84F103DDC6}" type="slidenum">
              <a:rPr lang="el-GR" smtClean="0"/>
              <a:pPr/>
              <a:t>‹#›</a:t>
            </a:fld>
            <a:endParaRPr lang="el-GR"/>
          </a:p>
        </p:txBody>
      </p:sp>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CDFDA6B2-7367-402F-8EC1-28E53ECD9D25}" type="datetimeFigureOut">
              <a:rPr lang="el-GR" smtClean="0"/>
              <a:pPr/>
              <a:t>22/5/2016</a:t>
            </a:fld>
            <a:endParaRPr lang="el-GR"/>
          </a:p>
        </p:txBody>
      </p:sp>
      <p:sp>
        <p:nvSpPr>
          <p:cNvPr id="9" name="8 - Θέση αριθμού διαφάνειας"/>
          <p:cNvSpPr>
            <a:spLocks noGrp="1"/>
          </p:cNvSpPr>
          <p:nvPr>
            <p:ph type="sldNum" sz="quarter" idx="15"/>
          </p:nvPr>
        </p:nvSpPr>
        <p:spPr/>
        <p:txBody>
          <a:bodyPr/>
          <a:lstStyle/>
          <a:p>
            <a:fld id="{E01CF8C1-010B-44D4-BA6F-7F84F103DDC6}"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CDFDA6B2-7367-402F-8EC1-28E53ECD9D25}" type="datetimeFigureOut">
              <a:rPr lang="el-GR" smtClean="0"/>
              <a:pPr/>
              <a:t>22/5/2016</a:t>
            </a:fld>
            <a:endParaRPr lang="el-GR"/>
          </a:p>
        </p:txBody>
      </p:sp>
      <p:sp>
        <p:nvSpPr>
          <p:cNvPr id="9" name="8 - Θέση αριθμού διαφάνειας"/>
          <p:cNvSpPr>
            <a:spLocks noGrp="1"/>
          </p:cNvSpPr>
          <p:nvPr>
            <p:ph type="sldNum" sz="quarter" idx="11"/>
          </p:nvPr>
        </p:nvSpPr>
        <p:spPr/>
        <p:txBody>
          <a:bodyPr/>
          <a:lstStyle/>
          <a:p>
            <a:fld id="{E01CF8C1-010B-44D4-BA6F-7F84F103DDC6}"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DFDA6B2-7367-402F-8EC1-28E53ECD9D25}" type="datetimeFigureOut">
              <a:rPr lang="el-GR" smtClean="0"/>
              <a:pPr/>
              <a:t>22/5/2016</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01CF8C1-010B-44D4-BA6F-7F84F103DDC6}"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dir="ver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saferinternet.g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ΜΕΣΑ ΚΟΙΝΩΝΙΚΗΣ ΔΙΚΤΥΩΣΗΣ</a:t>
            </a:r>
            <a:endParaRPr lang="el-GR" dirty="0"/>
          </a:p>
        </p:txBody>
      </p:sp>
      <p:sp>
        <p:nvSpPr>
          <p:cNvPr id="3" name="2 - Υπότιτλος"/>
          <p:cNvSpPr>
            <a:spLocks noGrp="1"/>
          </p:cNvSpPr>
          <p:nvPr>
            <p:ph type="subTitle" idx="1"/>
          </p:nvPr>
        </p:nvSpPr>
        <p:spPr/>
        <p:txBody>
          <a:bodyPr/>
          <a:lstStyle/>
          <a:p>
            <a:r>
              <a:rPr lang="el-GR" dirty="0" smtClean="0"/>
              <a:t>ΕΡΕΥΝΗΤΙΚΗ ΕΡΓΑΣΙΑ </a:t>
            </a:r>
          </a:p>
          <a:p>
            <a:r>
              <a:rPr lang="el-GR" dirty="0" smtClean="0"/>
              <a:t>Β’ ΛΥΚΕΙΟΥ</a:t>
            </a:r>
          </a:p>
          <a:p>
            <a:r>
              <a:rPr lang="el-GR" dirty="0" err="1" smtClean="0"/>
              <a:t>ΣΧΟΛ</a:t>
            </a:r>
            <a:r>
              <a:rPr lang="el-GR" dirty="0" smtClean="0"/>
              <a:t>. ΕΤΟΣ: 2015-16</a:t>
            </a:r>
            <a:endParaRPr lang="el-GR" dirty="0"/>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smtClean="0"/>
              <a:t> Είναι </a:t>
            </a:r>
            <a:r>
              <a:rPr lang="el-GR" dirty="0" smtClean="0"/>
              <a:t>μια ιστοσελίδα, η οποία δημιουργήθηκε για να φιλοξενεί φωτογραφίες και βίντεο</a:t>
            </a:r>
            <a:endParaRPr lang="en-US" dirty="0" smtClean="0"/>
          </a:p>
          <a:p>
            <a:r>
              <a:rPr lang="el-GR" dirty="0" smtClean="0"/>
              <a:t>Η υπηρεσία χρησιμοποιείται συχνά από </a:t>
            </a:r>
            <a:r>
              <a:rPr lang="en-US" dirty="0" smtClean="0"/>
              <a:t>bloggers</a:t>
            </a:r>
            <a:r>
              <a:rPr lang="el-GR" dirty="0" smtClean="0"/>
              <a:t>(διαχειριστές ιστοσελίδας)</a:t>
            </a:r>
            <a:endParaRPr lang="en-US" dirty="0" smtClean="0"/>
          </a:p>
          <a:p>
            <a:r>
              <a:rPr lang="el-GR" dirty="0" smtClean="0"/>
              <a:t>Τον Σεπτέμβριο του 2010, το </a:t>
            </a:r>
            <a:r>
              <a:rPr lang="el-GR" dirty="0" err="1" smtClean="0"/>
              <a:t>Flickr</a:t>
            </a:r>
            <a:r>
              <a:rPr lang="el-GR" dirty="0" smtClean="0"/>
              <a:t> έφτασε τα 5 δις. Φωτογραφιών</a:t>
            </a:r>
            <a:endParaRPr lang="el-GR" dirty="0"/>
          </a:p>
        </p:txBody>
      </p:sp>
      <p:sp>
        <p:nvSpPr>
          <p:cNvPr id="2" name="1 - Τίτλος"/>
          <p:cNvSpPr>
            <a:spLocks noGrp="1"/>
          </p:cNvSpPr>
          <p:nvPr>
            <p:ph type="title"/>
          </p:nvPr>
        </p:nvSpPr>
        <p:spPr/>
        <p:txBody>
          <a:bodyPr/>
          <a:lstStyle/>
          <a:p>
            <a:r>
              <a:rPr lang="en-US" dirty="0" smtClean="0"/>
              <a:t>FLICKR</a:t>
            </a:r>
            <a:endParaRPr lang="el-GR" dirty="0"/>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a:t>Συνοψίζοντας, η κοινωνική δικτύωση έχει ανοίξει δρόμους επικοινωνίας, ενημέρωσης, πληροφορίας, ψυχαγωγίας </a:t>
            </a:r>
            <a:endParaRPr lang="el-GR" dirty="0" smtClean="0"/>
          </a:p>
          <a:p>
            <a:r>
              <a:rPr lang="el-GR" dirty="0"/>
              <a:t>Ευχαριστούμε για την προσοχή σας!</a:t>
            </a:r>
          </a:p>
          <a:p>
            <a:endParaRPr lang="el-GR" dirty="0"/>
          </a:p>
        </p:txBody>
      </p:sp>
      <p:sp>
        <p:nvSpPr>
          <p:cNvPr id="2" name="1 - Τίτλος"/>
          <p:cNvSpPr>
            <a:spLocks noGrp="1"/>
          </p:cNvSpPr>
          <p:nvPr>
            <p:ph type="title"/>
          </p:nvPr>
        </p:nvSpPr>
        <p:spPr/>
        <p:txBody>
          <a:bodyPr/>
          <a:lstStyle/>
          <a:p>
            <a:r>
              <a:rPr lang="el-GR" dirty="0" smtClean="0"/>
              <a:t>ΕΠΙΛΟΓΟΣ</a:t>
            </a:r>
            <a:endParaRPr lang="el-GR" dirty="0"/>
          </a:p>
        </p:txBody>
      </p:sp>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7713" y="616482"/>
            <a:ext cx="6858000" cy="1655762"/>
          </a:xfrm>
        </p:spPr>
        <p:txBody>
          <a:bodyPr>
            <a:noAutofit/>
          </a:bodyPr>
          <a:lstStyle/>
          <a:p>
            <a:pPr algn="ctr"/>
            <a:r>
              <a:rPr lang="el-GR" sz="6000" dirty="0" smtClean="0">
                <a:solidFill>
                  <a:schemeClr val="bg2">
                    <a:lumMod val="50000"/>
                  </a:schemeClr>
                </a:solidFill>
                <a:latin typeface="Segoe UI" panose="020B0502040204020203" pitchFamily="34" charset="0"/>
                <a:cs typeface="Segoe UI" panose="020B0502040204020203" pitchFamily="34" charset="0"/>
              </a:rPr>
              <a:t>ΜΕΣΑ ΚΟΙΝΩΝΙΚΗΣ ΔΙΚΤΥΩΣΗΣ</a:t>
            </a:r>
            <a:endParaRPr lang="en-US" sz="6000" dirty="0">
              <a:solidFill>
                <a:schemeClr val="bg2">
                  <a:lumMod val="50000"/>
                </a:schemeClr>
              </a:solidFill>
              <a:latin typeface="Segoe UI" panose="020B0502040204020203" pitchFamily="34" charset="0"/>
              <a:cs typeface="Segoe UI" panose="020B0502040204020203" pitchFamily="34" charset="0"/>
            </a:endParaRPr>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928662" y="3643314"/>
            <a:ext cx="2876253" cy="2496065"/>
          </a:xfrm>
          <a:prstGeom prst="rect">
            <a:avLst/>
          </a:prstGeom>
          <a:effectLst>
            <a:glow rad="101600">
              <a:schemeClr val="accent1">
                <a:satMod val="175000"/>
                <a:alpha val="40000"/>
              </a:schemeClr>
            </a:glow>
            <a:outerShdw blurRad="152400" dist="317500" dir="5400000" sx="90000" sy="-19000" rotWithShape="0">
              <a:prstClr val="black">
                <a:alpha val="15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71670" y="5572140"/>
            <a:ext cx="1285875" cy="857250"/>
          </a:xfrm>
          <a:prstGeom prst="rect">
            <a:avLst/>
          </a:prstGeom>
        </p:spPr>
      </p:pic>
      <p:sp>
        <p:nvSpPr>
          <p:cNvPr id="6" name="Rectangle 1"/>
          <p:cNvSpPr/>
          <p:nvPr/>
        </p:nvSpPr>
        <p:spPr>
          <a:xfrm>
            <a:off x="3786182" y="3714752"/>
            <a:ext cx="4929222" cy="1615827"/>
          </a:xfrm>
          <a:prstGeom prst="rect">
            <a:avLst/>
          </a:prstGeom>
        </p:spPr>
        <p:txBody>
          <a:bodyPr wrap="square">
            <a:spAutoFit/>
          </a:bodyPr>
          <a:lstStyle/>
          <a:p>
            <a:pPr algn="ctr">
              <a:lnSpc>
                <a:spcPct val="150000"/>
              </a:lnSpc>
            </a:pPr>
            <a:r>
              <a:rPr lang="el-GR" b="1" dirty="0" smtClean="0">
                <a:effectLst/>
                <a:latin typeface="Arial" panose="020B0604020202020204" pitchFamily="34" charset="0"/>
                <a:ea typeface="Times New Roman" panose="02020603050405020304" pitchFamily="18" charset="0"/>
              </a:rPr>
              <a:t>ΟΜΑΔΑ 2: </a:t>
            </a:r>
            <a:endParaRPr lang="en-US" sz="3600" b="1" dirty="0" smtClean="0">
              <a:effectLst/>
              <a:latin typeface="Times New Roman" panose="02020603050405020304" pitchFamily="18" charset="0"/>
              <a:ea typeface="Times New Roman" panose="02020603050405020304" pitchFamily="18" charset="0"/>
            </a:endParaRPr>
          </a:p>
          <a:p>
            <a:pPr algn="ctr"/>
            <a:r>
              <a:rPr lang="el-GR" b="0" dirty="0" smtClean="0">
                <a:effectLst/>
                <a:latin typeface="Arial" panose="020B0604020202020204" pitchFamily="34" charset="0"/>
                <a:ea typeface="Times New Roman" panose="02020603050405020304" pitchFamily="18" charset="0"/>
              </a:rPr>
              <a:t>Ευαγγελία Τζώρτζη</a:t>
            </a:r>
            <a:endParaRPr lang="en-US" sz="3600" b="1" dirty="0" smtClean="0">
              <a:effectLst/>
              <a:latin typeface="Times New Roman" panose="02020603050405020304" pitchFamily="18" charset="0"/>
              <a:ea typeface="Times New Roman" panose="02020603050405020304" pitchFamily="18" charset="0"/>
            </a:endParaRPr>
          </a:p>
          <a:p>
            <a:pPr algn="ctr"/>
            <a:r>
              <a:rPr lang="el-GR" b="0" dirty="0" smtClean="0">
                <a:effectLst/>
                <a:latin typeface="Arial" panose="020B0604020202020204" pitchFamily="34" charset="0"/>
                <a:ea typeface="Times New Roman" panose="02020603050405020304" pitchFamily="18" charset="0"/>
              </a:rPr>
              <a:t>Αρετή Παππά</a:t>
            </a:r>
            <a:endParaRPr lang="en-US" sz="3600" b="1" dirty="0" smtClean="0">
              <a:effectLst/>
              <a:latin typeface="Times New Roman" panose="02020603050405020304" pitchFamily="18" charset="0"/>
              <a:ea typeface="Times New Roman" panose="02020603050405020304" pitchFamily="18" charset="0"/>
            </a:endParaRPr>
          </a:p>
          <a:p>
            <a:pPr algn="ctr"/>
            <a:r>
              <a:rPr lang="el-GR" b="0" dirty="0" smtClean="0">
                <a:effectLst/>
                <a:latin typeface="Arial" panose="020B0604020202020204" pitchFamily="34" charset="0"/>
                <a:ea typeface="Times New Roman" panose="02020603050405020304" pitchFamily="18" charset="0"/>
              </a:rPr>
              <a:t>Ιωάννα Χρυσικοπούλου</a:t>
            </a:r>
            <a:endParaRPr lang="en-US" sz="3600" b="1" dirty="0" smtClean="0">
              <a:effectLst/>
              <a:latin typeface="Times New Roman" panose="02020603050405020304" pitchFamily="18" charset="0"/>
              <a:ea typeface="Times New Roman" panose="02020603050405020304" pitchFamily="18" charset="0"/>
            </a:endParaRPr>
          </a:p>
          <a:p>
            <a:pPr algn="ctr"/>
            <a:r>
              <a:rPr lang="el-GR" b="0" dirty="0" smtClean="0">
                <a:effectLst/>
                <a:latin typeface="Arial" panose="020B0604020202020204" pitchFamily="34" charset="0"/>
                <a:ea typeface="Times New Roman" panose="02020603050405020304" pitchFamily="18" charset="0"/>
              </a:rPr>
              <a:t>Χριστίνα Ντοκάι</a:t>
            </a:r>
            <a:endParaRPr lang="en-US"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55164251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173" y="428604"/>
            <a:ext cx="5900351" cy="6001643"/>
          </a:xfrm>
          <a:prstGeom prst="rect">
            <a:avLst/>
          </a:prstGeom>
        </p:spPr>
        <p:txBody>
          <a:bodyPr wrap="square">
            <a:spAutoFit/>
          </a:bodyPr>
          <a:lstStyle/>
          <a:p>
            <a:pPr algn="ctr">
              <a:lnSpc>
                <a:spcPct val="150000"/>
              </a:lnSpc>
            </a:pPr>
            <a:r>
              <a:rPr lang="el-GR" sz="4000" b="1" dirty="0" smtClean="0">
                <a:solidFill>
                  <a:srgbClr val="FF0000"/>
                </a:solidFill>
                <a:effectLst/>
                <a:latin typeface="Arial" panose="020B0604020202020204" pitchFamily="34" charset="0"/>
                <a:ea typeface="Times New Roman" panose="02020603050405020304" pitchFamily="18" charset="0"/>
              </a:rPr>
              <a:t>Πρόλογος</a:t>
            </a:r>
            <a:endParaRPr lang="en-US" sz="4000" b="1" dirty="0" smtClean="0">
              <a:solidFill>
                <a:srgbClr val="FF0000"/>
              </a:solidFill>
              <a:effectLst/>
              <a:latin typeface="Times New Roman" panose="02020603050405020304" pitchFamily="18" charset="0"/>
              <a:ea typeface="Times New Roman" panose="02020603050405020304" pitchFamily="18" charset="0"/>
            </a:endParaRPr>
          </a:p>
          <a:p>
            <a:pPr algn="ctr">
              <a:lnSpc>
                <a:spcPct val="150000"/>
              </a:lnSpc>
            </a:pPr>
            <a:r>
              <a:rPr lang="el-GR" sz="2400" b="0" dirty="0" smtClean="0">
                <a:effectLst/>
                <a:latin typeface="Arial" panose="020B0604020202020204" pitchFamily="34" charset="0"/>
                <a:ea typeface="Times New Roman" panose="02020603050405020304" pitchFamily="18" charset="0"/>
              </a:rPr>
              <a:t>Στην ομάδα μας ανατέθηκε να βρει πληροφορίες και ν’ αναλύσει τα μέσα κοινωνικής δικτύωσης: την έννοια και τα χαρακτηριστικά τους, τα πλεονεκτήματα και τα μειονεκτήματα, τα κοινωνικά δίκτυα και οι ανήλικοι και τέλος  τα κοινωνικά δίκτυα και εργασία. </a:t>
            </a:r>
          </a:p>
          <a:p>
            <a:pPr algn="ctr">
              <a:lnSpc>
                <a:spcPct val="150000"/>
              </a:lnSpc>
            </a:pPr>
            <a:r>
              <a:rPr lang="el-GR" sz="2400" b="0" dirty="0" smtClean="0">
                <a:effectLst/>
                <a:latin typeface="Arial" panose="020B0604020202020204" pitchFamily="34" charset="0"/>
                <a:ea typeface="Times New Roman" panose="02020603050405020304" pitchFamily="18" charset="0"/>
              </a:rPr>
              <a:t>Ολα τα παραπανω λοιπόν αναλύονται στις σελίδες που ακολουθούν.</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81166925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xmlns="" val="0"/>
              </a:ext>
            </a:extLst>
          </a:blip>
          <a:stretch>
            <a:fillRect/>
          </a:stretch>
        </p:blipFill>
        <p:spPr>
          <a:xfrm>
            <a:off x="214282" y="285728"/>
            <a:ext cx="8758652" cy="6429420"/>
          </a:xfrm>
          <a:prstGeom prst="rect">
            <a:avLst/>
          </a:prstGeom>
        </p:spPr>
      </p:pic>
      <p:sp>
        <p:nvSpPr>
          <p:cNvPr id="3" name="Rectangle 1"/>
          <p:cNvSpPr/>
          <p:nvPr/>
        </p:nvSpPr>
        <p:spPr>
          <a:xfrm>
            <a:off x="1" y="0"/>
            <a:ext cx="3929057" cy="1200329"/>
          </a:xfrm>
          <a:prstGeom prst="rect">
            <a:avLst/>
          </a:prstGeom>
        </p:spPr>
        <p:txBody>
          <a:bodyPr wrap="square">
            <a:spAutoFit/>
          </a:bodyPr>
          <a:lstStyle/>
          <a:p>
            <a:pPr algn="ctr">
              <a:lnSpc>
                <a:spcPct val="150000"/>
              </a:lnSpc>
            </a:pPr>
            <a:r>
              <a:rPr lang="el-GR" sz="4800" b="1" dirty="0" smtClean="0">
                <a:solidFill>
                  <a:srgbClr val="FF0000"/>
                </a:solidFill>
                <a:latin typeface="Arial" panose="020B0604020202020204" pitchFamily="34" charset="0"/>
                <a:ea typeface="Times New Roman" panose="02020603050405020304" pitchFamily="18" charset="0"/>
              </a:rPr>
              <a:t>Εισαγωγή</a:t>
            </a:r>
            <a:endParaRPr lang="en-US" sz="4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3612645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945" y="362467"/>
            <a:ext cx="7951574" cy="6044283"/>
          </a:xfrm>
          <a:prstGeom prst="rect">
            <a:avLst/>
          </a:prstGeom>
        </p:spPr>
        <p:txBody>
          <a:bodyPr wrap="square">
            <a:spAutoFit/>
          </a:bodyPr>
          <a:lstStyle/>
          <a:p>
            <a:pPr algn="ctr">
              <a:lnSpc>
                <a:spcPct val="150000"/>
              </a:lnSpc>
            </a:pPr>
            <a:r>
              <a:rPr lang="el-GR" sz="2000" b="1" dirty="0" smtClean="0">
                <a:solidFill>
                  <a:srgbClr val="FF0000"/>
                </a:solidFill>
                <a:effectLst/>
                <a:latin typeface="Arial" panose="020B0604020202020204" pitchFamily="34" charset="0"/>
                <a:ea typeface="Times New Roman" panose="02020603050405020304" pitchFamily="18" charset="0"/>
              </a:rPr>
              <a:t>Μέσα κοινωνικής δικτύωσης</a:t>
            </a:r>
            <a:endParaRPr lang="en-US" sz="2000" b="1"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1000"/>
              </a:spcAft>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Τα κοινωνικά δίκτυα αποτελούν πλέον αναπόσπαστο κομμάτι της καθημερινότητας των ανθρώπων. Σύμφωνα με πανελλήνια έρευνα του εργαστηρίου Ηλεκτρονικού Εμπορίου, του Οικονομικού Πανεπιστημίου Αθηνών, που δημοσιεύτηκε πρόσφατα, για την «Στάση, αξιοποίηση και εμπιστοσύνη των Ελλήνων στα social media», οι Έλληνες χρήστες μπορούν να χαρακτηριστούν ως έμπειροι, αφού το 50% δηλώνει ότι χρησιμοποιεί τα social media πάνω από 3 χρόνια. Το 68% των Ελλήνων επισκέπτεται σελίδες κοινωνικής δικτύωσης (π.χ. facebook) και το 60% blogs και forums. Επίσης 1 στους 2 Έλληνες αναζητά πληροφορίες σε σελίδες με αξιολογήσεις χρηστών. Η έρευνα διεξήχθη στα τέλη του 2011 με 1050 έμπειρους χρήστες του Internet</a:t>
            </a:r>
            <a:r>
              <a:rPr lang="el-GR" sz="2000" dirty="0" smtClean="0">
                <a:solidFill>
                  <a:srgbClr val="252525"/>
                </a:solidFill>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3991156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7" y="571480"/>
            <a:ext cx="7499420" cy="5888792"/>
          </a:xfrm>
          <a:prstGeom prst="rect">
            <a:avLst/>
          </a:prstGeom>
        </p:spPr>
        <p:txBody>
          <a:bodyPr wrap="square">
            <a:spAutoFit/>
          </a:bodyPr>
          <a:lstStyle/>
          <a:p>
            <a:pPr algn="just">
              <a:lnSpc>
                <a:spcPct val="150000"/>
              </a:lnSpc>
              <a:spcAft>
                <a:spcPts val="1000"/>
              </a:spcAft>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Πολλές γνωστές εταιρείες αξιοποιούν τις δυνατότητες διασύνδεσης που προσφέρουν τα social media για να ενισχύσουν την παραγωγικότητα, την καινοτομία, τη φήμη, τη συνεργασία και τη δέσμευση των εργαζομένων τους με την εταιρεία. </a:t>
            </a:r>
          </a:p>
          <a:p>
            <a:pPr algn="just">
              <a:lnSpc>
                <a:spcPct val="150000"/>
              </a:lnSpc>
              <a:spcAft>
                <a:spcPts val="1000"/>
              </a:spcAft>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Κάθε επιχείρηση πρέπει να προχωρήσει στην ανάπτυξη επίσημης πολιτικής για τη χρήση των κοινωνικών δικτύων. Οι επικεφαλής θα πρέπει να αναζητήσουν τρόπους αξιοποίησης της δημοτικότητας και της αξίας που μπορούν να τους προσθέσουν τα social media, ενισχύοντας έτσι την απόδοση των οργανισμών τους και προάγοντας τους εταιρικούς στόχους.</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l-GR" sz="2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6156203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616" y="1273064"/>
            <a:ext cx="7617941" cy="3774431"/>
          </a:xfrm>
          <a:prstGeom prst="rect">
            <a:avLst/>
          </a:prstGeom>
        </p:spPr>
        <p:txBody>
          <a:bodyPr wrap="square">
            <a:spAutoFit/>
          </a:bodyPr>
          <a:lstStyle/>
          <a:p>
            <a:pPr algn="ctr">
              <a:lnSpc>
                <a:spcPct val="150000"/>
              </a:lnSpc>
              <a:spcBef>
                <a:spcPts val="1200"/>
              </a:spcBef>
              <a:spcAft>
                <a:spcPts val="300"/>
              </a:spcAft>
            </a:pPr>
            <a:r>
              <a:rPr lang="el-GR" sz="20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Κοινωνικά Δίκτυα: Έννοια και χαρακτηριστικά</a:t>
            </a:r>
            <a:endParaRPr lang="en-US" sz="2000" b="1" dirty="0" smtClean="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Κοινωνική δικτύωση είναι η συγκέντρωση ή συμμετοχή των ατόμων σε συγκεκριμένες ομάδες. Τα κοινωνικά δίκτυα ορίζονται σαν ένα σύνολο ανθρώπους, οργανισμούς, ή άλλες κοινωνικές ομάδες και ένα σύνολο από τις σχέσεις (φιλίες, δεσμοί, χρηματικές συναλλαγές κ.α.) τους – ή την έλλειψη αυτών – ανάμεσα σ’ αυτούς. Κοινωνικά δίκτυα δηλαδή συναντώνται παντού και πάντα από τους πρώτους χριστιανούς έως σήμερα.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1554690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xmlns="" val="0"/>
              </a:ext>
            </a:extLst>
          </a:blip>
          <a:stretch>
            <a:fillRect/>
          </a:stretch>
        </p:blipFill>
        <p:spPr>
          <a:xfrm>
            <a:off x="2143108" y="357166"/>
            <a:ext cx="865301" cy="1036646"/>
          </a:xfrm>
          <a:prstGeom prst="rect">
            <a:avLst/>
          </a:prstGeom>
        </p:spPr>
      </p:pic>
      <p:sp>
        <p:nvSpPr>
          <p:cNvPr id="4" name="Rectangle 3"/>
          <p:cNvSpPr/>
          <p:nvPr/>
        </p:nvSpPr>
        <p:spPr>
          <a:xfrm>
            <a:off x="500034" y="857232"/>
            <a:ext cx="8143932" cy="5249194"/>
          </a:xfrm>
          <a:prstGeom prst="rect">
            <a:avLst/>
          </a:prstGeom>
        </p:spPr>
        <p:txBody>
          <a:bodyPr wrap="square">
            <a:spAutoFit/>
          </a:bodyPr>
          <a:lstStyle/>
          <a:p>
            <a:pPr algn="ctr">
              <a:lnSpc>
                <a:spcPct val="150000"/>
              </a:lnSpc>
              <a:spcAft>
                <a:spcPts val="1000"/>
              </a:spcAft>
            </a:pPr>
            <a:r>
              <a:rPr lang="el-GR" sz="2000" b="1" dirty="0" smtClean="0">
                <a:ln>
                  <a:noFill/>
                </a:ln>
                <a:solidFill>
                  <a:srgbClr val="4F6228"/>
                </a:solidFill>
                <a:effectLst>
                  <a:outerShdw blurRad="69850" dist="43180" dir="5400000" sx="0" sy="0">
                    <a:srgbClr val="000000">
                      <a:alpha val="65000"/>
                    </a:srgbClr>
                  </a:outerShdw>
                </a:effectLst>
                <a:latin typeface="Arial" panose="020B0604020202020204" pitchFamily="34" charset="0"/>
                <a:ea typeface="Calibri" panose="020F0502020204030204" pitchFamily="34" charset="0"/>
                <a:cs typeface="Times New Roman" panose="02020603050405020304" pitchFamily="18" charset="0"/>
              </a:rPr>
              <a:t>ΠΛΕΟΝΕΚΤΗΜΑΤΑ</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Πολλοί χρήστες των μέσων κοινωνικής δικτύωσης έχουν δηλώσει πως έχουν τη δυνατότητα να γνωρίζουν άτομα που μοιράζονται τα ίδια ενδιαφέροντα να έχουν πρόσβαση σε πληροφορίες που τους ενδιαφέρουν ακόμη και να συγκροτούν ομάδες μελέτης για τις εξετάσεις.</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 βασικότερος λόγος ενασχόλησης για τους χρήστες κοινωνικής δικτύωσης είναι οτι περνάνε πιο ευχάριστα την ώρα τους και είναι ένας τρόπος διαφυγής από το διάβασμα και τις σχολικές εργασίες.  Τέλος  μπορούμε να πούμε πως τα μέσα κοινωνικής δικτύωσης δεν είναι πια εργαλεία αλλά ένας εναλλακτικός τρόπος ζωής.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6114656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846850"/>
            <a:ext cx="8072493" cy="5120954"/>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startAt="3"/>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Ένας επιπλέον λόγος που τα μέσα κοινωνικής δικτύωσης είναι χρήσιμα είναι οτι μέσω αυτών των εφαρμογών κατάφεραν οι χρήστες να επανασυνδεθούν με άτομα ή φίλους που είχαν χάσει εδώ και πολύ καιρό.</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startAt="3"/>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΅Επίσης έχουν την ευκαιρία να γνωρίσουν νέους ανθρώπους από άλλες πόλεις και χώρες, ιδιαίτερα οι νέοι των επαρχιών οι οποίοι δεν έχουν τη δυνατοτητα να γνωρίσουν όσους ανθρώπους ήθελαν να γνωρίσουν.</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startAt="3"/>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Επιπλέον πολλοί χρήστες αυτών των μέσων κοινωνικής δικτύωσης αναγνώρισαν ότι αποτελούν ένα υποκατάστατο για όσους δεν τα καταφέρνουν στις πραγματικές ή έχουν  περιορισμένο χρόνο</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61585793"/>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57200" y="3699804"/>
            <a:ext cx="8305800" cy="1943774"/>
          </a:xfrm>
        </p:spPr>
        <p:txBody>
          <a:bodyPr>
            <a:normAutofit fontScale="92500" lnSpcReduction="20000"/>
          </a:bodyPr>
          <a:lstStyle/>
          <a:p>
            <a:endParaRPr lang="en-US" dirty="0" smtClean="0"/>
          </a:p>
          <a:p>
            <a:r>
              <a:rPr lang="el-GR" dirty="0" smtClean="0"/>
              <a:t>ΟΜΑΔΑ 1:</a:t>
            </a:r>
            <a:endParaRPr lang="en-US" dirty="0" smtClean="0"/>
          </a:p>
          <a:p>
            <a:r>
              <a:rPr lang="el-GR" dirty="0" smtClean="0"/>
              <a:t>ΓΙΩΡΓΟΣ ΚΑΤΣΙΟΣ</a:t>
            </a:r>
          </a:p>
          <a:p>
            <a:r>
              <a:rPr lang="el-GR" dirty="0" smtClean="0"/>
              <a:t>ΜΥΡΣΙΝΗ ΜΠΕΖΑ</a:t>
            </a:r>
          </a:p>
          <a:p>
            <a:r>
              <a:rPr lang="el-GR" dirty="0" smtClean="0"/>
              <a:t>ΒΑΓΓΕΛΗΣ ΚΙΤΟΣ</a:t>
            </a:r>
          </a:p>
          <a:p>
            <a:r>
              <a:rPr lang="el-GR" dirty="0" smtClean="0"/>
              <a:t>ΖΩΗ ΡΑΠΤΗ</a:t>
            </a:r>
            <a:endParaRPr lang="el-GR" dirty="0"/>
          </a:p>
        </p:txBody>
      </p:sp>
      <p:sp>
        <p:nvSpPr>
          <p:cNvPr id="2" name="1 - Τίτλος"/>
          <p:cNvSpPr>
            <a:spLocks noGrp="1"/>
          </p:cNvSpPr>
          <p:nvPr>
            <p:ph type="ctrTitle"/>
          </p:nvPr>
        </p:nvSpPr>
        <p:spPr/>
        <p:txBody>
          <a:bodyPr/>
          <a:lstStyle/>
          <a:p>
            <a:r>
              <a:rPr lang="el-GR" dirty="0" smtClean="0"/>
              <a:t>ΔΗΜΟΦΙΛΕΣΤΕΡΑ ΜΚΔ</a:t>
            </a:r>
            <a:endParaRPr lang="el-GR" dirty="0"/>
          </a:p>
        </p:txBody>
      </p:sp>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40258"/>
            <a:ext cx="8001056" cy="5120954"/>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startAt="6"/>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Ακόμη έρχονται σε επαφή με νέους ανθρώπους από άλλες πόλεις και χώρες έχουν τη δυνατότητα να γνωρίσουν νέους πολιτισμούς ήθη και έθιμα.</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startAt="6"/>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Θα μπορούσαμε επίσης να πούμε ότι πολλοί χρήστες των μέσων μαζικής κοινωνικής δικτύωσης μπορούν να αρθρώσουν συναισθήματα μέσω αυτών που δεν θα τολμούσαν να τα πουν στην πραγματική ζωή.</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startAt="6"/>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Τέλος  άλλος ένας λόγος που οι άνθρωποι χρησιμοποιούν τα μέσα κοινωνικής δικτύωσης είναι γιατί τους παρέχονται δωρεάν και έτσι μπορούν να επικοινωνήσουν με συγγενείς και φίλους που μένουν μακριά.</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40399426"/>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xmlns="" val="0"/>
              </a:ext>
            </a:extLst>
          </a:blip>
          <a:stretch>
            <a:fillRect/>
          </a:stretch>
        </p:blipFill>
        <p:spPr>
          <a:xfrm>
            <a:off x="1571604" y="357166"/>
            <a:ext cx="668655" cy="857885"/>
          </a:xfrm>
          <a:prstGeom prst="rect">
            <a:avLst/>
          </a:prstGeom>
        </p:spPr>
      </p:pic>
      <p:sp>
        <p:nvSpPr>
          <p:cNvPr id="3" name="Rectangle 2"/>
          <p:cNvSpPr/>
          <p:nvPr/>
        </p:nvSpPr>
        <p:spPr>
          <a:xfrm>
            <a:off x="285720" y="451118"/>
            <a:ext cx="8429684" cy="5760551"/>
          </a:xfrm>
          <a:prstGeom prst="rect">
            <a:avLst/>
          </a:prstGeom>
        </p:spPr>
        <p:txBody>
          <a:bodyPr wrap="square">
            <a:spAutoFit/>
          </a:bodyPr>
          <a:lstStyle/>
          <a:p>
            <a:pPr algn="ctr">
              <a:lnSpc>
                <a:spcPct val="150000"/>
              </a:lnSpc>
              <a:spcAft>
                <a:spcPts val="1000"/>
              </a:spcAft>
            </a:pPr>
            <a:r>
              <a:rPr lang="el-GR" sz="2000" b="1" dirty="0" smtClean="0">
                <a:ln>
                  <a:noFill/>
                </a:ln>
                <a:solidFill>
                  <a:srgbClr val="FF0000"/>
                </a:solidFill>
                <a:effectLst>
                  <a:outerShdw blurRad="69850" dist="43180" dir="5400000" sx="0" sy="0">
                    <a:srgbClr val="000000">
                      <a:alpha val="65000"/>
                    </a:srgbClr>
                  </a:outerShdw>
                </a:effectLst>
                <a:latin typeface="Arial" panose="020B0604020202020204" pitchFamily="34" charset="0"/>
                <a:ea typeface="Calibri" panose="020F0502020204030204" pitchFamily="34" charset="0"/>
                <a:cs typeface="Times New Roman" panose="02020603050405020304" pitchFamily="18" charset="0"/>
              </a:rPr>
              <a:t>ΜΕΙΟΝΕΚΤΗΜΑΤΑ</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Αποσπούν τους μαθητές απο το διάβασμα αποθαρρύνουν τη διαπροσωπική επικοινωνία ενώ δεν παραλείπουν να αναφερθούν και σε περιπτώσεις διαδικτυακού ακφοβισμού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Οι έφηβοι που χρησιμοποιούν μέσα κοινωνικής δικτύωσης (</a:t>
            </a:r>
            <a:r>
              <a:rPr lang="en-US"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Facebook</a:t>
            </a: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συχνά δείχνουν τάσεις ναρκισσισμού ενώ οι νεαροί ενήλικες με ισχυρή παρουσία σε αυτό δείχνουν περισσότερο σημάδια ψυχολογικών διαταραχών, μανίας καθώς και επιθετικές τάσεις. Καθημερινή υπερβολική χρήση των μέσων και της τεχνολογίας έχει επίδραση στην υγεία όλων των εφήβων αφού τους καθιστά επιρρεπείς στο άγχος, την κατάθλιψη και άλλες ψυχολογικές διαταραχές καθώς και πιο επιρρεπεί σε μελλοντικά προβλήματα υγείας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7428090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8286808" cy="6350456"/>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startAt="3"/>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Οι χρήστες με μεγαλύτερη εξάρτηση απο μέσα κοινωνικής δικτύωσης παρουσιάζαν την ίδια νοσηρή σχέση με τα ηλεκτρονικά παιχνίδια και τον υπολογιστή γενικότερα.</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startAt="3"/>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Οι περισσότεροι χρήστες τέτοιων μέσων δεν κατάλαβαν την εξάρτηση απ αυτό μέχρι που κατέληξαν να καταναλώνουν πολλές ώρες ασχολούμενοι με τις εφαρμογές του και σκέφτονταν γι αυτό ακόμα κι όταν έκλειναν τον υπολογιστή.</a:t>
            </a:r>
          </a:p>
          <a:p>
            <a:pPr marL="342900" indent="-342900" algn="just">
              <a:lnSpc>
                <a:spcPct val="150000"/>
              </a:lnSpc>
              <a:spcAft>
                <a:spcPts val="1000"/>
              </a:spcAft>
              <a:buFont typeface="+mj-lt"/>
              <a:buAutoNum type="arabicPeriod" startAt="3"/>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Μέσα κοινωνικής δικτύωσης όπως το </a:t>
            </a:r>
            <a:r>
              <a:rPr lang="en-US"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Facebook</a:t>
            </a: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ή το </a:t>
            </a:r>
            <a:r>
              <a:rPr lang="en-US"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Twitter</a:t>
            </a: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παρέχουν το προσωπείο της αυτοεκτίμησης. Πολλοί  ορθώνουν συναισθήματα μέσα απ αυτό που δε θα τολμούσαν να το πουν στην πραγματικής τους ζωή. Το ένστικτο και το συναίσθημα απελευθερώνονται..</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startAt="3"/>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42332564"/>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14290"/>
            <a:ext cx="8501122" cy="7145546"/>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startAt="6"/>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Το γλωσσικό επίπελδο πολλών χρηστών των ΜΚΔ πολλές φορές κατρακυλάει σε ύβρεις χυδαιολογίες ενώ η ελληνική ορθογραφία παραχαράσσεται. Η γλώσσα είναι συνοθύλευμα αγγλικών συντμήσεων και ελληνικών. Συχνή όμως είναι η χρήση συμβόλων (emoticons) π.χ.</a:t>
            </a:r>
            <a:r>
              <a:rPr lang="el-GR"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ο.Ο (θαυμασμός νο.2)</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(αδιαφορία)</a:t>
            </a: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(λύπη)</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 (περισσότερη λύπη)</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 (κλάμα)</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 :') (κλαίω από τα γέλια)</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&gt;:( (θυμός)</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&gt;:) (διαβολάκι)</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Symbol" panose="05050102010706020507" pitchFamily="18" charset="2"/>
              <a:buChar char=""/>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Ο.Ο (θαυμασμός νο.3)</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xmlns="" val="0"/>
              </a:ext>
            </a:extLst>
          </a:blip>
          <a:stretch>
            <a:fillRect/>
          </a:stretch>
        </p:blipFill>
        <p:spPr>
          <a:xfrm>
            <a:off x="5857884" y="2643182"/>
            <a:ext cx="2905066" cy="3911458"/>
          </a:xfrm>
          <a:prstGeom prst="rect">
            <a:avLst/>
          </a:prstGeom>
        </p:spPr>
      </p:pic>
    </p:spTree>
    <p:extLst>
      <p:ext uri="{BB962C8B-B14F-4D97-AF65-F5344CB8AC3E}">
        <p14:creationId xmlns:p14="http://schemas.microsoft.com/office/powerpoint/2010/main" xmlns="" val="318185543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1" y="753387"/>
            <a:ext cx="7786742" cy="1427635"/>
          </a:xfrm>
          <a:prstGeom prst="rect">
            <a:avLst/>
          </a:prstGeom>
        </p:spPr>
        <p:txBody>
          <a:bodyPr wrap="square">
            <a:spAutoFit/>
          </a:bodyPr>
          <a:lstStyle/>
          <a:p>
            <a:pPr algn="just">
              <a:lnSpc>
                <a:spcPct val="150000"/>
              </a:lnSpc>
              <a:spcAft>
                <a:spcPts val="1000"/>
              </a:spcAft>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που όμως γίνονται δύσκολα στην αποκρυπτογράφηση τους και δυσχεραίνουν τη φόρτωση της σελίδας. Αυτό έχει σαν αποτέλεσμα να αλλοιώνεται η ελληνική γλώσσα, μια τόσο πλούσια γλώσσα.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xmlns="" val="0"/>
              </a:ext>
            </a:extLst>
          </a:blip>
          <a:stretch>
            <a:fillRect/>
          </a:stretch>
        </p:blipFill>
        <p:spPr>
          <a:xfrm>
            <a:off x="1214414" y="2357430"/>
            <a:ext cx="6429420" cy="3857652"/>
          </a:xfrm>
          <a:prstGeom prst="rect">
            <a:avLst/>
          </a:prstGeom>
        </p:spPr>
      </p:pic>
    </p:spTree>
    <p:extLst>
      <p:ext uri="{BB962C8B-B14F-4D97-AF65-F5344CB8AC3E}">
        <p14:creationId xmlns:p14="http://schemas.microsoft.com/office/powerpoint/2010/main" xmlns="" val="3420743789"/>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7" y="766277"/>
            <a:ext cx="8286808" cy="5120954"/>
          </a:xfrm>
          <a:prstGeom prst="rect">
            <a:avLst/>
          </a:prstGeom>
        </p:spPr>
        <p:txBody>
          <a:bodyPr wrap="square">
            <a:spAutoFit/>
          </a:bodyPr>
          <a:lstStyle/>
          <a:p>
            <a:pPr marL="342900" marR="0" lvl="0" indent="-342900" algn="just">
              <a:lnSpc>
                <a:spcPct val="150000"/>
              </a:lnSpc>
              <a:spcBef>
                <a:spcPts val="0"/>
              </a:spcBef>
              <a:spcAft>
                <a:spcPts val="0"/>
              </a:spcAft>
              <a:buFont typeface="+mj-lt"/>
              <a:buAutoNum type="arabicPeriod" startAt="7"/>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Σε χρήστες μικρότερης ηλικίας αναπτύσσεται ανταγωνισμός για το ποιος θα προσεγγίσει περισσότερους φίλους. Ιδιαίτερα του αντίθετου φύλου.</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mj-lt"/>
              <a:buAutoNum type="arabicPeriod" startAt="7"/>
            </a:pPr>
            <a:r>
              <a:rPr lang="el-GR" sz="2000" dirty="0" smtClean="0">
                <a:solidFill>
                  <a:srgbClr val="252525"/>
                </a:solidFill>
                <a:effectLst/>
                <a:latin typeface="Arial" panose="020B0604020202020204" pitchFamily="34" charset="0"/>
                <a:ea typeface="Calibri" panose="020F0502020204030204" pitchFamily="34" charset="0"/>
                <a:cs typeface="Times New Roman" panose="02020603050405020304" pitchFamily="18" charset="0"/>
              </a:rPr>
              <a:t>Οι γυναίκες χρήστες προβάλλουν τις περισσότερες φορές ένα μυστηριώδη ευατό που περιμένει να ανακαλυφθεί από κάποιο χρήστη με έξοχα πρόσόντα, γρήγορο στη γραφή και με καλές ατάκες. Οι φωτογραφίες που τοποθετούνται στο πρόφίλ τους είναι προκλητικές και μερικές φορές  ή παρμένες από τον κόσμο των κινούμενων σχεδίων. Οι άντρες χρήστες συνήθως επαίρονται από τα σωματικά τους προσόντα και για τον τσαμπουκά που μπορούν να επιδείξουν.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3655079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14290"/>
            <a:ext cx="8286808" cy="6370975"/>
          </a:xfrm>
          <a:prstGeom prst="rect">
            <a:avLst/>
          </a:prstGeom>
        </p:spPr>
        <p:txBody>
          <a:bodyPr wrap="square">
            <a:spAutoFit/>
          </a:bodyPr>
          <a:lstStyle/>
          <a:p>
            <a:pPr algn="ctr">
              <a:lnSpc>
                <a:spcPct val="150000"/>
              </a:lnSpc>
            </a:pPr>
            <a:r>
              <a:rPr lang="el-GR" sz="2800" b="1" dirty="0" smtClean="0">
                <a:solidFill>
                  <a:srgbClr val="FF0000"/>
                </a:solidFill>
                <a:effectLst/>
                <a:latin typeface="Arial" panose="020B0604020202020204" pitchFamily="34" charset="0"/>
                <a:ea typeface="Times New Roman" panose="02020603050405020304" pitchFamily="18" charset="0"/>
              </a:rPr>
              <a:t>Ηλεκτρονικά μέσα κοινωνικής δικτύωσης </a:t>
            </a:r>
          </a:p>
          <a:p>
            <a:pPr algn="ctr">
              <a:lnSpc>
                <a:spcPct val="150000"/>
              </a:lnSpc>
            </a:pPr>
            <a:r>
              <a:rPr lang="el-GR" sz="4400" b="1" dirty="0" smtClean="0">
                <a:solidFill>
                  <a:srgbClr val="FF0000"/>
                </a:solidFill>
                <a:effectLst/>
                <a:latin typeface="Arial" panose="020B0604020202020204" pitchFamily="34" charset="0"/>
                <a:ea typeface="Times New Roman" panose="02020603050405020304" pitchFamily="18" charset="0"/>
              </a:rPr>
              <a:t>και ανήλικοι</a:t>
            </a:r>
            <a:endParaRPr lang="en-US" sz="4400" dirty="0"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pPr>
            <a:r>
              <a:rPr lang="el-GR" sz="2000" dirty="0" smtClean="0">
                <a:effectLst/>
                <a:latin typeface="Arial" panose="020B0604020202020204" pitchFamily="34" charset="0"/>
                <a:ea typeface="Calibri" panose="020F0502020204030204" pitchFamily="34" charset="0"/>
              </a:rPr>
              <a:t>Όταν πρόκειται κανείς να αναφερθεί στους κινδύνους των ηλεκτρονικών μέσων κοινωνικής δικτύωσης για τους ανηλίκους, καλό θα ήταν πρώτα να αναφερθεί στο χαρακτήρα των νέων. Γράφει λοιπόν ο Αριστοτέλης, πάντοτε επίκαιρος : «</a:t>
            </a:r>
            <a:r>
              <a:rPr lang="el-GR" sz="2000" i="1" dirty="0" smtClean="0">
                <a:effectLst/>
                <a:latin typeface="Arial" panose="020B0604020202020204" pitchFamily="34" charset="0"/>
                <a:ea typeface="Calibri" panose="020F0502020204030204" pitchFamily="34" charset="0"/>
              </a:rPr>
              <a:t>Ο χαρακτήρας τους είναι τέτοιος που να μη βλέπουν την κακή όψη των πραγμάτων, αλλά την καλή∙ ο λόγος είναι ότι τα μάτια τους δεν έχουν ακόμη δει πολλές κακίες. Είναι, επίσης, ευκολόπιστοι, γιατί δεν ήταν πολλές ως τώρα οι φορές που έπεσαν θύματα απάτης. Αντιμετωπίζουν, επίσης, τη ζωή με αισιοδοξία∙ γιατί όπως αυτοί που έχουν πιει πολύ κρασί έτσι ακριβώς και οι νέοι έχουν μέσα τους, από την ίδια τους τη φύση, μια θέρμη»</a:t>
            </a:r>
            <a:r>
              <a:rPr lang="el-GR" sz="2000" dirty="0" smtClean="0">
                <a:effectLst/>
                <a:latin typeface="Arial" panose="020B0604020202020204" pitchFamily="34" charset="0"/>
                <a:ea typeface="Calibri" panose="020F0502020204030204" pitchFamily="34" charset="0"/>
              </a:rPr>
              <a:t>. </a:t>
            </a:r>
            <a:endParaRPr lang="en-US" sz="2000" dirty="0"/>
          </a:p>
        </p:txBody>
      </p:sp>
    </p:spTree>
    <p:extLst>
      <p:ext uri="{BB962C8B-B14F-4D97-AF65-F5344CB8AC3E}">
        <p14:creationId xmlns:p14="http://schemas.microsoft.com/office/powerpoint/2010/main" xmlns="" val="2441559626"/>
      </p:ext>
    </p:extLst>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7" y="714356"/>
            <a:ext cx="7419100" cy="4708981"/>
          </a:xfrm>
          <a:prstGeom prst="rect">
            <a:avLst/>
          </a:prstGeom>
        </p:spPr>
        <p:txBody>
          <a:bodyPr wrap="square">
            <a:spAutoFit/>
          </a:bodyPr>
          <a:lstStyle/>
          <a:p>
            <a:pPr algn="just">
              <a:lnSpc>
                <a:spcPct val="150000"/>
              </a:lnSpc>
            </a:pPr>
            <a:r>
              <a:rPr lang="el-GR" sz="2000" dirty="0" smtClean="0">
                <a:effectLst/>
                <a:latin typeface="Arial" panose="020B0604020202020204" pitchFamily="34" charset="0"/>
                <a:ea typeface="Times New Roman" panose="02020603050405020304" pitchFamily="18" charset="0"/>
              </a:rPr>
              <a:t>Τα ἤθη που προσιδιάζουν στους ανθρώπους κάθε ηλικιακής ομάδας ο χαρακτήρας των νέων και επίσης όλα τους τα σφάλματα έχουν την αρχή τους στην υπερβολή και στη σφοδρότητά τους ― κατά παράβαση, βέβαια, του λόγου του Χίλωνα∙ πραγματικά, ό.τι κάνουν το κάνουν σε υπερβολικό βαθμό: αγαπούν σε υπερβολικό βαθμό, μισούν σε υπερβολικό βαθμό, το ίδιο και όλα τα άλλα. Πιστεύουν ότι τα ξέρουν όλα και είναι βέβαιοι για όλα πεισματικά. Αυτό είναι και η αιτία που ό.τι κάνουν το κάνουν σε βαθμό υπερβολικό.  Τα ἤθη που προσδιορίζουν τους ανθρώπους κάθε ηλικιακής ομάδας.</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19451221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501122" cy="6185283"/>
          </a:xfrm>
          <a:prstGeom prst="rect">
            <a:avLst/>
          </a:prstGeom>
        </p:spPr>
        <p:txBody>
          <a:bodyPr wrap="square">
            <a:spAutoFit/>
          </a:bodyPr>
          <a:lstStyle/>
          <a:p>
            <a:pPr algn="just">
              <a:lnSpc>
                <a:spcPct val="150000"/>
              </a:lnSpc>
            </a:pPr>
            <a:r>
              <a:rPr lang="el-GR" sz="1900" dirty="0" smtClean="0">
                <a:effectLst/>
                <a:latin typeface="Arial" panose="020B0604020202020204" pitchFamily="34" charset="0"/>
                <a:ea typeface="Calibri" panose="020F0502020204030204" pitchFamily="34" charset="0"/>
              </a:rPr>
              <a:t>Το διαδίκτυο, θα μπορούσε να παρομοιαστεί με μια μεγάλη, κεντρική λεωφόρο κάποιας σύγχρονης μεγαλούπολης. Κάθε είδους χαρακτήρας θα κυκλοφορεί εκεί. Άνθρωποι ακίνδυνοι, ευγενείς και φιλικοί και κοντά σε αυτούς άλλοι άνθρωποι κακόβουλοι, μοχθηροί, επιθετικοί. Το πιο λαμπρό πνεύμα και η πιο σκοτεινή μορφή συνυπάρχουν στον παγκόσμιο ιστό. Και αν στην πραγματική ζωή είναι εύκολο για κάποιον εγκληματία να ξεγελάσει και να εκμεταλλευτεί ή να βλάψει με κάθε τρόπο ένα αθώο, ευαίσθητο και άπειρο νεαρό άτομο, πόσο μάλλον ευκολότερα γίνονται για αυτόν τα πράγματα, όταν μπορεί να κρύψει τις κακές του προθέσεις πίσω από την ανωνυμία του διαδικτύου. Όπως και στην πραγματική ζωή έτσι και στα </a:t>
            </a:r>
            <a:r>
              <a:rPr lang="el-GR" sz="1900" dirty="0" smtClean="0">
                <a:latin typeface="Arial" panose="020B0604020202020204" pitchFamily="34" charset="0"/>
                <a:ea typeface="Calibri" panose="020F0502020204030204" pitchFamily="34" charset="0"/>
              </a:rPr>
              <a:t>ΜΚΔ</a:t>
            </a:r>
            <a:r>
              <a:rPr lang="el-GR" sz="1900" dirty="0" smtClean="0">
                <a:effectLst/>
                <a:latin typeface="Arial" panose="020B0604020202020204" pitchFamily="34" charset="0"/>
                <a:ea typeface="Calibri" panose="020F0502020204030204" pitchFamily="34" charset="0"/>
              </a:rPr>
              <a:t>, τα ανήλικα παιδιά δεν πρέπει ποτέ να αφήνονται χωρίς την απαραίτητη γονική επίβλεψη και προστασία. Ο υπολογιστής που χρησιμοποιούν τα παιδιά καλό θα είναι να βρίσκεται σε ένα σημείο του σπιτιού όπου κινούνται συχνά οι γονείς και ποτέ στο παιδικό δωμάτιο, ούτως ώστε τα παιδιά να μην απομονώνονται. </a:t>
            </a:r>
            <a:endParaRPr lang="en-US" sz="1900" dirty="0"/>
          </a:p>
        </p:txBody>
      </p:sp>
    </p:spTree>
    <p:extLst>
      <p:ext uri="{BB962C8B-B14F-4D97-AF65-F5344CB8AC3E}">
        <p14:creationId xmlns:p14="http://schemas.microsoft.com/office/powerpoint/2010/main" xmlns="" val="1111373907"/>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xmlns="" val="0"/>
              </a:ext>
            </a:extLst>
          </a:blip>
          <a:stretch>
            <a:fillRect/>
          </a:stretch>
        </p:blipFill>
        <p:spPr>
          <a:xfrm>
            <a:off x="2594134" y="2186982"/>
            <a:ext cx="3955733" cy="3966845"/>
          </a:xfrm>
          <a:prstGeom prst="rect">
            <a:avLst/>
          </a:prstGeom>
        </p:spPr>
      </p:pic>
      <p:sp>
        <p:nvSpPr>
          <p:cNvPr id="3" name="Rectangle 2"/>
          <p:cNvSpPr/>
          <p:nvPr/>
        </p:nvSpPr>
        <p:spPr>
          <a:xfrm>
            <a:off x="1823459" y="308318"/>
            <a:ext cx="7329442" cy="1754326"/>
          </a:xfrm>
          <a:prstGeom prst="rect">
            <a:avLst/>
          </a:prstGeom>
        </p:spPr>
        <p:txBody>
          <a:bodyPr wrap="none">
            <a:spAutoFit/>
          </a:bodyPr>
          <a:lstStyle/>
          <a:p>
            <a:pPr algn="ctr">
              <a:lnSpc>
                <a:spcPct val="150000"/>
              </a:lnSpc>
            </a:pPr>
            <a:r>
              <a:rPr lang="el-GR" sz="2800" b="1" dirty="0" smtClean="0">
                <a:solidFill>
                  <a:srgbClr val="FF0000"/>
                </a:solidFill>
                <a:effectLst/>
                <a:latin typeface="Arial" panose="020B0604020202020204" pitchFamily="34" charset="0"/>
                <a:ea typeface="Times New Roman" panose="02020603050405020304" pitchFamily="18" charset="0"/>
              </a:rPr>
              <a:t>Ηλεκτρονικά μέσα κοινωνικής δικτύωσης </a:t>
            </a:r>
          </a:p>
          <a:p>
            <a:pPr algn="ctr">
              <a:lnSpc>
                <a:spcPct val="150000"/>
              </a:lnSpc>
            </a:pPr>
            <a:r>
              <a:rPr lang="el-GR" sz="4400" b="1" dirty="0" smtClean="0">
                <a:solidFill>
                  <a:srgbClr val="FF0000"/>
                </a:solidFill>
                <a:effectLst/>
                <a:latin typeface="Arial" panose="020B0604020202020204" pitchFamily="34" charset="0"/>
                <a:ea typeface="Times New Roman" panose="02020603050405020304" pitchFamily="18" charset="0"/>
              </a:rPr>
              <a:t>και εργασία </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05888714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Η ομάδα μας, στα πλαίσια της φετινής ερευνητικής εργασίας, ανέλαβε να παρουσιάσει την ιστορία των μέσων κοινωνικής δικτύωσης καθώς και τα δημοφιλέστερα από αυτά. </a:t>
            </a:r>
            <a:endParaRPr lang="el-GR" dirty="0"/>
          </a:p>
        </p:txBody>
      </p:sp>
      <p:sp>
        <p:nvSpPr>
          <p:cNvPr id="2" name="1 - Τίτλος"/>
          <p:cNvSpPr>
            <a:spLocks noGrp="1"/>
          </p:cNvSpPr>
          <p:nvPr>
            <p:ph type="title"/>
          </p:nvPr>
        </p:nvSpPr>
        <p:spPr/>
        <p:txBody>
          <a:bodyPr/>
          <a:lstStyle/>
          <a:p>
            <a:r>
              <a:rPr lang="el-GR" dirty="0" smtClean="0"/>
              <a:t>ΕΙΣΑΓΩΓΗ</a:t>
            </a:r>
            <a:endParaRPr lang="el-GR" dirty="0"/>
          </a:p>
        </p:txBody>
      </p:sp>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4"/>
            <a:ext cx="8286808" cy="4708981"/>
          </a:xfrm>
          <a:prstGeom prst="rect">
            <a:avLst/>
          </a:prstGeom>
        </p:spPr>
        <p:txBody>
          <a:bodyPr wrap="square">
            <a:spAutoFit/>
          </a:bodyPr>
          <a:lstStyle/>
          <a:p>
            <a:pPr algn="just">
              <a:lnSpc>
                <a:spcPct val="150000"/>
              </a:lnSpc>
            </a:pPr>
            <a:r>
              <a:rPr lang="el-GR" sz="2000" dirty="0" smtClean="0">
                <a:effectLst/>
                <a:latin typeface="Arial" panose="020B0604020202020204" pitchFamily="34" charset="0"/>
                <a:ea typeface="Times New Roman" panose="02020603050405020304" pitchFamily="18" charset="0"/>
              </a:rPr>
              <a:t>Αν κάποτε ίσχυε το γνωμικό «τα εν οίκω μη εν δήμω», σήμερα το να παραθέτει κανείς προσωπικές πληροφορίες στα κοινωνικά μέσα δικτύωσης αποτελεί ενδεχομένως αναπόφευκτη πραγματικότητα. Οι χρήστες του Facebook ανέρχονται σε πάνω από 1 δισεκατομμύριο, του Twitter σε 500 εκατομμύρια, ενώ γίνονται πάνω από 3 εκατομμύρια κοινοποιήσεις παρουσίας μέσω του Foursquare! Κατά συνέπεια αν κάποιος δε δείξει τη δέουσα προσοχή, είναι αυτομάτως εκτεθειμένος και μπορεί εύκολα ένας τρίτος να έχει πρόσβαση στα δημοσιοποιημένα προσωπικά του δεδομένα. Ο τομέας της εργασίας, λοιπόν, δύσκολα θα παρέμενε ανεπηρέαστος υπό τέτοιες συνθήκες.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3059295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00042"/>
            <a:ext cx="8358246" cy="5632311"/>
          </a:xfrm>
          <a:prstGeom prst="rect">
            <a:avLst/>
          </a:prstGeom>
        </p:spPr>
        <p:txBody>
          <a:bodyPr wrap="square">
            <a:spAutoFit/>
          </a:bodyPr>
          <a:lstStyle/>
          <a:p>
            <a:pPr marL="742950" marR="0" lvl="1" indent="-285750" algn="just">
              <a:lnSpc>
                <a:spcPct val="150000"/>
              </a:lnSpc>
              <a:buFont typeface="Courier New" panose="02070309020205020404" pitchFamily="49" charset="0"/>
              <a:buChar char="o"/>
            </a:pPr>
            <a:r>
              <a:rPr lang="el-GR" sz="2000" dirty="0" smtClean="0">
                <a:effectLst/>
                <a:latin typeface="Arial" panose="020B0604020202020204" pitchFamily="34" charset="0"/>
                <a:ea typeface="Times New Roman" panose="02020603050405020304" pitchFamily="18" charset="0"/>
              </a:rPr>
              <a:t>Το 77% των εργοδοτών αναζητούν πληροφορίες στα κοινωνικά δίκτυα πριν προσλάβουν κάποιον υποψήφιο εργαζόμενο και το 35% αυτών έχουν απορρίψει υποψηφίους λόγω των δημοσιεύσεών τους.</a:t>
            </a:r>
            <a:endParaRPr lang="en-US" sz="2000" dirty="0" smtClean="0">
              <a:effectLst/>
              <a:latin typeface="Times New Roman" panose="02020603050405020304" pitchFamily="18" charset="0"/>
              <a:ea typeface="Times New Roman" panose="02020603050405020304" pitchFamily="18" charset="0"/>
            </a:endParaRPr>
          </a:p>
          <a:p>
            <a:pPr marL="742950" marR="0" lvl="1" indent="-285750" algn="just">
              <a:lnSpc>
                <a:spcPct val="150000"/>
              </a:lnSpc>
              <a:buFont typeface="Courier New" panose="02070309020205020404" pitchFamily="49" charset="0"/>
              <a:buChar char="o"/>
            </a:pPr>
            <a:r>
              <a:rPr lang="el-GR" sz="2000" dirty="0" smtClean="0">
                <a:effectLst/>
                <a:latin typeface="Arial" panose="020B0604020202020204" pitchFamily="34" charset="0"/>
                <a:ea typeface="Times New Roman" panose="02020603050405020304" pitchFamily="18" charset="0"/>
              </a:rPr>
              <a:t>1 στους 5 εργοδότες ψάχνει υποψήφιους εργαζομένους μέσα από τα sites κοινωνικής δικτύωσης καθώς και παρατηρεί τον τρόπο με τον οποίο αυτοί προβάλλουν την εικόνα και την προσωπικότητά τους σε αυτά. Τα 2/3 αυτών παραδέχονται ότι δεν μένουν ανεπηρέαστοι από το προφίλ κάποιου, ενώ το 25% δηλώνει ότι η γνώμη για κάποιον υποψήφιο μεταβλήθηκε αφού επισκέφθηκε την σελίδα του με αποτέλεσμα ο υποψήφιος υπάλληλος να μην προσληφθεί τελικά.</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9877469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214290"/>
            <a:ext cx="8501122" cy="7431265"/>
          </a:xfrm>
          <a:prstGeom prst="rect">
            <a:avLst/>
          </a:prstGeom>
        </p:spPr>
        <p:txBody>
          <a:bodyPr wrap="square">
            <a:spAutoFit/>
          </a:bodyPr>
          <a:lstStyle/>
          <a:p>
            <a:pPr lvl="1" algn="just">
              <a:lnSpc>
                <a:spcPct val="150000"/>
              </a:lnSpc>
            </a:pPr>
            <a:r>
              <a:rPr lang="el-GR" sz="2000" dirty="0" smtClean="0">
                <a:effectLst/>
                <a:latin typeface="Arial" panose="020B0604020202020204" pitchFamily="34" charset="0"/>
                <a:ea typeface="Calibri" panose="020F0502020204030204" pitchFamily="34" charset="0"/>
              </a:rPr>
              <a:t>Τα ανωτέρω αφορούν κυρίως στους νέους με φάσμα ηλικιών 16-34 ετών. Ένας στους δέκα νέους υπαλλήλους χάνει τη δουλειά του λόγω </a:t>
            </a:r>
            <a:r>
              <a:rPr lang="el-GR" sz="2000" dirty="0"/>
              <a:t>των δημοσιεύσεων που αναρτά στο μέσο που χρησιμοποιεί. Πώς πρέπει κάποιος να διαμορφώσει την ψηφιακή του εικόνα, ούτως ώστε να προωθήσει ένα ελκυστικό για τον πιθανό εργοδότη επαγγελματικό προφίλ; 1. Φροντίζουμε το προφίλ μας και διαγράφουμε οτιδήποτε αμφισβητήσιμο. Αρχικά, ρυθμίζουμε τις λειτουργίες απορρήτου και τις ρυθμίσεις του λογαριασμού, ούτως ώστε να διασφαλίσουμε ότι δεν υπάρχουν κενά ασφαλείας από όπου κάποιος μπορεί να εκμαιεύσει τις προσωπικές μας πληροφορίες. 2. Ψάχνουμε το όνομά μας σε διάφορες μηχανές αναζήτησης όπως το Google και με διαφορετικούς τρόπους, για να ελέγξoυμε τι μπορεί να δει ο εργοδότης μας εάν μας ψάξει στο Διαδίκτυο. Πληκτρολογούμε το όνομά μας, την ηλεκτρονική μας διεύθυνση.</a:t>
            </a:r>
            <a:endParaRPr lang="en-US" sz="2000" dirty="0"/>
          </a:p>
          <a:p>
            <a:pPr algn="just">
              <a:lnSpc>
                <a:spcPct val="150000"/>
              </a:lnSpc>
            </a:pPr>
            <a:r>
              <a:rPr lang="el-GR" sz="2000" dirty="0"/>
              <a:t> </a:t>
            </a:r>
            <a:endParaRPr lang="en-US" sz="2000" dirty="0"/>
          </a:p>
          <a:p>
            <a:pPr algn="just">
              <a:lnSpc>
                <a:spcPct val="150000"/>
              </a:lnSpc>
            </a:pPr>
            <a:r>
              <a:rPr lang="el-GR" sz="2000" dirty="0"/>
              <a:t> </a:t>
            </a:r>
            <a:endParaRPr lang="en-US" sz="2000" dirty="0"/>
          </a:p>
        </p:txBody>
      </p:sp>
    </p:spTree>
    <p:extLst>
      <p:ext uri="{BB962C8B-B14F-4D97-AF65-F5344CB8AC3E}">
        <p14:creationId xmlns:p14="http://schemas.microsoft.com/office/powerpoint/2010/main" xmlns="" val="378544065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103" y="3376646"/>
            <a:ext cx="4572000" cy="3416320"/>
          </a:xfrm>
          <a:prstGeom prst="rect">
            <a:avLst/>
          </a:prstGeom>
        </p:spPr>
        <p:txBody>
          <a:bodyPr>
            <a:spAutoFit/>
          </a:bodyPr>
          <a:lstStyle/>
          <a:p>
            <a:endParaRPr lang="en-US" dirty="0" smtClean="0"/>
          </a:p>
          <a:p>
            <a:r>
              <a:rPr lang="el-GR" dirty="0" smtClean="0"/>
              <a:t> </a:t>
            </a:r>
            <a:endParaRPr lang="en-US" dirty="0" smtClean="0"/>
          </a:p>
          <a:p>
            <a:r>
              <a:rPr lang="el-GR" dirty="0" smtClean="0"/>
              <a:t> </a:t>
            </a:r>
            <a:endParaRPr lang="en-US" dirty="0" smtClean="0"/>
          </a:p>
          <a:p>
            <a:r>
              <a:rPr lang="el-GR" dirty="0" smtClean="0"/>
              <a:t> </a:t>
            </a:r>
            <a:endParaRPr lang="en-US" dirty="0" smtClean="0"/>
          </a:p>
          <a:p>
            <a:r>
              <a:rPr lang="el-GR" b="1" dirty="0" smtClean="0"/>
              <a:t>Πηγές</a:t>
            </a:r>
            <a:endParaRPr lang="en-US" sz="2800" b="1" dirty="0" smtClean="0"/>
          </a:p>
          <a:p>
            <a:r>
              <a:rPr lang="en-US" dirty="0" smtClean="0"/>
              <a:t>Wikipedia</a:t>
            </a:r>
            <a:endParaRPr lang="en-US" sz="3600" b="1" dirty="0" smtClean="0"/>
          </a:p>
          <a:p>
            <a:r>
              <a:rPr lang="en-US" dirty="0" smtClean="0"/>
              <a:t>Neagenia.gr</a:t>
            </a:r>
            <a:endParaRPr lang="en-US" sz="3600" b="1" dirty="0" smtClean="0"/>
          </a:p>
          <a:p>
            <a:r>
              <a:rPr lang="el-GR" dirty="0" smtClean="0"/>
              <a:t>sites.google.com/site/mkdsamos</a:t>
            </a:r>
            <a:endParaRPr lang="en-US" sz="3600" b="1" dirty="0" smtClean="0"/>
          </a:p>
          <a:p>
            <a:r>
              <a:rPr lang="el-GR" u="sng" dirty="0" smtClean="0">
                <a:hlinkClick r:id="rId2"/>
              </a:rPr>
              <a:t>www.saferinternet.gr/</a:t>
            </a:r>
            <a:endParaRPr lang="en-US" sz="3600" b="1" dirty="0" smtClean="0"/>
          </a:p>
          <a:p>
            <a:r>
              <a:rPr lang="el-GR" dirty="0" smtClean="0"/>
              <a:t>el.wikibooks.org</a:t>
            </a:r>
            <a:endParaRPr lang="en-US" sz="3600" b="1" dirty="0" smtClean="0"/>
          </a:p>
          <a:p>
            <a:r>
              <a:rPr lang="el-GR" dirty="0" smtClean="0"/>
              <a:t> </a:t>
            </a:r>
            <a:endParaRPr lang="en-US" sz="3600" b="1" dirty="0" smtClean="0"/>
          </a:p>
          <a:p>
            <a:endParaRPr lang="en-US" dirty="0"/>
          </a:p>
        </p:txBody>
      </p:sp>
    </p:spTree>
    <p:extLst>
      <p:ext uri="{BB962C8B-B14F-4D97-AF65-F5344CB8AC3E}">
        <p14:creationId xmlns:p14="http://schemas.microsoft.com/office/powerpoint/2010/main" xmlns="" val="209138351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Μ.Κ.Δ.</a:t>
            </a:r>
            <a:br>
              <a:rPr lang="el-GR" dirty="0" smtClean="0"/>
            </a:br>
            <a:r>
              <a:rPr lang="el-GR" dirty="0" smtClean="0"/>
              <a:t>Κίνδυνοι και προτάσεις ορθής χρήσης</a:t>
            </a:r>
            <a:endParaRPr lang="el-GR" dirty="0"/>
          </a:p>
        </p:txBody>
      </p:sp>
      <p:sp>
        <p:nvSpPr>
          <p:cNvPr id="3" name="2 - Υπότιτλος"/>
          <p:cNvSpPr>
            <a:spLocks noGrp="1"/>
          </p:cNvSpPr>
          <p:nvPr>
            <p:ph type="subTitle" idx="1"/>
          </p:nvPr>
        </p:nvSpPr>
        <p:spPr>
          <a:xfrm>
            <a:off x="457200" y="3699804"/>
            <a:ext cx="8305800" cy="2300964"/>
          </a:xfrm>
        </p:spPr>
        <p:txBody>
          <a:bodyPr>
            <a:normAutofit fontScale="77500" lnSpcReduction="20000"/>
          </a:bodyPr>
          <a:lstStyle/>
          <a:p>
            <a:r>
              <a:rPr lang="el-GR" dirty="0" smtClean="0"/>
              <a:t/>
            </a:r>
            <a:br>
              <a:rPr lang="el-GR" dirty="0" smtClean="0"/>
            </a:br>
            <a:r>
              <a:rPr lang="el-GR" dirty="0" smtClean="0"/>
              <a:t>ΟΜΑΔΑ 3:</a:t>
            </a:r>
          </a:p>
          <a:p>
            <a:r>
              <a:rPr lang="el-GR" sz="3800" dirty="0" smtClean="0">
                <a:solidFill>
                  <a:schemeClr val="tx1"/>
                </a:solidFill>
              </a:rPr>
              <a:t>ΣΤΑΥΡΟΣ ΑΛΕΞΙΟΥ</a:t>
            </a:r>
            <a:br>
              <a:rPr lang="el-GR" sz="3800" dirty="0" smtClean="0">
                <a:solidFill>
                  <a:schemeClr val="tx1"/>
                </a:solidFill>
              </a:rPr>
            </a:br>
            <a:r>
              <a:rPr lang="el-GR" sz="3800" dirty="0" smtClean="0">
                <a:solidFill>
                  <a:schemeClr val="tx1"/>
                </a:solidFill>
              </a:rPr>
              <a:t>ΠΕΤΡΟΣ ΓΙΑΝΝΟΥΛΗΣ</a:t>
            </a:r>
            <a:br>
              <a:rPr lang="el-GR" sz="3800" dirty="0" smtClean="0">
                <a:solidFill>
                  <a:schemeClr val="tx1"/>
                </a:solidFill>
              </a:rPr>
            </a:br>
            <a:r>
              <a:rPr lang="el-GR" sz="3800" dirty="0" smtClean="0">
                <a:solidFill>
                  <a:schemeClr val="tx1"/>
                </a:solidFill>
              </a:rPr>
              <a:t>ΔΗΜΗΤΡΗΣ ΔΗΜΗΤΡΙΟΥ</a:t>
            </a:r>
            <a:br>
              <a:rPr lang="el-GR" sz="3800" dirty="0" smtClean="0">
                <a:solidFill>
                  <a:schemeClr val="tx1"/>
                </a:solidFill>
              </a:rPr>
            </a:br>
            <a:r>
              <a:rPr lang="el-GR" sz="3800" dirty="0" smtClean="0">
                <a:solidFill>
                  <a:schemeClr val="tx1"/>
                </a:solidFill>
              </a:rPr>
              <a:t>ΚΩΝΣΤΑΝΤΙΝΟΣ ΧΑΛΙΑΣΟΣ</a:t>
            </a:r>
            <a:br>
              <a:rPr lang="el-GR" sz="3800" dirty="0" smtClean="0">
                <a:solidFill>
                  <a:schemeClr val="tx1"/>
                </a:solidFill>
              </a:rPr>
            </a:br>
            <a:endParaRPr lang="el-GR" dirty="0">
              <a:solidFill>
                <a:schemeClr val="tx1"/>
              </a:solidFill>
            </a:endParaRPr>
          </a:p>
        </p:txBody>
      </p:sp>
    </p:spTree>
  </p:cSld>
  <p:clrMapOvr>
    <a:masterClrMapping/>
  </p:clrMapOvr>
  <p:transition>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a:t>Πρόκειται να σας παρουσιάσουμε τους κίνδυνους – παγίδες που επιφυλάσσουν τα Μ.Κ.Δ καθώς και τρόπους αντιμετώπισης και τα συμπεράσματα που προκύπτουν από την έρευνα μας. Υπάρχουν, λοιπόν,  σοβαροί κίνδυνοι που σχετίζονται με την </a:t>
            </a:r>
            <a:r>
              <a:rPr lang="el-GR" dirty="0" err="1"/>
              <a:t>online</a:t>
            </a:r>
            <a:r>
              <a:rPr lang="el-GR" dirty="0"/>
              <a:t> κοινωνική δικτύωση. Κάποιοι από τους κινδύνους αυτούς αφορούν και στην δικτύωση στον πραγματικό κόσμο. Για παράδειγμα, όπως υπάρχει ο κίνδυνος του “αγνώστου” κατά την κοινωνικοποίηση σε πραγματικούς χώρους, το ίδιο ισχύει και κατά την </a:t>
            </a:r>
            <a:r>
              <a:rPr lang="el-GR" dirty="0" err="1"/>
              <a:t>online</a:t>
            </a:r>
            <a:r>
              <a:rPr lang="el-GR" dirty="0"/>
              <a:t> κοινωνική δικτύωση, με μόνη διαφορά πως το σκηνικό  διαδραματίζεται  πίσω  από την οθόνη του υπολογιστή. Υπάρχουν όμως επιπλέον κίνδυνοι που οφείλονται στο μέγεθος και στη φύση του κυβερνοχώρου.  Αυτούς τους κινδύνους πρόκειται και να σας </a:t>
            </a:r>
            <a:r>
              <a:rPr lang="el-GR" dirty="0" smtClean="0"/>
              <a:t>παρουσιάσουμε…</a:t>
            </a:r>
            <a:endParaRPr lang="el-GR" dirty="0"/>
          </a:p>
        </p:txBody>
      </p:sp>
    </p:spTree>
  </p:cSld>
  <p:clrMapOvr>
    <a:masterClrMapping/>
  </p:clrMapOvr>
  <p:transition>
    <p:comb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ΚΙΝΔΥΝΟΙ Μ.Κ.Δ</a:t>
            </a:r>
            <a:endParaRPr lang="el-GR" dirty="0"/>
          </a:p>
        </p:txBody>
      </p:sp>
      <p:sp>
        <p:nvSpPr>
          <p:cNvPr id="5" name="4 - Θέση περιεχομένου"/>
          <p:cNvSpPr>
            <a:spLocks noGrp="1"/>
          </p:cNvSpPr>
          <p:nvPr>
            <p:ph idx="1"/>
          </p:nvPr>
        </p:nvSpPr>
        <p:spPr/>
        <p:txBody>
          <a:bodyPr>
            <a:noAutofit/>
          </a:bodyPr>
          <a:lstStyle/>
          <a:p>
            <a:r>
              <a:rPr lang="el-GR" sz="2200" dirty="0" smtClean="0"/>
              <a:t>Η </a:t>
            </a:r>
            <a:r>
              <a:rPr lang="el-GR" sz="2200" dirty="0"/>
              <a:t>επιβλαβής έκθεση της προσωπικής ζωής του ατόμου. Τα </a:t>
            </a:r>
            <a:r>
              <a:rPr lang="el-GR" sz="2200" dirty="0" err="1"/>
              <a:t>online</a:t>
            </a:r>
            <a:r>
              <a:rPr lang="el-GR" sz="2200" dirty="0"/>
              <a:t> κοινωνικά δίκτυα είναι χώροι όπου μπορεί να συγκεντρώνεται πλήθος διαφορετικών και άγνωστων ατόμων που οι σκοποί και οι προθέσεις τους συχνά αποπροσανατολίζουν και ξεγελούν το άτομο</a:t>
            </a:r>
            <a:r>
              <a:rPr lang="el-GR" sz="2200" dirty="0" smtClean="0"/>
              <a:t>.</a:t>
            </a:r>
          </a:p>
          <a:p>
            <a:r>
              <a:rPr lang="el-GR" sz="2200" dirty="0"/>
              <a:t>Η καταχώρηση και δημοσίευση προσωπικών στοιχείων σε αυτά, καθιστά τους χρήστες τους ευάλωτους σε πολύ μεγαλύτερο αριθμό ατόμων, συχνά με ανεξέλεγκτες συνέπειες αφού οι ίδιοι </a:t>
            </a:r>
            <a:r>
              <a:rPr lang="el-GR" sz="2200" dirty="0" err="1"/>
              <a:t>στοχοποιούν</a:t>
            </a:r>
            <a:r>
              <a:rPr lang="el-GR" sz="2200" dirty="0"/>
              <a:t> την προσωπική τους ζωή</a:t>
            </a:r>
            <a:r>
              <a:rPr lang="el-GR" sz="2200" dirty="0" smtClean="0"/>
              <a:t>.</a:t>
            </a:r>
          </a:p>
          <a:p>
            <a:r>
              <a:rPr lang="el-GR" sz="2200" dirty="0"/>
              <a:t>Η παρενόχληση από άτομα εντελώς άγνωστα, μέλη του κοινωνικού δικτύου, χωρίς τη δυνατότητα προστασίας ή αντιμετώπισης τέτοιων ενεργειών. </a:t>
            </a:r>
            <a:endParaRPr lang="el-GR" sz="2200" dirty="0" smtClean="0"/>
          </a:p>
          <a:p>
            <a:endParaRPr lang="el-GR" sz="2200" dirty="0"/>
          </a:p>
          <a:p>
            <a:endParaRPr lang="el-GR" sz="2200" dirty="0"/>
          </a:p>
          <a:p>
            <a:endParaRPr lang="el-GR" sz="2200" dirty="0"/>
          </a:p>
        </p:txBody>
      </p:sp>
    </p:spTree>
  </p:cSld>
  <p:clrMapOvr>
    <a:masterClrMapping/>
  </p:clrMapOvr>
  <p:transition>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200" dirty="0" smtClean="0"/>
              <a:t>Ο βομβαρδισμός με διαφημιστικά μηνύματα από τις σελίδες του </a:t>
            </a:r>
            <a:r>
              <a:rPr lang="el-GR" sz="2200" dirty="0" err="1" smtClean="0"/>
              <a:t>ιστότοπου</a:t>
            </a:r>
            <a:r>
              <a:rPr lang="el-GR" sz="2200" dirty="0" smtClean="0"/>
              <a:t>. Οι διαφημίσεις αυτές αποτελούν το κύριο έσοδο της εταιρείας που διαχειρίζεται τον </a:t>
            </a:r>
            <a:r>
              <a:rPr lang="el-GR" sz="2200" dirty="0" err="1" smtClean="0"/>
              <a:t>ιστότοπο</a:t>
            </a:r>
            <a:r>
              <a:rPr lang="el-GR" sz="2200" dirty="0" smtClean="0"/>
              <a:t> και είναι το τίμημα που “πληρώνουν” τα μέλη για τις “δωρεάν” παροχές . </a:t>
            </a:r>
          </a:p>
          <a:p>
            <a:r>
              <a:rPr lang="el-GR" sz="2200" dirty="0" smtClean="0"/>
              <a:t>Η εξάρτηση που μπορεί να δημιουργήσει στους χρήστες η υπερβολική χρήση των ΜΚΔ. Υπάρχουν χρήστες που πολλές φορές μέσα στη μέρα αισθάνονται την ανάγκη να μάθουν τα νέα των εικονικών φίλων τους, να σχολιάσουν, να ανεβάσουν κάτι στον τοίχο τους το οποίο θα περιμένουν να επιδοκιμάσουν οι άλλοι, κλπ. Είναι δηλαδή εξαρτημένοι από όσα συμβαίνουν στον εικονικό αυτό κόσμο, τα οποία επηρεάζουν πάρα πολύ τη διάθεση και τη συμπεριφορά τους. </a:t>
            </a:r>
          </a:p>
          <a:p>
            <a:endParaRPr lang="el-GR" sz="2200" dirty="0"/>
          </a:p>
        </p:txBody>
      </p:sp>
    </p:spTree>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ΑΝΤΙΜΕΤΩΠΙΣΗ </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       Η </a:t>
            </a:r>
            <a:r>
              <a:rPr lang="el-GR" dirty="0"/>
              <a:t>αντιμετώπιση είναι η πετυχημένη προσπάθεια που καταβάλλεται από το άτομο για την καταπολέμηση του εθισμού και την ψυχική του υποστήριξη αφού είναι το μόνο όπλο που διαθέτει εναντία στους πολλαπλούς κινδύνους που επιφυλάσσει το </a:t>
            </a:r>
            <a:r>
              <a:rPr lang="el-GR" dirty="0" smtClean="0"/>
              <a:t>διαδίκτυο.</a:t>
            </a:r>
            <a:br>
              <a:rPr lang="el-GR" dirty="0" smtClean="0"/>
            </a:br>
            <a:r>
              <a:rPr lang="el-GR" dirty="0" smtClean="0"/>
              <a:t>Δεν </a:t>
            </a:r>
            <a:r>
              <a:rPr lang="el-GR" dirty="0"/>
              <a:t>βοηθάει, λοιπόν, να σκεφτόμαστε τα άτομα με οποιαδήποτε έκφραση εθισμού ως άτομα που δεν «ξέρουν το σωστό» και πρέπει να ενημερωθούν ή να τα πείσουμε με κάποιο τρόπο για το «λάθος» τους. Όπως ένας ασθενής με υπέρταση, αναπνευστικά προβλήματα ή νεφρική ανεπάρκεια δεν μπορεί έτσι απλά από μόνος του να ρυθμίσει τη πίεση του, την αναπνοή ή τον τρόπο που δουλεύουν τα νεφρά του, έτσι και ένας ασθενής εθισμένος στο Διαδίκτυο δεν μπορεί πλέον να ρυθμίσει τη συμπεριφορά του στο Διαδίκτυο – αυτή είναι η φύση της νόσου του. </a:t>
            </a:r>
            <a:r>
              <a:rPr lang="el-GR" dirty="0" smtClean="0"/>
              <a:t/>
            </a:r>
            <a:br>
              <a:rPr lang="el-GR" dirty="0" smtClean="0"/>
            </a:br>
            <a:endParaRPr lang="el-GR" dirty="0"/>
          </a:p>
        </p:txBody>
      </p:sp>
    </p:spTree>
  </p:cSld>
  <p:clrMapOvr>
    <a:masterClrMapping/>
  </p:clrMapOvr>
  <p:transition>
    <p:comb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200" dirty="0" smtClean="0"/>
              <a:t>    Χρειάζεται κατάλληλη αντιμετώπιση από έναν επαγγελματία ψυχικής υγείας. Μπορούμε απλά να τον/την προτρέψουμε να αναζητήσει κατάλληλη βοήθεια για το συγκεκριμένο πρόβλημα υγείας του. Βοήθεια από κάποιον ειδικό Ψυχικής Υγείας ο οποίος να έχει εμπειρία και τριβή με αυτό το ειδικό αντικείμενο. Ο εθισμός από το διαδίκτυο αναγνωρίζεται πια από την ψυχιατρική κοινότητα ως ξεχωριστή ψυχοσωματική διαταραχή γι’ αυτό χρήζει ειδικής θεραπείας. Στην Ελλάδα υπάρχουν πολλά κέντρα που βοηθούν τους εφήβους να ξεφύγουν από τον εθισμό τους.      </a:t>
            </a:r>
          </a:p>
          <a:p>
            <a:endParaRPr lang="el-GR" sz="2200" dirty="0"/>
          </a:p>
        </p:txBody>
      </p:sp>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Font typeface="Wingdings" pitchFamily="2" charset="2"/>
              <a:buChar char="ü"/>
            </a:pPr>
            <a:r>
              <a:rPr lang="el-GR" dirty="0" smtClean="0"/>
              <a:t>Ιδρύθηκε το 2004</a:t>
            </a:r>
          </a:p>
          <a:p>
            <a:pPr>
              <a:buFont typeface="Wingdings" pitchFamily="2" charset="2"/>
              <a:buChar char="ü"/>
            </a:pPr>
            <a:r>
              <a:rPr lang="el-GR" dirty="0" smtClean="0"/>
              <a:t>Μέσο επικοινωνίας(</a:t>
            </a:r>
            <a:r>
              <a:rPr lang="en-US" dirty="0" smtClean="0"/>
              <a:t>chat rooms)</a:t>
            </a:r>
            <a:endParaRPr lang="el-GR" dirty="0" smtClean="0"/>
          </a:p>
          <a:p>
            <a:pPr>
              <a:buFont typeface="Wingdings" pitchFamily="2" charset="2"/>
              <a:buChar char="ü"/>
            </a:pPr>
            <a:r>
              <a:rPr lang="el-GR" dirty="0" smtClean="0"/>
              <a:t>Δωρεάν εγγραφή</a:t>
            </a:r>
          </a:p>
          <a:p>
            <a:pPr>
              <a:buFont typeface="Wingdings" pitchFamily="2" charset="2"/>
              <a:buChar char="ü"/>
            </a:pPr>
            <a:r>
              <a:rPr lang="el-GR" dirty="0" smtClean="0"/>
              <a:t>Καταχώρηση προσωπικών στοιχείων</a:t>
            </a:r>
          </a:p>
          <a:p>
            <a:pPr>
              <a:buFont typeface="Wingdings" pitchFamily="2" charset="2"/>
              <a:buChar char="ü"/>
            </a:pPr>
            <a:r>
              <a:rPr lang="el-GR" dirty="0" smtClean="0"/>
              <a:t>Δημοσιεύσεις εικόνων, βίντεο κλπ</a:t>
            </a:r>
          </a:p>
          <a:p>
            <a:pPr>
              <a:buFont typeface="Wingdings" pitchFamily="2" charset="2"/>
              <a:buChar char="ü"/>
            </a:pPr>
            <a:r>
              <a:rPr lang="el-GR" dirty="0" smtClean="0"/>
              <a:t> Εκχώρηση τοπογραφικών δεδομένων(</a:t>
            </a:r>
            <a:r>
              <a:rPr lang="en-US" dirty="0" smtClean="0"/>
              <a:t>check-ins)</a:t>
            </a:r>
            <a:endParaRPr lang="el-GR" dirty="0" smtClean="0"/>
          </a:p>
          <a:p>
            <a:pPr>
              <a:buNone/>
            </a:pPr>
            <a:endParaRPr lang="el-GR" dirty="0" smtClean="0"/>
          </a:p>
          <a:p>
            <a:pPr>
              <a:buFont typeface="Wingdings" pitchFamily="2" charset="2"/>
              <a:buChar char="ü"/>
            </a:pPr>
            <a:endParaRPr lang="el-GR" dirty="0"/>
          </a:p>
        </p:txBody>
      </p:sp>
      <p:sp>
        <p:nvSpPr>
          <p:cNvPr id="2" name="1 - Τίτλος"/>
          <p:cNvSpPr>
            <a:spLocks noGrp="1"/>
          </p:cNvSpPr>
          <p:nvPr>
            <p:ph type="title"/>
          </p:nvPr>
        </p:nvSpPr>
        <p:spPr/>
        <p:txBody>
          <a:bodyPr/>
          <a:lstStyle/>
          <a:p>
            <a:r>
              <a:rPr lang="en-US" dirty="0" smtClean="0"/>
              <a:t>FACEBOOK</a:t>
            </a:r>
            <a:endParaRPr lang="el-GR"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ΠΡΟΤΑΣΕΙΣ ΑΣΦΑΛΟΥΣ ΧΡΗΣΗΣ Μ.Κ.Δ.</a:t>
            </a:r>
            <a:endParaRPr lang="el-GR" dirty="0"/>
          </a:p>
        </p:txBody>
      </p:sp>
      <p:sp>
        <p:nvSpPr>
          <p:cNvPr id="3" name="2 - Θέση περιεχομένου"/>
          <p:cNvSpPr>
            <a:spLocks noGrp="1"/>
          </p:cNvSpPr>
          <p:nvPr>
            <p:ph idx="1"/>
          </p:nvPr>
        </p:nvSpPr>
        <p:spPr/>
        <p:txBody>
          <a:bodyPr>
            <a:normAutofit/>
          </a:bodyPr>
          <a:lstStyle/>
          <a:p>
            <a:pPr>
              <a:buNone/>
            </a:pPr>
            <a:r>
              <a:rPr lang="el-GR" sz="2200" dirty="0" smtClean="0"/>
              <a:t>    Καταρχήν</a:t>
            </a:r>
            <a:r>
              <a:rPr lang="el-GR" sz="2200" dirty="0"/>
              <a:t>, αρκεί να θυμόμαστε ότι με την εγγραφή μας σε κάποιο ΜΚΔ αποδεχόμαστε τους όρους και την πολιτική απορρήτου, επομένως δίνοντας τη συγκατάθεσή μας σημαίνει ότι αποδεχόμαστε οποιαδήποτε χρήση των δεδομένων μας ορίζει αυτή η πολιτική. Πρέπει να διαβάζουμε πολύ καλά τους όρους και να είμαστε σίγουροι ότι συμφωνούμε με αυτούς πριν τους αποδεχτούμε. Καλό θα είναι, όταν δημιουργούμε ένα καινούριο λογαριασμό σε ένα ΜΚΔ να αλλάζουμε στις προεπιλεγμένες ρυθμίσεις σχετικά με το απόρρητο. Επίσης, για λόγους ασφαλείας, καλό θα είναι να αλλάζουμε κωδικό ασφαλείας κατά διαστήματα και να μην τον προβάλλουμε σε κοινή θέα.</a:t>
            </a:r>
          </a:p>
          <a:p>
            <a:pPr>
              <a:buNone/>
            </a:pPr>
            <a:r>
              <a:rPr lang="el-GR" sz="2200" dirty="0" smtClean="0"/>
              <a:t>        </a:t>
            </a:r>
            <a:endParaRPr lang="el-GR" sz="2200" dirty="0"/>
          </a:p>
        </p:txBody>
      </p:sp>
    </p:spTree>
  </p:cSld>
  <p:clrMapOvr>
    <a:masterClrMapping/>
  </p:clrMapOvr>
  <p:transition>
    <p:comb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2200" dirty="0" smtClean="0"/>
              <a:t>    Καλό θα είναι να μην ανεβάζουμε δικές μας φωτογραφίες, ούτε και να δίνουμε τα αληθινά προσωπικά μας στοιχεία (ονοματεπώνυμο, ηλικία, ημερομηνία γέννησης κλπ), γιατί δίνουμε στόχο σε κακόβουλους χρήστες. Επίσης, δε πρέπει να δημοσιεύουμε φωτογραφίες όπου φαίνεται καθαρά η τοποθεσία που βρισκόμαστε, π.χ. το σπίτι ή το σχολείο μας, γιατί κάποιος μπορεί εύκολα να μας εντοπίσει. Ένας ακόμα λόγος να προσέχουμε πάρα πολύ τι δημοσιεύουμε, είναι ότι ακόμα και αν απενεργοποιήσουμε το λογαριασμό μας, κάποιες πληροφορίες παραμένουν και μπορεί να τις συναντήσουμε και αλλού στο Διαδίκτυο.</a:t>
            </a:r>
          </a:p>
          <a:p>
            <a:endParaRPr lang="el-GR" sz="2200" dirty="0"/>
          </a:p>
        </p:txBody>
      </p:sp>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mtClean="0"/>
              <a:t>ΣΥΜΠΕΡΑΣΜΑ</a:t>
            </a:r>
            <a:endParaRPr lang="el-GR" dirty="0"/>
          </a:p>
        </p:txBody>
      </p:sp>
      <p:sp>
        <p:nvSpPr>
          <p:cNvPr id="3" name="2 - Θέση περιεχομένου"/>
          <p:cNvSpPr>
            <a:spLocks noGrp="1"/>
          </p:cNvSpPr>
          <p:nvPr>
            <p:ph idx="1"/>
          </p:nvPr>
        </p:nvSpPr>
        <p:spPr/>
        <p:txBody>
          <a:bodyPr>
            <a:noAutofit/>
          </a:bodyPr>
          <a:lstStyle/>
          <a:p>
            <a:pPr>
              <a:buNone/>
            </a:pPr>
            <a:r>
              <a:rPr lang="el-GR" sz="2200" dirty="0" smtClean="0"/>
              <a:t>       Συμπερασματικά</a:t>
            </a:r>
            <a:r>
              <a:rPr lang="el-GR" sz="2200" dirty="0"/>
              <a:t>, πρέπει αρχικά εκτός από τους πολλαπλούς κινδύνους,  να παραδεχτούμε την τεράστια χρησιμότητα των ΜΚΔ και τη νέα διάσταση που έχουν δώσει στη ζωή μας. </a:t>
            </a:r>
            <a:r>
              <a:rPr lang="el-GR" sz="2200" dirty="0" smtClean="0"/>
              <a:t/>
            </a:r>
            <a:br>
              <a:rPr lang="el-GR" sz="2200" dirty="0" smtClean="0"/>
            </a:br>
            <a:r>
              <a:rPr lang="el-GR" sz="2200" dirty="0" smtClean="0"/>
              <a:t>Για </a:t>
            </a:r>
            <a:r>
              <a:rPr lang="el-GR" sz="2200" dirty="0"/>
              <a:t>να απολαμβάνουμε όμως τα οφέλη τους, πρέπει να είμαστε σε θέση να εντοπίζουμε τους κινδύνους και τις παγίδες που διαφυλάσσουν. Στο πλαίσιο της δημιουργίας επαφών και της εξωστρέφειας, πάρα πολλοί χρήστες δημοσιεύουν σημαντικά προσωπικά στοιχεία, έχοντας την εντύπωση ότι οι άλλοι χρήστες είναι καλόβουλοι. Εκτός λοιπόν από την καταπάτηση του ιδιωτικού απορρήτου, πρέπει να είμαστε πάρα πολύ προσεκτικοί και να χρησιμοποιούμε σωστά τα ΜΚΔ, ώστε να απολαμβάνουμε τα οφέλη τους.</a:t>
            </a:r>
          </a:p>
          <a:p>
            <a:pPr>
              <a:buNone/>
            </a:pPr>
            <a:endParaRPr lang="el-GR" sz="2200" dirty="0"/>
          </a:p>
        </p:txBody>
      </p:sp>
    </p:spTree>
  </p:cSld>
  <p:clrMapOvr>
    <a:masterClrMapping/>
  </p:clrMapOvr>
  <p:transition>
    <p:comb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l-GR" dirty="0" smtClean="0"/>
              <a:t>    </a:t>
            </a:r>
            <a:r>
              <a:rPr lang="el-GR" sz="2200" dirty="0" smtClean="0"/>
              <a:t>Τέλος, θα πρέπει να ενημερώνουμε συχνά τον </a:t>
            </a:r>
            <a:r>
              <a:rPr lang="el-GR" sz="2200" dirty="0" err="1" smtClean="0"/>
              <a:t>φυλλομετρητή</a:t>
            </a:r>
            <a:r>
              <a:rPr lang="el-GR" sz="2200" dirty="0" smtClean="0"/>
              <a:t> μας (</a:t>
            </a:r>
            <a:r>
              <a:rPr lang="el-GR" sz="2200" dirty="0" err="1" smtClean="0"/>
              <a:t>browser</a:t>
            </a:r>
            <a:r>
              <a:rPr lang="el-GR" sz="2200" dirty="0" smtClean="0"/>
              <a:t>), έτσι ώστε να λαμβάνουμε τις τελευταίες ενημερώσεις ασφαλείας και να προστατευόμαστε από επικίνδυνες δραστηριότητες.</a:t>
            </a:r>
          </a:p>
          <a:p>
            <a:pPr>
              <a:buNone/>
            </a:pPr>
            <a:r>
              <a:rPr lang="el-GR" sz="2200" dirty="0" smtClean="0"/>
              <a:t>      Αυτές είναι ορισμένες προτάσεις προκειμένου να μπορούμε να χρησιμοποιούμε με ασφάλεια τα ΜΚΔ και να αποφεύγουμε τους κινδύνους που δημιουργούνται από την έκθεση.</a:t>
            </a:r>
            <a:br>
              <a:rPr lang="el-GR" sz="2200" dirty="0" smtClean="0"/>
            </a:br>
            <a:r>
              <a:rPr lang="el-GR" sz="2200" dirty="0" smtClean="0"/>
              <a:t>                               </a:t>
            </a:r>
            <a:br>
              <a:rPr lang="el-GR" sz="2200" dirty="0" smtClean="0"/>
            </a:br>
            <a:r>
              <a:rPr lang="el-GR" sz="2200" dirty="0" smtClean="0"/>
              <a:t>                                                                    ΣΑΣ ΕΥΧΑΡΙΣΤΟΥΜΕ!! </a:t>
            </a:r>
            <a:endParaRPr lang="el-GR" sz="2200" dirty="0"/>
          </a:p>
        </p:txBody>
      </p:sp>
      <p:sp>
        <p:nvSpPr>
          <p:cNvPr id="4" name="3 - Τίτλος"/>
          <p:cNvSpPr>
            <a:spLocks noGrp="1"/>
          </p:cNvSpPr>
          <p:nvPr>
            <p:ph type="title"/>
          </p:nvPr>
        </p:nvSpPr>
        <p:spPr/>
        <p:txBody>
          <a:bodyPr/>
          <a:lstStyle/>
          <a:p>
            <a:endParaRPr lang="el-GR"/>
          </a:p>
        </p:txBody>
      </p:sp>
    </p:spTree>
  </p:cSld>
  <p:clrMapOvr>
    <a:masterClrMapping/>
  </p:clrMapOvr>
  <p:transition>
    <p:comb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457200" y="3699804"/>
            <a:ext cx="8305800" cy="2515278"/>
          </a:xfrm>
        </p:spPr>
        <p:txBody>
          <a:bodyPr/>
          <a:lstStyle/>
          <a:p>
            <a:r>
              <a:rPr lang="el-GR" dirty="0" smtClean="0"/>
              <a:t>Ομάδα 4: </a:t>
            </a:r>
          </a:p>
          <a:p>
            <a:r>
              <a:rPr lang="el-GR" dirty="0" err="1" smtClean="0"/>
              <a:t>Μπούρης</a:t>
            </a:r>
            <a:r>
              <a:rPr lang="el-GR" dirty="0" smtClean="0"/>
              <a:t> Χαρίλαος</a:t>
            </a:r>
          </a:p>
          <a:p>
            <a:r>
              <a:rPr lang="el-GR" dirty="0" err="1" smtClean="0"/>
              <a:t>Νάστος</a:t>
            </a:r>
            <a:r>
              <a:rPr lang="el-GR" dirty="0" smtClean="0"/>
              <a:t> Βασίλειος,</a:t>
            </a:r>
          </a:p>
          <a:p>
            <a:r>
              <a:rPr lang="el-GR" dirty="0" smtClean="0"/>
              <a:t>Σταθόπουλος Κων/νος</a:t>
            </a:r>
          </a:p>
          <a:p>
            <a:r>
              <a:rPr lang="el-GR" dirty="0" smtClean="0"/>
              <a:t>Τσάτσας Σωτήριος</a:t>
            </a:r>
          </a:p>
          <a:p>
            <a:endParaRPr lang="el-GR" dirty="0"/>
          </a:p>
        </p:txBody>
      </p:sp>
      <p:sp>
        <p:nvSpPr>
          <p:cNvPr id="3" name="2 - Τίτλος"/>
          <p:cNvSpPr>
            <a:spLocks noGrp="1"/>
          </p:cNvSpPr>
          <p:nvPr>
            <p:ph type="ctrTitle"/>
          </p:nvPr>
        </p:nvSpPr>
        <p:spPr/>
        <p:txBody>
          <a:bodyPr/>
          <a:lstStyle/>
          <a:p>
            <a:r>
              <a:rPr lang="el-GR" dirty="0" smtClean="0"/>
              <a:t>ΕΡΩΤΗΜΑΤΟΛΟΓΙΟ ΣΧΕΤΙΚΑ ΜΕ ΤΗ ΧΡΗΣΗ ΜΚΔ</a:t>
            </a:r>
            <a:endParaRPr lang="el-GR" dirty="0"/>
          </a:p>
        </p:txBody>
      </p:sp>
    </p:spTree>
  </p:cSld>
  <p:clrMapOvr>
    <a:masterClrMapping/>
  </p:clrMapOvr>
  <p:transition>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pPr>
              <a:lnSpc>
                <a:spcPct val="80000"/>
              </a:lnSpc>
            </a:pPr>
            <a:r>
              <a:rPr lang="el-GR" sz="2800" dirty="0" smtClean="0"/>
              <a:t>1.Πόσα </a:t>
            </a:r>
            <a:r>
              <a:rPr lang="el-GR" sz="2800" dirty="0" smtClean="0"/>
              <a:t>είδη ΜΚΔ χρησιμοποιείς?</a:t>
            </a:r>
          </a:p>
          <a:p>
            <a:pPr lvl="1">
              <a:lnSpc>
                <a:spcPct val="80000"/>
              </a:lnSpc>
            </a:pPr>
            <a:r>
              <a:rPr lang="el-GR" dirty="0" smtClean="0"/>
              <a:t>2 </a:t>
            </a:r>
          </a:p>
          <a:p>
            <a:pPr lvl="1">
              <a:lnSpc>
                <a:spcPct val="80000"/>
              </a:lnSpc>
            </a:pPr>
            <a:r>
              <a:rPr lang="el-GR" dirty="0" smtClean="0"/>
              <a:t>4 </a:t>
            </a:r>
          </a:p>
          <a:p>
            <a:pPr lvl="1">
              <a:lnSpc>
                <a:spcPct val="80000"/>
              </a:lnSpc>
            </a:pPr>
            <a:r>
              <a:rPr lang="el-GR" dirty="0" smtClean="0"/>
              <a:t>κανένα </a:t>
            </a:r>
          </a:p>
          <a:p>
            <a:pPr lvl="1">
              <a:lnSpc>
                <a:spcPct val="80000"/>
              </a:lnSpc>
            </a:pPr>
            <a:r>
              <a:rPr lang="el-GR" dirty="0" smtClean="0"/>
              <a:t>Άλλο: </a:t>
            </a:r>
          </a:p>
          <a:p>
            <a:pPr>
              <a:lnSpc>
                <a:spcPct val="80000"/>
              </a:lnSpc>
            </a:pPr>
            <a:r>
              <a:rPr lang="el-GR" sz="2400" dirty="0" smtClean="0"/>
              <a:t>2.Πόσες ώρες την ημέρα χρησιμοποιείς τα ΜΚΔ? </a:t>
            </a:r>
          </a:p>
          <a:p>
            <a:pPr lvl="1">
              <a:lnSpc>
                <a:spcPct val="80000"/>
              </a:lnSpc>
            </a:pPr>
            <a:r>
              <a:rPr lang="el-GR" sz="2200" dirty="0" smtClean="0"/>
              <a:t>4 Ώρες </a:t>
            </a:r>
          </a:p>
          <a:p>
            <a:pPr lvl="1">
              <a:lnSpc>
                <a:spcPct val="80000"/>
              </a:lnSpc>
            </a:pPr>
            <a:r>
              <a:rPr lang="el-GR" sz="2200" dirty="0" smtClean="0"/>
              <a:t>3 Ώρες </a:t>
            </a:r>
          </a:p>
          <a:p>
            <a:pPr lvl="1">
              <a:lnSpc>
                <a:spcPct val="80000"/>
              </a:lnSpc>
            </a:pPr>
            <a:r>
              <a:rPr lang="el-GR" sz="2200" dirty="0" smtClean="0"/>
              <a:t>1 Ώρα </a:t>
            </a:r>
          </a:p>
          <a:p>
            <a:pPr lvl="1">
              <a:lnSpc>
                <a:spcPct val="80000"/>
              </a:lnSpc>
            </a:pPr>
            <a:r>
              <a:rPr lang="el-GR" sz="2200" dirty="0" smtClean="0"/>
              <a:t>Άλλο: </a:t>
            </a:r>
          </a:p>
          <a:p>
            <a:pPr>
              <a:lnSpc>
                <a:spcPct val="80000"/>
              </a:lnSpc>
            </a:pPr>
            <a:r>
              <a:rPr lang="el-GR" sz="2400" dirty="0" smtClean="0"/>
              <a:t>3.Ποιο ΜΚΔ χρησιμοποιείς περισσότερο?</a:t>
            </a:r>
          </a:p>
          <a:p>
            <a:pPr lvl="1">
              <a:lnSpc>
                <a:spcPct val="80000"/>
              </a:lnSpc>
            </a:pPr>
            <a:r>
              <a:rPr lang="el-GR" sz="2200" dirty="0" err="1" smtClean="0"/>
              <a:t>facebook</a:t>
            </a:r>
            <a:r>
              <a:rPr lang="el-GR" sz="2200" dirty="0" smtClean="0"/>
              <a:t> </a:t>
            </a:r>
          </a:p>
          <a:p>
            <a:pPr lvl="1">
              <a:lnSpc>
                <a:spcPct val="80000"/>
              </a:lnSpc>
            </a:pPr>
            <a:r>
              <a:rPr lang="el-GR" sz="2200" dirty="0" err="1" smtClean="0"/>
              <a:t>twitter</a:t>
            </a:r>
            <a:r>
              <a:rPr lang="el-GR" sz="2200" dirty="0" smtClean="0"/>
              <a:t> </a:t>
            </a:r>
          </a:p>
          <a:p>
            <a:pPr lvl="1">
              <a:lnSpc>
                <a:spcPct val="80000"/>
              </a:lnSpc>
            </a:pPr>
            <a:r>
              <a:rPr lang="el-GR" sz="2200" dirty="0" err="1" smtClean="0"/>
              <a:t>viber</a:t>
            </a:r>
            <a:r>
              <a:rPr lang="el-GR" sz="2200" dirty="0" smtClean="0"/>
              <a:t> </a:t>
            </a:r>
          </a:p>
          <a:p>
            <a:pPr lvl="1">
              <a:lnSpc>
                <a:spcPct val="80000"/>
              </a:lnSpc>
            </a:pPr>
            <a:r>
              <a:rPr lang="el-GR" sz="2200" dirty="0" err="1" smtClean="0"/>
              <a:t>instagram</a:t>
            </a:r>
            <a:r>
              <a:rPr lang="el-GR" sz="2200" dirty="0" smtClean="0"/>
              <a:t> </a:t>
            </a:r>
          </a:p>
          <a:p>
            <a:pPr lvl="1">
              <a:lnSpc>
                <a:spcPct val="80000"/>
              </a:lnSpc>
            </a:pPr>
            <a:r>
              <a:rPr lang="el-GR" sz="2200" dirty="0" err="1" smtClean="0"/>
              <a:t>skype</a:t>
            </a:r>
            <a:r>
              <a:rPr lang="el-GR" sz="2200" dirty="0" smtClean="0"/>
              <a:t> </a:t>
            </a:r>
          </a:p>
          <a:p>
            <a:pPr lvl="1">
              <a:lnSpc>
                <a:spcPct val="80000"/>
              </a:lnSpc>
            </a:pPr>
            <a:r>
              <a:rPr lang="el-GR" sz="2200" dirty="0" smtClean="0"/>
              <a:t>Άλλο: </a:t>
            </a:r>
          </a:p>
          <a:p>
            <a:endParaRPr lang="el-GR" dirty="0"/>
          </a:p>
        </p:txBody>
      </p:sp>
      <p:sp>
        <p:nvSpPr>
          <p:cNvPr id="3" name="2 - Τίτλος"/>
          <p:cNvSpPr>
            <a:spLocks noGrp="1"/>
          </p:cNvSpPr>
          <p:nvPr>
            <p:ph type="title"/>
          </p:nvPr>
        </p:nvSpPr>
        <p:spPr/>
        <p:txBody>
          <a:bodyPr/>
          <a:lstStyle/>
          <a:p>
            <a:r>
              <a:rPr lang="el-GR" dirty="0" smtClean="0"/>
              <a:t>Ερωτηματολόγιο</a:t>
            </a:r>
            <a:endParaRPr lang="el-GR" dirty="0"/>
          </a:p>
        </p:txBody>
      </p:sp>
    </p:spTree>
  </p:cSld>
  <p:clrMapOvr>
    <a:masterClrMapping/>
  </p:clrMapOvr>
  <p:transition>
    <p:comb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4290"/>
            <a:ext cx="8229600" cy="5881710"/>
          </a:xfrm>
        </p:spPr>
        <p:txBody>
          <a:bodyPr>
            <a:normAutofit fontScale="92500" lnSpcReduction="10000"/>
          </a:bodyPr>
          <a:lstStyle/>
          <a:p>
            <a:pPr>
              <a:lnSpc>
                <a:spcPct val="80000"/>
              </a:lnSpc>
            </a:pPr>
            <a:r>
              <a:rPr lang="el-GR" sz="2800" dirty="0" smtClean="0"/>
              <a:t>4.Για ποιο λόγο χρησιμοποιείς τα ΜΚΔ?</a:t>
            </a:r>
          </a:p>
          <a:p>
            <a:pPr lvl="1">
              <a:lnSpc>
                <a:spcPct val="80000"/>
              </a:lnSpc>
            </a:pPr>
            <a:r>
              <a:rPr lang="el-GR" dirty="0" smtClean="0"/>
              <a:t>Ενημέρωση </a:t>
            </a:r>
          </a:p>
          <a:p>
            <a:pPr lvl="1">
              <a:lnSpc>
                <a:spcPct val="80000"/>
              </a:lnSpc>
            </a:pPr>
            <a:r>
              <a:rPr lang="el-GR" dirty="0" smtClean="0"/>
              <a:t>Διασκέδαση </a:t>
            </a:r>
          </a:p>
          <a:p>
            <a:pPr lvl="1">
              <a:lnSpc>
                <a:spcPct val="80000"/>
              </a:lnSpc>
            </a:pPr>
            <a:r>
              <a:rPr lang="el-GR" dirty="0" smtClean="0"/>
              <a:t>Επικοινωνία </a:t>
            </a:r>
            <a:endParaRPr lang="el-GR" dirty="0" smtClean="0"/>
          </a:p>
          <a:p>
            <a:pPr lvl="1">
              <a:lnSpc>
                <a:spcPct val="80000"/>
              </a:lnSpc>
            </a:pPr>
            <a:r>
              <a:rPr lang="el-GR" dirty="0" smtClean="0"/>
              <a:t>Άλλο: </a:t>
            </a:r>
          </a:p>
          <a:p>
            <a:pPr>
              <a:lnSpc>
                <a:spcPct val="80000"/>
              </a:lnSpc>
            </a:pPr>
            <a:r>
              <a:rPr lang="el-GR" sz="2800" dirty="0" smtClean="0"/>
              <a:t>5.Είσαι ενήμερος/η για τους κινδύνους των ΜΚΔ?</a:t>
            </a:r>
          </a:p>
          <a:p>
            <a:pPr lvl="1">
              <a:lnSpc>
                <a:spcPct val="80000"/>
              </a:lnSpc>
            </a:pPr>
            <a:r>
              <a:rPr lang="el-GR" dirty="0" smtClean="0"/>
              <a:t>Ναι </a:t>
            </a:r>
          </a:p>
          <a:p>
            <a:pPr lvl="1">
              <a:lnSpc>
                <a:spcPct val="80000"/>
              </a:lnSpc>
            </a:pPr>
            <a:r>
              <a:rPr lang="el-GR" dirty="0" smtClean="0"/>
              <a:t>Όχι </a:t>
            </a:r>
            <a:endParaRPr lang="el-GR" dirty="0" smtClean="0"/>
          </a:p>
          <a:p>
            <a:pPr>
              <a:lnSpc>
                <a:spcPct val="80000"/>
              </a:lnSpc>
            </a:pPr>
            <a:r>
              <a:rPr lang="el-GR" sz="2800" dirty="0" smtClean="0"/>
              <a:t>6.Κάνεις γνωριμίες με άγνωστα άτομα μέσω των ΜΚΔ?</a:t>
            </a:r>
          </a:p>
          <a:p>
            <a:pPr lvl="1">
              <a:lnSpc>
                <a:spcPct val="80000"/>
              </a:lnSpc>
            </a:pPr>
            <a:r>
              <a:rPr lang="el-GR" dirty="0" smtClean="0"/>
              <a:t>Ναι </a:t>
            </a:r>
          </a:p>
          <a:p>
            <a:pPr lvl="1">
              <a:lnSpc>
                <a:spcPct val="80000"/>
              </a:lnSpc>
            </a:pPr>
            <a:r>
              <a:rPr lang="el-GR" dirty="0" smtClean="0"/>
              <a:t>Όχι </a:t>
            </a:r>
          </a:p>
          <a:p>
            <a:pPr lvl="1">
              <a:lnSpc>
                <a:spcPct val="80000"/>
              </a:lnSpc>
            </a:pPr>
            <a:r>
              <a:rPr lang="el-GR" dirty="0" smtClean="0"/>
              <a:t>Μερικές φορές </a:t>
            </a:r>
          </a:p>
          <a:p>
            <a:pPr>
              <a:lnSpc>
                <a:spcPct val="80000"/>
              </a:lnSpc>
            </a:pPr>
            <a:r>
              <a:rPr lang="el-GR" sz="2800" dirty="0" smtClean="0"/>
              <a:t>7.Ανεβάζεις προσωπικά στοιχεία στα ΜΚΔ?</a:t>
            </a:r>
          </a:p>
          <a:p>
            <a:pPr lvl="1">
              <a:lnSpc>
                <a:spcPct val="80000"/>
              </a:lnSpc>
            </a:pPr>
            <a:r>
              <a:rPr lang="el-GR" dirty="0" smtClean="0"/>
              <a:t>Ναι </a:t>
            </a:r>
          </a:p>
          <a:p>
            <a:pPr lvl="1">
              <a:lnSpc>
                <a:spcPct val="80000"/>
              </a:lnSpc>
            </a:pPr>
            <a:r>
              <a:rPr lang="el-GR" dirty="0" smtClean="0"/>
              <a:t>Όχι </a:t>
            </a:r>
            <a:endParaRPr lang="el-GR" dirty="0" smtClean="0"/>
          </a:p>
          <a:p>
            <a:pPr>
              <a:lnSpc>
                <a:spcPct val="80000"/>
              </a:lnSpc>
            </a:pPr>
            <a:r>
              <a:rPr lang="el-GR" sz="2800" dirty="0" smtClean="0"/>
              <a:t>8.Αφιερώνεις περισσότερο χρόνο στα ΜΚΔ απ' ότι στο διάβασμα?</a:t>
            </a:r>
          </a:p>
          <a:p>
            <a:pPr lvl="1">
              <a:lnSpc>
                <a:spcPct val="80000"/>
              </a:lnSpc>
            </a:pPr>
            <a:r>
              <a:rPr lang="el-GR" dirty="0" smtClean="0"/>
              <a:t>Πολλές φορές </a:t>
            </a:r>
          </a:p>
          <a:p>
            <a:pPr lvl="1">
              <a:lnSpc>
                <a:spcPct val="80000"/>
              </a:lnSpc>
            </a:pPr>
            <a:r>
              <a:rPr lang="el-GR" dirty="0" smtClean="0"/>
              <a:t>ποτέ </a:t>
            </a:r>
          </a:p>
          <a:p>
            <a:endParaRPr lang="el-GR" dirty="0"/>
          </a:p>
        </p:txBody>
      </p:sp>
    </p:spTree>
  </p:cSld>
  <p:clrMapOvr>
    <a:masterClrMapping/>
  </p:clrMapOvr>
  <p:transition>
    <p:comb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571480"/>
            <a:ext cx="8229600" cy="5524520"/>
          </a:xfrm>
        </p:spPr>
        <p:txBody>
          <a:bodyPr>
            <a:normAutofit lnSpcReduction="10000"/>
          </a:bodyPr>
          <a:lstStyle/>
          <a:p>
            <a:pPr>
              <a:lnSpc>
                <a:spcPct val="80000"/>
              </a:lnSpc>
            </a:pPr>
            <a:r>
              <a:rPr lang="el-GR" sz="2400" dirty="0" smtClean="0"/>
              <a:t>9.Νιώθεις ότι τα ΜΚΔ σε αποξενώνουν απ' την οικογένεια σου?</a:t>
            </a:r>
          </a:p>
          <a:p>
            <a:pPr lvl="1">
              <a:lnSpc>
                <a:spcPct val="80000"/>
              </a:lnSpc>
            </a:pPr>
            <a:r>
              <a:rPr lang="el-GR" sz="2200" dirty="0" smtClean="0"/>
              <a:t>Ναι </a:t>
            </a:r>
          </a:p>
          <a:p>
            <a:pPr lvl="1">
              <a:lnSpc>
                <a:spcPct val="80000"/>
              </a:lnSpc>
            </a:pPr>
            <a:r>
              <a:rPr lang="el-GR" sz="2200" dirty="0" smtClean="0"/>
              <a:t>Όχι </a:t>
            </a:r>
          </a:p>
          <a:p>
            <a:pPr lvl="1">
              <a:lnSpc>
                <a:spcPct val="80000"/>
              </a:lnSpc>
            </a:pPr>
            <a:r>
              <a:rPr lang="el-GR" sz="2200" dirty="0" smtClean="0"/>
              <a:t>Μερικές φορές </a:t>
            </a:r>
          </a:p>
          <a:p>
            <a:pPr>
              <a:lnSpc>
                <a:spcPct val="80000"/>
              </a:lnSpc>
            </a:pPr>
            <a:r>
              <a:rPr lang="el-GR" sz="2400" dirty="0" smtClean="0"/>
              <a:t>10.Αν ήθελες να επικοινωνήσεις με τους φίλους τι θα </a:t>
            </a:r>
            <a:r>
              <a:rPr lang="el-GR" sz="2400" dirty="0" smtClean="0"/>
              <a:t>επέλεγες?</a:t>
            </a:r>
            <a:endParaRPr lang="el-GR" sz="2400" dirty="0" smtClean="0"/>
          </a:p>
          <a:p>
            <a:pPr lvl="1">
              <a:lnSpc>
                <a:spcPct val="80000"/>
              </a:lnSpc>
            </a:pPr>
            <a:r>
              <a:rPr lang="el-GR" sz="2200" dirty="0" smtClean="0"/>
              <a:t>τηλεφωνική επαφή </a:t>
            </a:r>
          </a:p>
          <a:p>
            <a:pPr lvl="1">
              <a:lnSpc>
                <a:spcPct val="80000"/>
              </a:lnSpc>
            </a:pPr>
            <a:r>
              <a:rPr lang="el-GR" sz="2200" dirty="0" smtClean="0"/>
              <a:t>Τα ΜΚΔ </a:t>
            </a:r>
          </a:p>
          <a:p>
            <a:pPr lvl="1">
              <a:lnSpc>
                <a:spcPct val="80000"/>
              </a:lnSpc>
            </a:pPr>
            <a:r>
              <a:rPr lang="el-GR" sz="2200" dirty="0" smtClean="0"/>
              <a:t>Μια συνάντηση μαζί τους </a:t>
            </a:r>
          </a:p>
          <a:p>
            <a:pPr>
              <a:lnSpc>
                <a:spcPct val="80000"/>
              </a:lnSpc>
            </a:pPr>
            <a:r>
              <a:rPr lang="el-GR" sz="2400" dirty="0" smtClean="0"/>
              <a:t>11.Θα μπορούσες απ' την μια στιγμή στην άλλη να διαγράψεις έναν λογαριασμό απ' τα </a:t>
            </a:r>
            <a:r>
              <a:rPr lang="el-GR" sz="2400" dirty="0" smtClean="0"/>
              <a:t>ΜΚΔ?</a:t>
            </a:r>
            <a:endParaRPr lang="el-GR" sz="2400" dirty="0" smtClean="0"/>
          </a:p>
          <a:p>
            <a:pPr lvl="1">
              <a:lnSpc>
                <a:spcPct val="80000"/>
              </a:lnSpc>
            </a:pPr>
            <a:r>
              <a:rPr lang="el-GR" sz="2200" dirty="0" smtClean="0"/>
              <a:t>Ναι δεν θα με ένοιαζε </a:t>
            </a:r>
          </a:p>
          <a:p>
            <a:pPr lvl="1">
              <a:lnSpc>
                <a:spcPct val="80000"/>
              </a:lnSpc>
            </a:pPr>
            <a:r>
              <a:rPr lang="el-GR" sz="2200" dirty="0" smtClean="0"/>
              <a:t>Όχι θα δυσκολευόμουν </a:t>
            </a:r>
          </a:p>
          <a:p>
            <a:pPr>
              <a:lnSpc>
                <a:spcPct val="80000"/>
              </a:lnSpc>
            </a:pPr>
            <a:r>
              <a:rPr lang="el-GR" sz="2400" dirty="0" smtClean="0"/>
              <a:t>12.Θα μπορούσες να φανταστείς τον εαυτό σου χωρίς τα ΜΚΔ?</a:t>
            </a:r>
          </a:p>
          <a:p>
            <a:pPr lvl="1">
              <a:lnSpc>
                <a:spcPct val="80000"/>
              </a:lnSpc>
            </a:pPr>
            <a:r>
              <a:rPr lang="el-GR" sz="2200" dirty="0" smtClean="0"/>
              <a:t>Ναι </a:t>
            </a:r>
          </a:p>
          <a:p>
            <a:pPr lvl="1">
              <a:lnSpc>
                <a:spcPct val="80000"/>
              </a:lnSpc>
            </a:pPr>
            <a:r>
              <a:rPr lang="el-GR" sz="2200" dirty="0" smtClean="0"/>
              <a:t>Όχι </a:t>
            </a:r>
          </a:p>
          <a:p>
            <a:endParaRPr lang="el-GR" dirty="0"/>
          </a:p>
        </p:txBody>
      </p:sp>
    </p:spTree>
  </p:cSld>
  <p:clrMapOvr>
    <a:masterClrMapping/>
  </p:clrMapOvr>
  <p:transition>
    <p:comb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
          </p:nvPr>
        </p:nvSpPr>
        <p:spPr>
          <a:xfrm>
            <a:off x="4357686" y="428604"/>
            <a:ext cx="4462450" cy="5715000"/>
          </a:xfrm>
        </p:spPr>
        <p:txBody>
          <a:bodyPr>
            <a:normAutofit fontScale="92500" lnSpcReduction="10000"/>
          </a:bodyPr>
          <a:lstStyle/>
          <a:p>
            <a:r>
              <a:rPr lang="el-GR" dirty="0" smtClean="0"/>
              <a:t>Στην ερώτηση «Πόσα είδη ΜΚΔ χρησιμοποιείς;» από τις απαντήσεις που πήραμε αποδεικνύεται ότι οι μαθητές χρησιμοποιούν περισσότερα των 2 ΜΚΔ.</a:t>
            </a:r>
          </a:p>
          <a:p>
            <a:endParaRPr lang="el-GR" dirty="0" smtClean="0"/>
          </a:p>
          <a:p>
            <a:endParaRPr lang="el-GR" dirty="0" smtClean="0"/>
          </a:p>
          <a:p>
            <a:r>
              <a:rPr lang="el-GR" dirty="0" smtClean="0"/>
              <a:t>Στη δεύτερη ερώτηση φαίνεται πως οι μαθητές που χρησιμοποιούν ΜΚΔ ξοδεύουν αρκετό χρόνο καθημερινά σε αυτά. Αυτό μπορεί να σημαίνει ότι είναι πιθανό να ξοδεύουν λιγότερο χρόνο για το διάβασμά τους.  </a:t>
            </a:r>
          </a:p>
          <a:p>
            <a:endParaRPr lang="el-GR" dirty="0"/>
          </a:p>
        </p:txBody>
      </p:sp>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pSp>
        <p:nvGrpSpPr>
          <p:cNvPr id="2049" name="Group 1"/>
          <p:cNvGrpSpPr>
            <a:grpSpLocks noChangeAspect="1"/>
          </p:cNvGrpSpPr>
          <p:nvPr/>
        </p:nvGrpSpPr>
        <p:grpSpPr bwMode="auto">
          <a:xfrm>
            <a:off x="507034" y="428604"/>
            <a:ext cx="4136404" cy="2428892"/>
            <a:chOff x="0" y="0"/>
            <a:chExt cx="4257" cy="2500"/>
          </a:xfrm>
        </p:grpSpPr>
        <p:sp>
          <p:nvSpPr>
            <p:cNvPr id="2096" name="AutoShape 48"/>
            <p:cNvSpPr>
              <a:spLocks noChangeAspect="1" noChangeArrowheads="1" noTextEdit="1"/>
            </p:cNvSpPr>
            <p:nvPr/>
          </p:nvSpPr>
          <p:spPr bwMode="auto">
            <a:xfrm>
              <a:off x="0" y="0"/>
              <a:ext cx="4257" cy="25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95" name="Rectangle 47"/>
            <p:cNvSpPr>
              <a:spLocks noChangeArrowheads="1"/>
            </p:cNvSpPr>
            <p:nvPr/>
          </p:nvSpPr>
          <p:spPr bwMode="auto">
            <a:xfrm>
              <a:off x="54" y="54"/>
              <a:ext cx="4138" cy="226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94" name="Rectangle 46"/>
            <p:cNvSpPr>
              <a:spLocks noChangeArrowheads="1"/>
            </p:cNvSpPr>
            <p:nvPr/>
          </p:nvSpPr>
          <p:spPr bwMode="auto">
            <a:xfrm>
              <a:off x="294" y="369"/>
              <a:ext cx="3114" cy="1398"/>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93" name="Line 45"/>
            <p:cNvSpPr>
              <a:spLocks noChangeShapeType="1"/>
            </p:cNvSpPr>
            <p:nvPr/>
          </p:nvSpPr>
          <p:spPr bwMode="auto">
            <a:xfrm>
              <a:off x="294" y="1485"/>
              <a:ext cx="31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92" name="Line 44"/>
            <p:cNvSpPr>
              <a:spLocks noChangeShapeType="1"/>
            </p:cNvSpPr>
            <p:nvPr/>
          </p:nvSpPr>
          <p:spPr bwMode="auto">
            <a:xfrm>
              <a:off x="294" y="1203"/>
              <a:ext cx="31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91" name="Line 43"/>
            <p:cNvSpPr>
              <a:spLocks noChangeShapeType="1"/>
            </p:cNvSpPr>
            <p:nvPr/>
          </p:nvSpPr>
          <p:spPr bwMode="auto">
            <a:xfrm>
              <a:off x="294" y="932"/>
              <a:ext cx="31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90" name="Line 42"/>
            <p:cNvSpPr>
              <a:spLocks noChangeShapeType="1"/>
            </p:cNvSpPr>
            <p:nvPr/>
          </p:nvSpPr>
          <p:spPr bwMode="auto">
            <a:xfrm>
              <a:off x="294" y="650"/>
              <a:ext cx="31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9" name="Line 41"/>
            <p:cNvSpPr>
              <a:spLocks noChangeShapeType="1"/>
            </p:cNvSpPr>
            <p:nvPr/>
          </p:nvSpPr>
          <p:spPr bwMode="auto">
            <a:xfrm>
              <a:off x="294" y="369"/>
              <a:ext cx="31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8" name="Rectangle 40"/>
            <p:cNvSpPr>
              <a:spLocks noChangeArrowheads="1"/>
            </p:cNvSpPr>
            <p:nvPr/>
          </p:nvSpPr>
          <p:spPr bwMode="auto">
            <a:xfrm>
              <a:off x="294" y="369"/>
              <a:ext cx="3114" cy="1398"/>
            </a:xfrm>
            <a:prstGeom prst="rect">
              <a:avLst/>
            </a:prstGeom>
            <a:noFill/>
            <a:ln w="11">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87" name="Rectangle 39"/>
            <p:cNvSpPr>
              <a:spLocks noChangeArrowheads="1"/>
            </p:cNvSpPr>
            <p:nvPr/>
          </p:nvSpPr>
          <p:spPr bwMode="auto">
            <a:xfrm>
              <a:off x="1100" y="596"/>
              <a:ext cx="250" cy="1171"/>
            </a:xfrm>
            <a:prstGeom prst="rect">
              <a:avLst/>
            </a:prstGeom>
            <a:solidFill>
              <a:srgbClr val="9999FF"/>
            </a:solidFill>
            <a:ln w="11">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86" name="Rectangle 38"/>
            <p:cNvSpPr>
              <a:spLocks noChangeArrowheads="1"/>
            </p:cNvSpPr>
            <p:nvPr/>
          </p:nvSpPr>
          <p:spPr bwMode="auto">
            <a:xfrm>
              <a:off x="1720" y="596"/>
              <a:ext cx="262" cy="1171"/>
            </a:xfrm>
            <a:prstGeom prst="rect">
              <a:avLst/>
            </a:prstGeom>
            <a:solidFill>
              <a:srgbClr val="9999FF"/>
            </a:solidFill>
            <a:ln w="11">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85" name="Rectangle 37"/>
            <p:cNvSpPr>
              <a:spLocks noChangeArrowheads="1"/>
            </p:cNvSpPr>
            <p:nvPr/>
          </p:nvSpPr>
          <p:spPr bwMode="auto">
            <a:xfrm>
              <a:off x="2352" y="1658"/>
              <a:ext cx="250" cy="109"/>
            </a:xfrm>
            <a:prstGeom prst="rect">
              <a:avLst/>
            </a:prstGeom>
            <a:solidFill>
              <a:srgbClr val="9999FF"/>
            </a:solidFill>
            <a:ln w="11">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84" name="Rectangle 36"/>
            <p:cNvSpPr>
              <a:spLocks noChangeArrowheads="1"/>
            </p:cNvSpPr>
            <p:nvPr/>
          </p:nvSpPr>
          <p:spPr bwMode="auto">
            <a:xfrm>
              <a:off x="2972" y="1041"/>
              <a:ext cx="251" cy="726"/>
            </a:xfrm>
            <a:prstGeom prst="rect">
              <a:avLst/>
            </a:prstGeom>
            <a:solidFill>
              <a:srgbClr val="9999FF"/>
            </a:solidFill>
            <a:ln w="11">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83" name="Line 35"/>
            <p:cNvSpPr>
              <a:spLocks noChangeShapeType="1"/>
            </p:cNvSpPr>
            <p:nvPr/>
          </p:nvSpPr>
          <p:spPr bwMode="auto">
            <a:xfrm>
              <a:off x="294" y="369"/>
              <a:ext cx="1" cy="1398"/>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2" name="Line 34"/>
            <p:cNvSpPr>
              <a:spLocks noChangeShapeType="1"/>
            </p:cNvSpPr>
            <p:nvPr/>
          </p:nvSpPr>
          <p:spPr bwMode="auto">
            <a:xfrm>
              <a:off x="261" y="1767"/>
              <a:ext cx="3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1" name="Line 33"/>
            <p:cNvSpPr>
              <a:spLocks noChangeShapeType="1"/>
            </p:cNvSpPr>
            <p:nvPr/>
          </p:nvSpPr>
          <p:spPr bwMode="auto">
            <a:xfrm>
              <a:off x="261" y="1485"/>
              <a:ext cx="3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80" name="Line 32"/>
            <p:cNvSpPr>
              <a:spLocks noChangeShapeType="1"/>
            </p:cNvSpPr>
            <p:nvPr/>
          </p:nvSpPr>
          <p:spPr bwMode="auto">
            <a:xfrm>
              <a:off x="261" y="1203"/>
              <a:ext cx="3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9" name="Line 31"/>
            <p:cNvSpPr>
              <a:spLocks noChangeShapeType="1"/>
            </p:cNvSpPr>
            <p:nvPr/>
          </p:nvSpPr>
          <p:spPr bwMode="auto">
            <a:xfrm>
              <a:off x="261" y="932"/>
              <a:ext cx="3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8" name="Line 30"/>
            <p:cNvSpPr>
              <a:spLocks noChangeShapeType="1"/>
            </p:cNvSpPr>
            <p:nvPr/>
          </p:nvSpPr>
          <p:spPr bwMode="auto">
            <a:xfrm>
              <a:off x="261" y="650"/>
              <a:ext cx="3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7" name="Line 29"/>
            <p:cNvSpPr>
              <a:spLocks noChangeShapeType="1"/>
            </p:cNvSpPr>
            <p:nvPr/>
          </p:nvSpPr>
          <p:spPr bwMode="auto">
            <a:xfrm>
              <a:off x="261" y="369"/>
              <a:ext cx="3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6" name="Line 28"/>
            <p:cNvSpPr>
              <a:spLocks noChangeShapeType="1"/>
            </p:cNvSpPr>
            <p:nvPr/>
          </p:nvSpPr>
          <p:spPr bwMode="auto">
            <a:xfrm>
              <a:off x="294" y="1767"/>
              <a:ext cx="31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5" name="Line 27"/>
            <p:cNvSpPr>
              <a:spLocks noChangeShapeType="1"/>
            </p:cNvSpPr>
            <p:nvPr/>
          </p:nvSpPr>
          <p:spPr bwMode="auto">
            <a:xfrm flipV="1">
              <a:off x="294" y="1767"/>
              <a:ext cx="1" cy="3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4" name="Line 26"/>
            <p:cNvSpPr>
              <a:spLocks noChangeShapeType="1"/>
            </p:cNvSpPr>
            <p:nvPr/>
          </p:nvSpPr>
          <p:spPr bwMode="auto">
            <a:xfrm flipV="1">
              <a:off x="915" y="1767"/>
              <a:ext cx="1" cy="3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3" name="Line 25"/>
            <p:cNvSpPr>
              <a:spLocks noChangeShapeType="1"/>
            </p:cNvSpPr>
            <p:nvPr/>
          </p:nvSpPr>
          <p:spPr bwMode="auto">
            <a:xfrm flipV="1">
              <a:off x="1535" y="1767"/>
              <a:ext cx="1" cy="3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2" name="Line 24"/>
            <p:cNvSpPr>
              <a:spLocks noChangeShapeType="1"/>
            </p:cNvSpPr>
            <p:nvPr/>
          </p:nvSpPr>
          <p:spPr bwMode="auto">
            <a:xfrm flipV="1">
              <a:off x="2167" y="1767"/>
              <a:ext cx="1" cy="3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1" name="Line 23"/>
            <p:cNvSpPr>
              <a:spLocks noChangeShapeType="1"/>
            </p:cNvSpPr>
            <p:nvPr/>
          </p:nvSpPr>
          <p:spPr bwMode="auto">
            <a:xfrm flipV="1">
              <a:off x="2787" y="1767"/>
              <a:ext cx="1" cy="3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70" name="Line 22"/>
            <p:cNvSpPr>
              <a:spLocks noChangeShapeType="1"/>
            </p:cNvSpPr>
            <p:nvPr/>
          </p:nvSpPr>
          <p:spPr bwMode="auto">
            <a:xfrm flipV="1">
              <a:off x="3408" y="1767"/>
              <a:ext cx="1" cy="3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69" name="Rectangle 21"/>
            <p:cNvSpPr>
              <a:spLocks noChangeArrowheads="1"/>
            </p:cNvSpPr>
            <p:nvPr/>
          </p:nvSpPr>
          <p:spPr bwMode="auto">
            <a:xfrm>
              <a:off x="142" y="1691"/>
              <a:ext cx="6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142" y="1409"/>
              <a:ext cx="6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76" y="1127"/>
              <a:ext cx="12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76" y="856"/>
              <a:ext cx="12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76" y="575"/>
              <a:ext cx="12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76" y="293"/>
              <a:ext cx="12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1198" y="1864"/>
              <a:ext cx="6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1818" y="1864"/>
              <a:ext cx="60"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2275" y="1864"/>
              <a:ext cx="405"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Κανένα</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12"/>
            <p:cNvSpPr>
              <a:spLocks noChangeArrowheads="1"/>
            </p:cNvSpPr>
            <p:nvPr/>
          </p:nvSpPr>
          <p:spPr bwMode="auto">
            <a:xfrm>
              <a:off x="2951" y="1864"/>
              <a:ext cx="255"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Άλλο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Line 11"/>
            <p:cNvSpPr>
              <a:spLocks noChangeShapeType="1"/>
            </p:cNvSpPr>
            <p:nvPr/>
          </p:nvSpPr>
          <p:spPr bwMode="auto">
            <a:xfrm>
              <a:off x="1535" y="1767"/>
              <a:ext cx="1" cy="26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8" name="Line 10"/>
            <p:cNvSpPr>
              <a:spLocks noChangeShapeType="1"/>
            </p:cNvSpPr>
            <p:nvPr/>
          </p:nvSpPr>
          <p:spPr bwMode="auto">
            <a:xfrm>
              <a:off x="2167" y="1767"/>
              <a:ext cx="1" cy="26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7" name="Line 9"/>
            <p:cNvSpPr>
              <a:spLocks noChangeShapeType="1"/>
            </p:cNvSpPr>
            <p:nvPr/>
          </p:nvSpPr>
          <p:spPr bwMode="auto">
            <a:xfrm>
              <a:off x="2787" y="1767"/>
              <a:ext cx="1" cy="26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6" name="Rectangle 8"/>
            <p:cNvSpPr>
              <a:spLocks noChangeArrowheads="1"/>
            </p:cNvSpPr>
            <p:nvPr/>
          </p:nvSpPr>
          <p:spPr bwMode="auto">
            <a:xfrm>
              <a:off x="1013" y="2125"/>
              <a:ext cx="1725"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1.Πόσα είδη ΜΚΔ Χρησιμοποιείς</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Line 7"/>
            <p:cNvSpPr>
              <a:spLocks noChangeShapeType="1"/>
            </p:cNvSpPr>
            <p:nvPr/>
          </p:nvSpPr>
          <p:spPr bwMode="auto">
            <a:xfrm>
              <a:off x="294" y="1767"/>
              <a:ext cx="1" cy="52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4" name="Line 6"/>
            <p:cNvSpPr>
              <a:spLocks noChangeShapeType="1"/>
            </p:cNvSpPr>
            <p:nvPr/>
          </p:nvSpPr>
          <p:spPr bwMode="auto">
            <a:xfrm>
              <a:off x="3408" y="1767"/>
              <a:ext cx="1" cy="52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053" name="Rectangle 5"/>
            <p:cNvSpPr>
              <a:spLocks noChangeArrowheads="1"/>
            </p:cNvSpPr>
            <p:nvPr/>
          </p:nvSpPr>
          <p:spPr bwMode="auto">
            <a:xfrm>
              <a:off x="3615" y="878"/>
              <a:ext cx="533" cy="20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52" name="Rectangle 4"/>
            <p:cNvSpPr>
              <a:spLocks noChangeArrowheads="1"/>
            </p:cNvSpPr>
            <p:nvPr/>
          </p:nvSpPr>
          <p:spPr bwMode="auto">
            <a:xfrm>
              <a:off x="3658" y="954"/>
              <a:ext cx="66" cy="65"/>
            </a:xfrm>
            <a:prstGeom prst="rect">
              <a:avLst/>
            </a:prstGeom>
            <a:solidFill>
              <a:srgbClr val="9999FF"/>
            </a:solidFill>
            <a:ln w="11">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051" name="Rectangle 3"/>
            <p:cNvSpPr>
              <a:spLocks noChangeArrowheads="1"/>
            </p:cNvSpPr>
            <p:nvPr/>
          </p:nvSpPr>
          <p:spPr bwMode="auto">
            <a:xfrm>
              <a:off x="3767" y="911"/>
              <a:ext cx="375" cy="3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Σειρά1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4" y="54"/>
              <a:ext cx="4138" cy="2266"/>
            </a:xfrm>
            <a:prstGeom prst="rect">
              <a:avLst/>
            </a:prstGeom>
            <a:no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pic>
        <p:nvPicPr>
          <p:cNvPr id="2110" name="Picture 62"/>
          <p:cNvPicPr>
            <a:picLocks noChangeAspect="1" noChangeArrowheads="1"/>
          </p:cNvPicPr>
          <p:nvPr/>
        </p:nvPicPr>
        <p:blipFill>
          <a:blip r:embed="rId2"/>
          <a:srcRect/>
          <a:stretch>
            <a:fillRect/>
          </a:stretch>
        </p:blipFill>
        <p:spPr bwMode="auto">
          <a:xfrm>
            <a:off x="214282" y="3357562"/>
            <a:ext cx="4428199" cy="2714644"/>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
          </p:nvPr>
        </p:nvSpPr>
        <p:spPr>
          <a:xfrm>
            <a:off x="4681582" y="428604"/>
            <a:ext cx="4462450" cy="5715000"/>
          </a:xfrm>
        </p:spPr>
        <p:txBody>
          <a:bodyPr>
            <a:normAutofit fontScale="92500" lnSpcReduction="10000"/>
          </a:bodyPr>
          <a:lstStyle/>
          <a:p>
            <a:r>
              <a:rPr lang="el-GR" dirty="0" smtClean="0"/>
              <a:t>Είναι φανερό πως η εφαρμογή </a:t>
            </a:r>
            <a:r>
              <a:rPr lang="en-US" dirty="0" err="1" smtClean="0"/>
              <a:t>FACEBOOK</a:t>
            </a:r>
            <a:r>
              <a:rPr lang="en-US" dirty="0" smtClean="0"/>
              <a:t> </a:t>
            </a:r>
            <a:r>
              <a:rPr lang="el-GR" dirty="0" smtClean="0"/>
              <a:t>θεωρείται το πιο δημοφιλές ΜΚΔ στις ηλικίες 16-18.</a:t>
            </a:r>
          </a:p>
          <a:p>
            <a:endParaRPr lang="el-GR" dirty="0" smtClean="0"/>
          </a:p>
          <a:p>
            <a:endParaRPr lang="el-GR" dirty="0" smtClean="0"/>
          </a:p>
          <a:p>
            <a:endParaRPr lang="el-GR" dirty="0" smtClean="0"/>
          </a:p>
          <a:p>
            <a:r>
              <a:rPr lang="el-GR" dirty="0" smtClean="0"/>
              <a:t>Στην τέταρτη ερώτηση οι δημοφιλέστερες απαντήσεις είναι η επικοινωνία και η διασκέδαση. Η ενημέρωση βρίσκεται πιο χαμηλά στις προτιμήσεις των μαθητών οι οποίοι αφιερώνουν γενικά αρκετό χρόνο στα ΜΚΔ καθημερινά.</a:t>
            </a:r>
          </a:p>
          <a:p>
            <a:endParaRPr lang="el-GR" dirty="0"/>
          </a:p>
        </p:txBody>
      </p:sp>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3547"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pSp>
        <p:nvGrpSpPr>
          <p:cNvPr id="63489" name="Group 1"/>
          <p:cNvGrpSpPr>
            <a:grpSpLocks noChangeAspect="1"/>
          </p:cNvGrpSpPr>
          <p:nvPr/>
        </p:nvGrpSpPr>
        <p:grpSpPr bwMode="auto">
          <a:xfrm>
            <a:off x="357158" y="142852"/>
            <a:ext cx="4500594" cy="2659442"/>
            <a:chOff x="75" y="0"/>
            <a:chExt cx="6516" cy="3877"/>
          </a:xfrm>
        </p:grpSpPr>
        <p:sp>
          <p:nvSpPr>
            <p:cNvPr id="63546" name="AutoShape 58"/>
            <p:cNvSpPr>
              <a:spLocks noChangeAspect="1" noChangeArrowheads="1" noTextEdit="1"/>
            </p:cNvSpPr>
            <p:nvPr/>
          </p:nvSpPr>
          <p:spPr bwMode="auto">
            <a:xfrm>
              <a:off x="75" y="0"/>
              <a:ext cx="6516" cy="387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3545" name="Rectangle 57"/>
            <p:cNvSpPr>
              <a:spLocks noChangeArrowheads="1"/>
            </p:cNvSpPr>
            <p:nvPr/>
          </p:nvSpPr>
          <p:spPr bwMode="auto">
            <a:xfrm>
              <a:off x="75" y="75"/>
              <a:ext cx="6516" cy="3802"/>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44" name="Rectangle 56"/>
            <p:cNvSpPr>
              <a:spLocks noChangeArrowheads="1"/>
            </p:cNvSpPr>
            <p:nvPr/>
          </p:nvSpPr>
          <p:spPr bwMode="auto">
            <a:xfrm>
              <a:off x="571" y="346"/>
              <a:ext cx="5074" cy="258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43" name="Line 55"/>
            <p:cNvSpPr>
              <a:spLocks noChangeShapeType="1"/>
            </p:cNvSpPr>
            <p:nvPr/>
          </p:nvSpPr>
          <p:spPr bwMode="auto">
            <a:xfrm>
              <a:off x="571" y="2495"/>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42" name="Line 54"/>
            <p:cNvSpPr>
              <a:spLocks noChangeShapeType="1"/>
            </p:cNvSpPr>
            <p:nvPr/>
          </p:nvSpPr>
          <p:spPr bwMode="auto">
            <a:xfrm>
              <a:off x="571" y="2074"/>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41" name="Line 53"/>
            <p:cNvSpPr>
              <a:spLocks noChangeShapeType="1"/>
            </p:cNvSpPr>
            <p:nvPr/>
          </p:nvSpPr>
          <p:spPr bwMode="auto">
            <a:xfrm>
              <a:off x="571" y="1638"/>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40" name="Line 52"/>
            <p:cNvSpPr>
              <a:spLocks noChangeShapeType="1"/>
            </p:cNvSpPr>
            <p:nvPr/>
          </p:nvSpPr>
          <p:spPr bwMode="auto">
            <a:xfrm>
              <a:off x="571" y="1202"/>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39" name="Line 51"/>
            <p:cNvSpPr>
              <a:spLocks noChangeShapeType="1"/>
            </p:cNvSpPr>
            <p:nvPr/>
          </p:nvSpPr>
          <p:spPr bwMode="auto">
            <a:xfrm>
              <a:off x="571" y="781"/>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38" name="Line 50"/>
            <p:cNvSpPr>
              <a:spLocks noChangeShapeType="1"/>
            </p:cNvSpPr>
            <p:nvPr/>
          </p:nvSpPr>
          <p:spPr bwMode="auto">
            <a:xfrm>
              <a:off x="571" y="346"/>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37" name="Rectangle 49"/>
            <p:cNvSpPr>
              <a:spLocks noChangeArrowheads="1"/>
            </p:cNvSpPr>
            <p:nvPr/>
          </p:nvSpPr>
          <p:spPr bwMode="auto">
            <a:xfrm>
              <a:off x="571" y="346"/>
              <a:ext cx="5074" cy="2584"/>
            </a:xfrm>
            <a:prstGeom prst="rect">
              <a:avLst/>
            </a:prstGeom>
            <a:noFill/>
            <a:ln w="1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6" name="Rectangle 48"/>
            <p:cNvSpPr>
              <a:spLocks noChangeArrowheads="1"/>
            </p:cNvSpPr>
            <p:nvPr/>
          </p:nvSpPr>
          <p:spPr bwMode="auto">
            <a:xfrm>
              <a:off x="826" y="826"/>
              <a:ext cx="330" cy="2104"/>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5" name="Rectangle 47"/>
            <p:cNvSpPr>
              <a:spLocks noChangeArrowheads="1"/>
            </p:cNvSpPr>
            <p:nvPr/>
          </p:nvSpPr>
          <p:spPr bwMode="auto">
            <a:xfrm>
              <a:off x="1666" y="2765"/>
              <a:ext cx="346" cy="165"/>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4" name="Rectangle 46"/>
            <p:cNvSpPr>
              <a:spLocks noChangeArrowheads="1"/>
            </p:cNvSpPr>
            <p:nvPr/>
          </p:nvSpPr>
          <p:spPr bwMode="auto">
            <a:xfrm>
              <a:off x="2522" y="2765"/>
              <a:ext cx="331" cy="165"/>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3" name="Rectangle 45"/>
            <p:cNvSpPr>
              <a:spLocks noChangeArrowheads="1"/>
            </p:cNvSpPr>
            <p:nvPr/>
          </p:nvSpPr>
          <p:spPr bwMode="auto">
            <a:xfrm>
              <a:off x="3363" y="2374"/>
              <a:ext cx="330" cy="556"/>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2" name="Rectangle 44"/>
            <p:cNvSpPr>
              <a:spLocks noChangeArrowheads="1"/>
            </p:cNvSpPr>
            <p:nvPr/>
          </p:nvSpPr>
          <p:spPr bwMode="auto">
            <a:xfrm>
              <a:off x="4204" y="2720"/>
              <a:ext cx="345" cy="210"/>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1" name="Rectangle 43"/>
            <p:cNvSpPr>
              <a:spLocks noChangeArrowheads="1"/>
            </p:cNvSpPr>
            <p:nvPr/>
          </p:nvSpPr>
          <p:spPr bwMode="auto">
            <a:xfrm>
              <a:off x="5060" y="2585"/>
              <a:ext cx="330" cy="345"/>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530" name="Line 42"/>
            <p:cNvSpPr>
              <a:spLocks noChangeShapeType="1"/>
            </p:cNvSpPr>
            <p:nvPr/>
          </p:nvSpPr>
          <p:spPr bwMode="auto">
            <a:xfrm>
              <a:off x="571" y="346"/>
              <a:ext cx="1" cy="2584"/>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9" name="Line 41"/>
            <p:cNvSpPr>
              <a:spLocks noChangeShapeType="1"/>
            </p:cNvSpPr>
            <p:nvPr/>
          </p:nvSpPr>
          <p:spPr bwMode="auto">
            <a:xfrm>
              <a:off x="525" y="2930"/>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8" name="Line 40"/>
            <p:cNvSpPr>
              <a:spLocks noChangeShapeType="1"/>
            </p:cNvSpPr>
            <p:nvPr/>
          </p:nvSpPr>
          <p:spPr bwMode="auto">
            <a:xfrm>
              <a:off x="525" y="2495"/>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7" name="Line 39"/>
            <p:cNvSpPr>
              <a:spLocks noChangeShapeType="1"/>
            </p:cNvSpPr>
            <p:nvPr/>
          </p:nvSpPr>
          <p:spPr bwMode="auto">
            <a:xfrm>
              <a:off x="525" y="2074"/>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6" name="Line 38"/>
            <p:cNvSpPr>
              <a:spLocks noChangeShapeType="1"/>
            </p:cNvSpPr>
            <p:nvPr/>
          </p:nvSpPr>
          <p:spPr bwMode="auto">
            <a:xfrm>
              <a:off x="525" y="1638"/>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5" name="Line 37"/>
            <p:cNvSpPr>
              <a:spLocks noChangeShapeType="1"/>
            </p:cNvSpPr>
            <p:nvPr/>
          </p:nvSpPr>
          <p:spPr bwMode="auto">
            <a:xfrm>
              <a:off x="525" y="1202"/>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4" name="Line 36"/>
            <p:cNvSpPr>
              <a:spLocks noChangeShapeType="1"/>
            </p:cNvSpPr>
            <p:nvPr/>
          </p:nvSpPr>
          <p:spPr bwMode="auto">
            <a:xfrm>
              <a:off x="525" y="781"/>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3" name="Line 35"/>
            <p:cNvSpPr>
              <a:spLocks noChangeShapeType="1"/>
            </p:cNvSpPr>
            <p:nvPr/>
          </p:nvSpPr>
          <p:spPr bwMode="auto">
            <a:xfrm>
              <a:off x="525" y="346"/>
              <a:ext cx="4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2" name="Line 34"/>
            <p:cNvSpPr>
              <a:spLocks noChangeShapeType="1"/>
            </p:cNvSpPr>
            <p:nvPr/>
          </p:nvSpPr>
          <p:spPr bwMode="auto">
            <a:xfrm>
              <a:off x="571" y="2930"/>
              <a:ext cx="507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1" name="Line 33"/>
            <p:cNvSpPr>
              <a:spLocks noChangeShapeType="1"/>
            </p:cNvSpPr>
            <p:nvPr/>
          </p:nvSpPr>
          <p:spPr bwMode="auto">
            <a:xfrm flipV="1">
              <a:off x="571"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20" name="Line 32"/>
            <p:cNvSpPr>
              <a:spLocks noChangeShapeType="1"/>
            </p:cNvSpPr>
            <p:nvPr/>
          </p:nvSpPr>
          <p:spPr bwMode="auto">
            <a:xfrm flipV="1">
              <a:off x="1411"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19" name="Line 31"/>
            <p:cNvSpPr>
              <a:spLocks noChangeShapeType="1"/>
            </p:cNvSpPr>
            <p:nvPr/>
          </p:nvSpPr>
          <p:spPr bwMode="auto">
            <a:xfrm flipV="1">
              <a:off x="2267"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18" name="Line 30"/>
            <p:cNvSpPr>
              <a:spLocks noChangeShapeType="1"/>
            </p:cNvSpPr>
            <p:nvPr/>
          </p:nvSpPr>
          <p:spPr bwMode="auto">
            <a:xfrm flipV="1">
              <a:off x="3108"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17" name="Line 29"/>
            <p:cNvSpPr>
              <a:spLocks noChangeShapeType="1"/>
            </p:cNvSpPr>
            <p:nvPr/>
          </p:nvSpPr>
          <p:spPr bwMode="auto">
            <a:xfrm flipV="1">
              <a:off x="3949"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16" name="Line 28"/>
            <p:cNvSpPr>
              <a:spLocks noChangeShapeType="1"/>
            </p:cNvSpPr>
            <p:nvPr/>
          </p:nvSpPr>
          <p:spPr bwMode="auto">
            <a:xfrm flipV="1">
              <a:off x="4804"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15" name="Line 27"/>
            <p:cNvSpPr>
              <a:spLocks noChangeShapeType="1"/>
            </p:cNvSpPr>
            <p:nvPr/>
          </p:nvSpPr>
          <p:spPr bwMode="auto">
            <a:xfrm flipV="1">
              <a:off x="5645" y="2930"/>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14" name="Rectangle 26"/>
            <p:cNvSpPr>
              <a:spLocks noChangeArrowheads="1"/>
            </p:cNvSpPr>
            <p:nvPr/>
          </p:nvSpPr>
          <p:spPr bwMode="auto">
            <a:xfrm>
              <a:off x="360" y="2825"/>
              <a:ext cx="9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3" name="Rectangle 25"/>
            <p:cNvSpPr>
              <a:spLocks noChangeArrowheads="1"/>
            </p:cNvSpPr>
            <p:nvPr/>
          </p:nvSpPr>
          <p:spPr bwMode="auto">
            <a:xfrm>
              <a:off x="270" y="2389"/>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2" name="Rectangle 24"/>
            <p:cNvSpPr>
              <a:spLocks noChangeArrowheads="1"/>
            </p:cNvSpPr>
            <p:nvPr/>
          </p:nvSpPr>
          <p:spPr bwMode="auto">
            <a:xfrm>
              <a:off x="270" y="1969"/>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1" name="Rectangle 23"/>
            <p:cNvSpPr>
              <a:spLocks noChangeArrowheads="1"/>
            </p:cNvSpPr>
            <p:nvPr/>
          </p:nvSpPr>
          <p:spPr bwMode="auto">
            <a:xfrm>
              <a:off x="270" y="1533"/>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10" name="Rectangle 22"/>
            <p:cNvSpPr>
              <a:spLocks noChangeArrowheads="1"/>
            </p:cNvSpPr>
            <p:nvPr/>
          </p:nvSpPr>
          <p:spPr bwMode="auto">
            <a:xfrm>
              <a:off x="270" y="1097"/>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9" name="Rectangle 21"/>
            <p:cNvSpPr>
              <a:spLocks noChangeArrowheads="1"/>
            </p:cNvSpPr>
            <p:nvPr/>
          </p:nvSpPr>
          <p:spPr bwMode="auto">
            <a:xfrm>
              <a:off x="270" y="676"/>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8" name="Rectangle 20"/>
            <p:cNvSpPr>
              <a:spLocks noChangeArrowheads="1"/>
            </p:cNvSpPr>
            <p:nvPr/>
          </p:nvSpPr>
          <p:spPr bwMode="auto">
            <a:xfrm>
              <a:off x="270" y="24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7" name="Rectangle 19"/>
            <p:cNvSpPr>
              <a:spLocks noChangeArrowheads="1"/>
            </p:cNvSpPr>
            <p:nvPr/>
          </p:nvSpPr>
          <p:spPr bwMode="auto">
            <a:xfrm>
              <a:off x="661" y="3066"/>
              <a:ext cx="70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facebook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6" name="Rectangle 18"/>
            <p:cNvSpPr>
              <a:spLocks noChangeArrowheads="1"/>
            </p:cNvSpPr>
            <p:nvPr/>
          </p:nvSpPr>
          <p:spPr bwMode="auto">
            <a:xfrm>
              <a:off x="1621" y="3066"/>
              <a:ext cx="45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twitter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5" name="Rectangle 17"/>
            <p:cNvSpPr>
              <a:spLocks noChangeArrowheads="1"/>
            </p:cNvSpPr>
            <p:nvPr/>
          </p:nvSpPr>
          <p:spPr bwMode="auto">
            <a:xfrm>
              <a:off x="2507" y="3066"/>
              <a:ext cx="37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viber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4" name="Rectangle 16"/>
            <p:cNvSpPr>
              <a:spLocks noChangeArrowheads="1"/>
            </p:cNvSpPr>
            <p:nvPr/>
          </p:nvSpPr>
          <p:spPr bwMode="auto">
            <a:xfrm>
              <a:off x="3183" y="3066"/>
              <a:ext cx="76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instagram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3" name="Rectangle 15"/>
            <p:cNvSpPr>
              <a:spLocks noChangeArrowheads="1"/>
            </p:cNvSpPr>
            <p:nvPr/>
          </p:nvSpPr>
          <p:spPr bwMode="auto">
            <a:xfrm>
              <a:off x="4174" y="3066"/>
              <a:ext cx="46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skype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2" name="Rectangle 14"/>
            <p:cNvSpPr>
              <a:spLocks noChangeArrowheads="1"/>
            </p:cNvSpPr>
            <p:nvPr/>
          </p:nvSpPr>
          <p:spPr bwMode="auto">
            <a:xfrm>
              <a:off x="5029" y="3066"/>
              <a:ext cx="39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Άλλο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501" name="Line 13"/>
            <p:cNvSpPr>
              <a:spLocks noChangeShapeType="1"/>
            </p:cNvSpPr>
            <p:nvPr/>
          </p:nvSpPr>
          <p:spPr bwMode="auto">
            <a:xfrm>
              <a:off x="1411" y="2930"/>
              <a:ext cx="1" cy="36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500" name="Line 12"/>
            <p:cNvSpPr>
              <a:spLocks noChangeShapeType="1"/>
            </p:cNvSpPr>
            <p:nvPr/>
          </p:nvSpPr>
          <p:spPr bwMode="auto">
            <a:xfrm>
              <a:off x="2267" y="2930"/>
              <a:ext cx="1" cy="36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499" name="Line 11"/>
            <p:cNvSpPr>
              <a:spLocks noChangeShapeType="1"/>
            </p:cNvSpPr>
            <p:nvPr/>
          </p:nvSpPr>
          <p:spPr bwMode="auto">
            <a:xfrm>
              <a:off x="3108" y="2930"/>
              <a:ext cx="1" cy="36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498" name="Line 10"/>
            <p:cNvSpPr>
              <a:spLocks noChangeShapeType="1"/>
            </p:cNvSpPr>
            <p:nvPr/>
          </p:nvSpPr>
          <p:spPr bwMode="auto">
            <a:xfrm>
              <a:off x="3949" y="2930"/>
              <a:ext cx="1" cy="36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497" name="Line 9"/>
            <p:cNvSpPr>
              <a:spLocks noChangeShapeType="1"/>
            </p:cNvSpPr>
            <p:nvPr/>
          </p:nvSpPr>
          <p:spPr bwMode="auto">
            <a:xfrm>
              <a:off x="4804" y="2930"/>
              <a:ext cx="1" cy="36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496" name="Rectangle 8"/>
            <p:cNvSpPr>
              <a:spLocks noChangeArrowheads="1"/>
            </p:cNvSpPr>
            <p:nvPr/>
          </p:nvSpPr>
          <p:spPr bwMode="auto">
            <a:xfrm>
              <a:off x="1636" y="3426"/>
              <a:ext cx="312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3.Ποιο ΜΚΔ χρησημοποιείς περισσότερο</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495" name="Line 7"/>
            <p:cNvSpPr>
              <a:spLocks noChangeShapeType="1"/>
            </p:cNvSpPr>
            <p:nvPr/>
          </p:nvSpPr>
          <p:spPr bwMode="auto">
            <a:xfrm>
              <a:off x="571" y="2930"/>
              <a:ext cx="1" cy="72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494" name="Line 6"/>
            <p:cNvSpPr>
              <a:spLocks noChangeShapeType="1"/>
            </p:cNvSpPr>
            <p:nvPr/>
          </p:nvSpPr>
          <p:spPr bwMode="auto">
            <a:xfrm>
              <a:off x="5645" y="2930"/>
              <a:ext cx="1" cy="722"/>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3493" name="Rectangle 5"/>
            <p:cNvSpPr>
              <a:spLocks noChangeArrowheads="1"/>
            </p:cNvSpPr>
            <p:nvPr/>
          </p:nvSpPr>
          <p:spPr bwMode="auto">
            <a:xfrm>
              <a:off x="5795" y="1533"/>
              <a:ext cx="736" cy="285"/>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492" name="Rectangle 4"/>
            <p:cNvSpPr>
              <a:spLocks noChangeArrowheads="1"/>
            </p:cNvSpPr>
            <p:nvPr/>
          </p:nvSpPr>
          <p:spPr bwMode="auto">
            <a:xfrm>
              <a:off x="5855" y="1638"/>
              <a:ext cx="90" cy="90"/>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3491" name="Rectangle 3"/>
            <p:cNvSpPr>
              <a:spLocks noChangeArrowheads="1"/>
            </p:cNvSpPr>
            <p:nvPr/>
          </p:nvSpPr>
          <p:spPr bwMode="auto">
            <a:xfrm>
              <a:off x="6005" y="1578"/>
              <a:ext cx="49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Σειρά1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490" name="Rectangle 2"/>
            <p:cNvSpPr>
              <a:spLocks noChangeArrowheads="1"/>
            </p:cNvSpPr>
            <p:nvPr/>
          </p:nvSpPr>
          <p:spPr bwMode="auto">
            <a:xfrm>
              <a:off x="75" y="75"/>
              <a:ext cx="6516" cy="3802"/>
            </a:xfrm>
            <a:prstGeom prst="rect">
              <a:avLst/>
            </a:prstGeom>
            <a:no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pic>
        <p:nvPicPr>
          <p:cNvPr id="63563" name="Picture 75"/>
          <p:cNvPicPr>
            <a:picLocks noChangeAspect="1" noChangeArrowheads="1"/>
          </p:cNvPicPr>
          <p:nvPr/>
        </p:nvPicPr>
        <p:blipFill>
          <a:blip r:embed="rId2"/>
          <a:srcRect/>
          <a:stretch>
            <a:fillRect/>
          </a:stretch>
        </p:blipFill>
        <p:spPr bwMode="auto">
          <a:xfrm>
            <a:off x="357158" y="3071810"/>
            <a:ext cx="4617768" cy="2643206"/>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Font typeface="Wingdings" pitchFamily="2" charset="2"/>
              <a:buChar char="q"/>
            </a:pPr>
            <a:r>
              <a:rPr lang="en-US" dirty="0" smtClean="0"/>
              <a:t> </a:t>
            </a:r>
            <a:r>
              <a:rPr lang="el-GR" dirty="0" smtClean="0"/>
              <a:t>Αποτελείται </a:t>
            </a:r>
            <a:r>
              <a:rPr lang="el-GR" dirty="0"/>
              <a:t>από βίντεο που δημιουργούν και δημοσιεύουν τα μέλη </a:t>
            </a:r>
            <a:r>
              <a:rPr lang="el-GR" dirty="0" smtClean="0"/>
              <a:t>του</a:t>
            </a:r>
          </a:p>
          <a:p>
            <a:pPr>
              <a:buFont typeface="Wingdings" pitchFamily="2" charset="2"/>
              <a:buChar char="q"/>
            </a:pPr>
            <a:r>
              <a:rPr lang="el-GR" dirty="0" smtClean="0"/>
              <a:t>Οι χρήστες έχουν </a:t>
            </a:r>
            <a:r>
              <a:rPr lang="el-GR" dirty="0"/>
              <a:t>την δυνατότητα να σχολιάσουν τα βίντεο και τα τραγούδια που ακούν και να δείξουν αν τους αρέσουν ή όχι, απλά πατώντας ένα </a:t>
            </a:r>
            <a:r>
              <a:rPr lang="el-GR" dirty="0" smtClean="0"/>
              <a:t>κουμπί</a:t>
            </a:r>
          </a:p>
          <a:p>
            <a:pPr>
              <a:buFont typeface="Wingdings" pitchFamily="2" charset="2"/>
              <a:buChar char="q"/>
            </a:pPr>
            <a:r>
              <a:rPr lang="el-GR" dirty="0" smtClean="0"/>
              <a:t>Το πρώτο βίντεο αναρτήθηκε το 2005</a:t>
            </a:r>
            <a:endParaRPr lang="el-GR" dirty="0"/>
          </a:p>
        </p:txBody>
      </p:sp>
      <p:sp>
        <p:nvSpPr>
          <p:cNvPr id="2" name="1 - Τίτλος"/>
          <p:cNvSpPr>
            <a:spLocks noGrp="1"/>
          </p:cNvSpPr>
          <p:nvPr>
            <p:ph type="title"/>
          </p:nvPr>
        </p:nvSpPr>
        <p:spPr/>
        <p:txBody>
          <a:bodyPr/>
          <a:lstStyle/>
          <a:p>
            <a:r>
              <a:rPr lang="en-US" dirty="0" smtClean="0"/>
              <a:t>YOUTUBE</a:t>
            </a:r>
            <a:endParaRPr lang="el-GR" dirty="0"/>
          </a:p>
        </p:txBody>
      </p:sp>
    </p:spTree>
  </p:cSld>
  <p:clrMapOvr>
    <a:masterClrMapping/>
  </p:clrMapOvr>
  <p:transition>
    <p:comb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
          </p:nvPr>
        </p:nvSpPr>
        <p:spPr>
          <a:xfrm>
            <a:off x="4681582" y="428604"/>
            <a:ext cx="4462450" cy="5715000"/>
          </a:xfrm>
        </p:spPr>
        <p:txBody>
          <a:bodyPr>
            <a:normAutofit fontScale="85000" lnSpcReduction="20000"/>
          </a:bodyPr>
          <a:lstStyle/>
          <a:p>
            <a:r>
              <a:rPr lang="el-GR" dirty="0" smtClean="0"/>
              <a:t>Στη ερώτηση αυτή η πλειοψηφία των μαθητών δηλώνουν πως είναι ενήμεροι για τους κινδύνους των ΜΚΔ παρόλο που στις επόμενες δυο ερωτήσεις οι απαντήσεις δείχνουν πως οι μαθητές όχι μόνο δημοσιεύουν προσωπικά τους στοιχεία αλλά και πραγματοποιούν συνομιλίες με αγνώστους. </a:t>
            </a:r>
          </a:p>
          <a:p>
            <a:endParaRPr lang="el-GR" dirty="0" smtClean="0"/>
          </a:p>
          <a:p>
            <a:endParaRPr lang="el-GR" dirty="0" smtClean="0"/>
          </a:p>
          <a:p>
            <a:r>
              <a:rPr lang="el-GR" dirty="0" smtClean="0"/>
              <a:t>Στην ερώτηση αυτή οι περισσότεροι μαθητές απάντησαν ΟΧΙ, ωστόσο υπήρξε μεγάλος αριθμός μαθητών που απάντησαν πως μερικές φορές κάνουν φιλίες με άγνωστα άτομα γεγονός που φανερώνει την αθωότητα των νέων </a:t>
            </a:r>
          </a:p>
          <a:p>
            <a:endParaRPr lang="el-GR" dirty="0"/>
          </a:p>
        </p:txBody>
      </p:sp>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3547"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4561"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pSp>
        <p:nvGrpSpPr>
          <p:cNvPr id="64515" name="Group 3"/>
          <p:cNvGrpSpPr>
            <a:grpSpLocks noChangeAspect="1"/>
          </p:cNvGrpSpPr>
          <p:nvPr/>
        </p:nvGrpSpPr>
        <p:grpSpPr bwMode="auto">
          <a:xfrm>
            <a:off x="357158" y="428604"/>
            <a:ext cx="4624761" cy="2643206"/>
            <a:chOff x="0" y="0"/>
            <a:chExt cx="6798" cy="3885"/>
          </a:xfrm>
        </p:grpSpPr>
        <p:sp>
          <p:nvSpPr>
            <p:cNvPr id="64560" name="AutoShape 48"/>
            <p:cNvSpPr>
              <a:spLocks noChangeAspect="1" noChangeArrowheads="1" noTextEdit="1"/>
            </p:cNvSpPr>
            <p:nvPr/>
          </p:nvSpPr>
          <p:spPr bwMode="auto">
            <a:xfrm>
              <a:off x="0" y="0"/>
              <a:ext cx="6798" cy="388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4559" name="Rectangle 47"/>
            <p:cNvSpPr>
              <a:spLocks noChangeArrowheads="1"/>
            </p:cNvSpPr>
            <p:nvPr/>
          </p:nvSpPr>
          <p:spPr bwMode="auto">
            <a:xfrm>
              <a:off x="0" y="0"/>
              <a:ext cx="6633" cy="3735"/>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58" name="Rectangle 46"/>
            <p:cNvSpPr>
              <a:spLocks noChangeArrowheads="1"/>
            </p:cNvSpPr>
            <p:nvPr/>
          </p:nvSpPr>
          <p:spPr bwMode="auto">
            <a:xfrm>
              <a:off x="556" y="375"/>
              <a:ext cx="5189" cy="252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57" name="Line 45"/>
            <p:cNvSpPr>
              <a:spLocks noChangeShapeType="1"/>
            </p:cNvSpPr>
            <p:nvPr/>
          </p:nvSpPr>
          <p:spPr bwMode="auto">
            <a:xfrm>
              <a:off x="557" y="253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6" name="Line 44"/>
            <p:cNvSpPr>
              <a:spLocks noChangeShapeType="1"/>
            </p:cNvSpPr>
            <p:nvPr/>
          </p:nvSpPr>
          <p:spPr bwMode="auto">
            <a:xfrm>
              <a:off x="557" y="217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5" name="Line 43"/>
            <p:cNvSpPr>
              <a:spLocks noChangeShapeType="1"/>
            </p:cNvSpPr>
            <p:nvPr/>
          </p:nvSpPr>
          <p:spPr bwMode="auto">
            <a:xfrm>
              <a:off x="557" y="181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4" name="Line 42"/>
            <p:cNvSpPr>
              <a:spLocks noChangeShapeType="1"/>
            </p:cNvSpPr>
            <p:nvPr/>
          </p:nvSpPr>
          <p:spPr bwMode="auto">
            <a:xfrm>
              <a:off x="557" y="145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3" name="Line 41"/>
            <p:cNvSpPr>
              <a:spLocks noChangeShapeType="1"/>
            </p:cNvSpPr>
            <p:nvPr/>
          </p:nvSpPr>
          <p:spPr bwMode="auto">
            <a:xfrm>
              <a:off x="557" y="109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2" name="Line 40"/>
            <p:cNvSpPr>
              <a:spLocks noChangeShapeType="1"/>
            </p:cNvSpPr>
            <p:nvPr/>
          </p:nvSpPr>
          <p:spPr bwMode="auto">
            <a:xfrm>
              <a:off x="557" y="73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1" name="Line 39"/>
            <p:cNvSpPr>
              <a:spLocks noChangeShapeType="1"/>
            </p:cNvSpPr>
            <p:nvPr/>
          </p:nvSpPr>
          <p:spPr bwMode="auto">
            <a:xfrm>
              <a:off x="557" y="375"/>
              <a:ext cx="518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50" name="Rectangle 38"/>
            <p:cNvSpPr>
              <a:spLocks noChangeArrowheads="1"/>
            </p:cNvSpPr>
            <p:nvPr/>
          </p:nvSpPr>
          <p:spPr bwMode="auto">
            <a:xfrm>
              <a:off x="556" y="375"/>
              <a:ext cx="5189" cy="2520"/>
            </a:xfrm>
            <a:prstGeom prst="rect">
              <a:avLst/>
            </a:prstGeom>
            <a:noFill/>
            <a:ln w="1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49" name="Rectangle 37"/>
            <p:cNvSpPr>
              <a:spLocks noChangeArrowheads="1"/>
            </p:cNvSpPr>
            <p:nvPr/>
          </p:nvSpPr>
          <p:spPr bwMode="auto">
            <a:xfrm>
              <a:off x="1323" y="765"/>
              <a:ext cx="1053" cy="2130"/>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48" name="Rectangle 36"/>
            <p:cNvSpPr>
              <a:spLocks noChangeArrowheads="1"/>
            </p:cNvSpPr>
            <p:nvPr/>
          </p:nvSpPr>
          <p:spPr bwMode="auto">
            <a:xfrm>
              <a:off x="3925" y="2745"/>
              <a:ext cx="1038" cy="150"/>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47" name="Line 35"/>
            <p:cNvSpPr>
              <a:spLocks noChangeShapeType="1"/>
            </p:cNvSpPr>
            <p:nvPr/>
          </p:nvSpPr>
          <p:spPr bwMode="auto">
            <a:xfrm>
              <a:off x="556" y="375"/>
              <a:ext cx="1" cy="252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6" name="Line 34"/>
            <p:cNvSpPr>
              <a:spLocks noChangeShapeType="1"/>
            </p:cNvSpPr>
            <p:nvPr/>
          </p:nvSpPr>
          <p:spPr bwMode="auto">
            <a:xfrm>
              <a:off x="511" y="289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5" name="Line 33"/>
            <p:cNvSpPr>
              <a:spLocks noChangeShapeType="1"/>
            </p:cNvSpPr>
            <p:nvPr/>
          </p:nvSpPr>
          <p:spPr bwMode="auto">
            <a:xfrm>
              <a:off x="511" y="253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4" name="Line 32"/>
            <p:cNvSpPr>
              <a:spLocks noChangeShapeType="1"/>
            </p:cNvSpPr>
            <p:nvPr/>
          </p:nvSpPr>
          <p:spPr bwMode="auto">
            <a:xfrm>
              <a:off x="511" y="217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3" name="Line 31"/>
            <p:cNvSpPr>
              <a:spLocks noChangeShapeType="1"/>
            </p:cNvSpPr>
            <p:nvPr/>
          </p:nvSpPr>
          <p:spPr bwMode="auto">
            <a:xfrm>
              <a:off x="511" y="181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2" name="Line 30"/>
            <p:cNvSpPr>
              <a:spLocks noChangeShapeType="1"/>
            </p:cNvSpPr>
            <p:nvPr/>
          </p:nvSpPr>
          <p:spPr bwMode="auto">
            <a:xfrm>
              <a:off x="511" y="145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1" name="Line 29"/>
            <p:cNvSpPr>
              <a:spLocks noChangeShapeType="1"/>
            </p:cNvSpPr>
            <p:nvPr/>
          </p:nvSpPr>
          <p:spPr bwMode="auto">
            <a:xfrm>
              <a:off x="511" y="109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40" name="Line 28"/>
            <p:cNvSpPr>
              <a:spLocks noChangeShapeType="1"/>
            </p:cNvSpPr>
            <p:nvPr/>
          </p:nvSpPr>
          <p:spPr bwMode="auto">
            <a:xfrm>
              <a:off x="511" y="73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39" name="Line 27"/>
            <p:cNvSpPr>
              <a:spLocks noChangeShapeType="1"/>
            </p:cNvSpPr>
            <p:nvPr/>
          </p:nvSpPr>
          <p:spPr bwMode="auto">
            <a:xfrm>
              <a:off x="511" y="375"/>
              <a:ext cx="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38" name="Line 26"/>
            <p:cNvSpPr>
              <a:spLocks noChangeShapeType="1"/>
            </p:cNvSpPr>
            <p:nvPr/>
          </p:nvSpPr>
          <p:spPr bwMode="auto">
            <a:xfrm>
              <a:off x="556" y="2895"/>
              <a:ext cx="5189"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37" name="Line 25"/>
            <p:cNvSpPr>
              <a:spLocks noChangeShapeType="1"/>
            </p:cNvSpPr>
            <p:nvPr/>
          </p:nvSpPr>
          <p:spPr bwMode="auto">
            <a:xfrm flipV="1">
              <a:off x="556" y="289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36" name="Line 24"/>
            <p:cNvSpPr>
              <a:spLocks noChangeShapeType="1"/>
            </p:cNvSpPr>
            <p:nvPr/>
          </p:nvSpPr>
          <p:spPr bwMode="auto">
            <a:xfrm flipV="1">
              <a:off x="3158" y="289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35" name="Line 23"/>
            <p:cNvSpPr>
              <a:spLocks noChangeShapeType="1"/>
            </p:cNvSpPr>
            <p:nvPr/>
          </p:nvSpPr>
          <p:spPr bwMode="auto">
            <a:xfrm flipV="1">
              <a:off x="5745" y="2895"/>
              <a:ext cx="1" cy="4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34" name="Rectangle 22"/>
            <p:cNvSpPr>
              <a:spLocks noChangeArrowheads="1"/>
            </p:cNvSpPr>
            <p:nvPr/>
          </p:nvSpPr>
          <p:spPr bwMode="auto">
            <a:xfrm>
              <a:off x="346" y="2790"/>
              <a:ext cx="9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33" name="Rectangle 21"/>
            <p:cNvSpPr>
              <a:spLocks noChangeArrowheads="1"/>
            </p:cNvSpPr>
            <p:nvPr/>
          </p:nvSpPr>
          <p:spPr bwMode="auto">
            <a:xfrm>
              <a:off x="256" y="243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32" name="Rectangle 20"/>
            <p:cNvSpPr>
              <a:spLocks noChangeArrowheads="1"/>
            </p:cNvSpPr>
            <p:nvPr/>
          </p:nvSpPr>
          <p:spPr bwMode="auto">
            <a:xfrm>
              <a:off x="256" y="207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31" name="Rectangle 19"/>
            <p:cNvSpPr>
              <a:spLocks noChangeArrowheads="1"/>
            </p:cNvSpPr>
            <p:nvPr/>
          </p:nvSpPr>
          <p:spPr bwMode="auto">
            <a:xfrm>
              <a:off x="256" y="171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30" name="Rectangle 18"/>
            <p:cNvSpPr>
              <a:spLocks noChangeArrowheads="1"/>
            </p:cNvSpPr>
            <p:nvPr/>
          </p:nvSpPr>
          <p:spPr bwMode="auto">
            <a:xfrm>
              <a:off x="256" y="135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29" name="Rectangle 17"/>
            <p:cNvSpPr>
              <a:spLocks noChangeArrowheads="1"/>
            </p:cNvSpPr>
            <p:nvPr/>
          </p:nvSpPr>
          <p:spPr bwMode="auto">
            <a:xfrm>
              <a:off x="256" y="99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28" name="Rectangle 16"/>
            <p:cNvSpPr>
              <a:spLocks noChangeArrowheads="1"/>
            </p:cNvSpPr>
            <p:nvPr/>
          </p:nvSpPr>
          <p:spPr bwMode="auto">
            <a:xfrm>
              <a:off x="256" y="63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27" name="Rectangle 15"/>
            <p:cNvSpPr>
              <a:spLocks noChangeArrowheads="1"/>
            </p:cNvSpPr>
            <p:nvPr/>
          </p:nvSpPr>
          <p:spPr bwMode="auto">
            <a:xfrm>
              <a:off x="256" y="270"/>
              <a:ext cx="18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26" name="Rectangle 14"/>
            <p:cNvSpPr>
              <a:spLocks noChangeArrowheads="1"/>
            </p:cNvSpPr>
            <p:nvPr/>
          </p:nvSpPr>
          <p:spPr bwMode="auto">
            <a:xfrm>
              <a:off x="1745" y="3030"/>
              <a:ext cx="25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Ναι</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25" name="Rectangle 13"/>
            <p:cNvSpPr>
              <a:spLocks noChangeArrowheads="1"/>
            </p:cNvSpPr>
            <p:nvPr/>
          </p:nvSpPr>
          <p:spPr bwMode="auto">
            <a:xfrm>
              <a:off x="4331" y="3030"/>
              <a:ext cx="270"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Όχι</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24" name="Line 12"/>
            <p:cNvSpPr>
              <a:spLocks noChangeShapeType="1"/>
            </p:cNvSpPr>
            <p:nvPr/>
          </p:nvSpPr>
          <p:spPr bwMode="auto">
            <a:xfrm>
              <a:off x="3158" y="2895"/>
              <a:ext cx="1" cy="36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23" name="Rectangle 11"/>
            <p:cNvSpPr>
              <a:spLocks noChangeArrowheads="1"/>
            </p:cNvSpPr>
            <p:nvPr/>
          </p:nvSpPr>
          <p:spPr bwMode="auto">
            <a:xfrm>
              <a:off x="1444" y="3390"/>
              <a:ext cx="361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5.Είσαι ενήμερος/η για τους κινδύνους των ΜΚΔ</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2" name="Line 10"/>
            <p:cNvSpPr>
              <a:spLocks noChangeShapeType="1"/>
            </p:cNvSpPr>
            <p:nvPr/>
          </p:nvSpPr>
          <p:spPr bwMode="auto">
            <a:xfrm>
              <a:off x="556" y="2895"/>
              <a:ext cx="1" cy="72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21" name="Line 9"/>
            <p:cNvSpPr>
              <a:spLocks noChangeShapeType="1"/>
            </p:cNvSpPr>
            <p:nvPr/>
          </p:nvSpPr>
          <p:spPr bwMode="auto">
            <a:xfrm>
              <a:off x="5745" y="2895"/>
              <a:ext cx="1" cy="72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4520" name="Rectangle 8"/>
            <p:cNvSpPr>
              <a:spLocks noChangeArrowheads="1"/>
            </p:cNvSpPr>
            <p:nvPr/>
          </p:nvSpPr>
          <p:spPr bwMode="auto">
            <a:xfrm>
              <a:off x="5911" y="1485"/>
              <a:ext cx="737" cy="285"/>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19" name="Rectangle 7"/>
            <p:cNvSpPr>
              <a:spLocks noChangeArrowheads="1"/>
            </p:cNvSpPr>
            <p:nvPr/>
          </p:nvSpPr>
          <p:spPr bwMode="auto">
            <a:xfrm>
              <a:off x="5971" y="1590"/>
              <a:ext cx="90" cy="90"/>
            </a:xfrm>
            <a:prstGeom prst="rect">
              <a:avLst/>
            </a:prstGeom>
            <a:solidFill>
              <a:srgbClr val="9999FF"/>
            </a:solid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18" name="Rectangle 6"/>
            <p:cNvSpPr>
              <a:spLocks noChangeArrowheads="1"/>
            </p:cNvSpPr>
            <p:nvPr/>
          </p:nvSpPr>
          <p:spPr bwMode="auto">
            <a:xfrm>
              <a:off x="6121" y="1530"/>
              <a:ext cx="49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Σειρά1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7" name="Rectangle 5"/>
            <p:cNvSpPr>
              <a:spLocks noChangeArrowheads="1"/>
            </p:cNvSpPr>
            <p:nvPr/>
          </p:nvSpPr>
          <p:spPr bwMode="auto">
            <a:xfrm>
              <a:off x="0" y="75"/>
              <a:ext cx="6633" cy="3735"/>
            </a:xfrm>
            <a:prstGeom prst="rect">
              <a:avLst/>
            </a:prstGeom>
            <a:no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4516" name="Rectangle 4"/>
            <p:cNvSpPr>
              <a:spLocks noChangeArrowheads="1"/>
            </p:cNvSpPr>
            <p:nvPr/>
          </p:nvSpPr>
          <p:spPr bwMode="auto">
            <a:xfrm>
              <a:off x="3459" y="1950"/>
              <a:ext cx="4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64575" name="Picture 63"/>
          <p:cNvPicPr>
            <a:picLocks noChangeAspect="1" noChangeArrowheads="1"/>
          </p:cNvPicPr>
          <p:nvPr/>
        </p:nvPicPr>
        <p:blipFill>
          <a:blip r:embed="rId2"/>
          <a:srcRect/>
          <a:stretch>
            <a:fillRect/>
          </a:stretch>
        </p:blipFill>
        <p:spPr bwMode="auto">
          <a:xfrm>
            <a:off x="285720" y="3429000"/>
            <a:ext cx="4742175" cy="3071834"/>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
          </p:nvPr>
        </p:nvSpPr>
        <p:spPr>
          <a:xfrm>
            <a:off x="214282" y="428604"/>
            <a:ext cx="4462450" cy="5715000"/>
          </a:xfrm>
        </p:spPr>
        <p:txBody>
          <a:bodyPr>
            <a:normAutofit fontScale="92500" lnSpcReduction="20000"/>
          </a:bodyPr>
          <a:lstStyle/>
          <a:p>
            <a:r>
              <a:rPr lang="el-GR" dirty="0" smtClean="0"/>
              <a:t>Σε αυτή την ερώτηση οι μαθητές απάντησαν πως ανεβάζουν προσωπικά τους στοιχεία. Θα ήταν χρήσιμο ίσως να μας είχαν γράψει και πως προστατεύουν τα στοιχεία τους – τις ρυθμίσεις προστασίας.</a:t>
            </a:r>
          </a:p>
          <a:p>
            <a:endParaRPr lang="el-GR" dirty="0" smtClean="0"/>
          </a:p>
          <a:p>
            <a:endParaRPr lang="el-GR" dirty="0" smtClean="0"/>
          </a:p>
          <a:p>
            <a:endParaRPr lang="el-GR" dirty="0" smtClean="0"/>
          </a:p>
          <a:p>
            <a:r>
              <a:rPr lang="el-GR" dirty="0" smtClean="0"/>
              <a:t>Η ερώτηση αυτή έρχεται να συμπληρώσει την ερώτηση 2 του ερωτηματολογίου όπου δείχνει ότι οι μαθητές ξοδεύουν μερικές φορές περισσότερο χρόνο στα ΜΚΔ παρά στο </a:t>
            </a:r>
            <a:r>
              <a:rPr lang="el-GR" dirty="0" err="1" smtClean="0"/>
              <a:t>δίαβασμά</a:t>
            </a:r>
            <a:r>
              <a:rPr lang="el-GR" dirty="0" smtClean="0"/>
              <a:t> τους. </a:t>
            </a:r>
          </a:p>
          <a:p>
            <a:endParaRPr lang="el-GR" dirty="0"/>
          </a:p>
        </p:txBody>
      </p:sp>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3547"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4561"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5538" name="Picture 2"/>
          <p:cNvPicPr>
            <a:picLocks noChangeAspect="1" noChangeArrowheads="1"/>
          </p:cNvPicPr>
          <p:nvPr/>
        </p:nvPicPr>
        <p:blipFill>
          <a:blip r:embed="rId2"/>
          <a:srcRect/>
          <a:stretch>
            <a:fillRect/>
          </a:stretch>
        </p:blipFill>
        <p:spPr bwMode="auto">
          <a:xfrm>
            <a:off x="4500562" y="357166"/>
            <a:ext cx="4394659" cy="2786082"/>
          </a:xfrm>
          <a:prstGeom prst="rect">
            <a:avLst/>
          </a:prstGeom>
          <a:noFill/>
          <a:ln w="9525">
            <a:noFill/>
            <a:miter lim="800000"/>
            <a:headEnd/>
            <a:tailEnd/>
          </a:ln>
        </p:spPr>
      </p:pic>
      <p:pic>
        <p:nvPicPr>
          <p:cNvPr id="65539" name="Picture 3"/>
          <p:cNvPicPr>
            <a:picLocks noChangeAspect="1" noChangeArrowheads="1"/>
          </p:cNvPicPr>
          <p:nvPr/>
        </p:nvPicPr>
        <p:blipFill>
          <a:blip r:embed="rId3"/>
          <a:srcRect/>
          <a:stretch>
            <a:fillRect/>
          </a:stretch>
        </p:blipFill>
        <p:spPr bwMode="auto">
          <a:xfrm>
            <a:off x="4643438" y="3929066"/>
            <a:ext cx="3829356" cy="1857388"/>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
          </p:nvPr>
        </p:nvSpPr>
        <p:spPr>
          <a:xfrm>
            <a:off x="214282" y="428604"/>
            <a:ext cx="4572032" cy="6143668"/>
          </a:xfrm>
        </p:spPr>
        <p:txBody>
          <a:bodyPr>
            <a:normAutofit fontScale="92500" lnSpcReduction="20000"/>
          </a:bodyPr>
          <a:lstStyle/>
          <a:p>
            <a:r>
              <a:rPr lang="el-GR" dirty="0" smtClean="0"/>
              <a:t>Θετικό είναι ότι τα ΜΚΔ δεν αποξενώνουν τα παιδία από την οικογένειά τους, τουλάχιστον τα περισσότερα. </a:t>
            </a:r>
          </a:p>
          <a:p>
            <a:endParaRPr lang="el-GR" dirty="0" smtClean="0"/>
          </a:p>
          <a:p>
            <a:endParaRPr lang="el-GR" dirty="0" smtClean="0"/>
          </a:p>
          <a:p>
            <a:endParaRPr lang="el-GR" dirty="0" smtClean="0"/>
          </a:p>
          <a:p>
            <a:endParaRPr lang="el-GR" dirty="0" smtClean="0"/>
          </a:p>
          <a:p>
            <a:r>
              <a:rPr lang="el-GR" dirty="0" smtClean="0"/>
              <a:t>Το συμπέρασμα είναι απλό και ενθαρρυντικό καθώς, οι περισσότεροι μαθητές θα επέλεγαν για να επικοινωνήσουν με τους φίλους τους μια συνάντηση μαζί τους. Κάτι που δείχνει πως η χρήση των ΜΚΔ δεν μπορεί και δεν πρέπει να αντικαταστήσει την αμεσότητα της επικοινωνίας από κοντά.</a:t>
            </a:r>
          </a:p>
          <a:p>
            <a:endParaRPr lang="el-GR" dirty="0"/>
          </a:p>
        </p:txBody>
      </p:sp>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3547"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4561"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6562" name="Picture 2"/>
          <p:cNvPicPr>
            <a:picLocks noChangeAspect="1" noChangeArrowheads="1"/>
          </p:cNvPicPr>
          <p:nvPr/>
        </p:nvPicPr>
        <p:blipFill>
          <a:blip r:embed="rId2"/>
          <a:srcRect/>
          <a:stretch>
            <a:fillRect/>
          </a:stretch>
        </p:blipFill>
        <p:spPr bwMode="auto">
          <a:xfrm>
            <a:off x="4572000" y="500042"/>
            <a:ext cx="4187482" cy="1928826"/>
          </a:xfrm>
          <a:prstGeom prst="rect">
            <a:avLst/>
          </a:prstGeom>
          <a:noFill/>
          <a:ln w="9525">
            <a:noFill/>
            <a:miter lim="800000"/>
            <a:headEnd/>
            <a:tailEnd/>
          </a:ln>
        </p:spPr>
      </p:pic>
      <p:pic>
        <p:nvPicPr>
          <p:cNvPr id="66563" name="Picture 3"/>
          <p:cNvPicPr>
            <a:picLocks noChangeAspect="1" noChangeArrowheads="1"/>
          </p:cNvPicPr>
          <p:nvPr/>
        </p:nvPicPr>
        <p:blipFill>
          <a:blip r:embed="rId3"/>
          <a:srcRect/>
          <a:stretch>
            <a:fillRect/>
          </a:stretch>
        </p:blipFill>
        <p:spPr bwMode="auto">
          <a:xfrm>
            <a:off x="4643438" y="3786190"/>
            <a:ext cx="4252511" cy="178595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
          </p:nvPr>
        </p:nvSpPr>
        <p:spPr>
          <a:xfrm>
            <a:off x="214282" y="428604"/>
            <a:ext cx="4572032" cy="6143668"/>
          </a:xfrm>
        </p:spPr>
        <p:txBody>
          <a:bodyPr>
            <a:normAutofit/>
          </a:bodyPr>
          <a:lstStyle/>
          <a:p>
            <a:r>
              <a:rPr lang="el-GR" sz="2000" dirty="0" smtClean="0"/>
              <a:t>Στην ερώτηση «11.Θα μπορούσες απ' την μια στιγμή στην άλλη να διαγράψεις έναν λογαριασμό απ' τα ΜΚΔ;» με απαντήσεις α) Ναι δεν θα με ένοιαζε και β) Όχι θα δυσκολευόμουν, η απάντηση (α) πέρασε τη (β) γεγονός που και από το διάγραμμα φανερώνει ότι περίπου το 67% των ερωτηθέντων δείχνει να μην είναι εξαρτημένο από τα ΜΚΔ</a:t>
            </a:r>
            <a:r>
              <a:rPr lang="el-GR" sz="2000" dirty="0" smtClean="0"/>
              <a:t>.</a:t>
            </a:r>
          </a:p>
          <a:p>
            <a:endParaRPr lang="el-GR" dirty="0" smtClean="0"/>
          </a:p>
          <a:p>
            <a:r>
              <a:rPr lang="el-GR" sz="2000" dirty="0" smtClean="0"/>
              <a:t>Και σε αυτή την ερώτηση αποδεικνύεται ότι δεν υπάρχει πλήρη εξάρτηση από τα ΜΚΔ.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p:txBody>
      </p:sp>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3547"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4561"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7586" name="Picture 2"/>
          <p:cNvPicPr>
            <a:picLocks noChangeAspect="1" noChangeArrowheads="1"/>
          </p:cNvPicPr>
          <p:nvPr/>
        </p:nvPicPr>
        <p:blipFill>
          <a:blip r:embed="rId2"/>
          <a:srcRect/>
          <a:stretch>
            <a:fillRect/>
          </a:stretch>
        </p:blipFill>
        <p:spPr bwMode="auto">
          <a:xfrm>
            <a:off x="4771491" y="500042"/>
            <a:ext cx="4086789" cy="2071702"/>
          </a:xfrm>
          <a:prstGeom prst="rect">
            <a:avLst/>
          </a:prstGeom>
          <a:noFill/>
          <a:ln w="9525">
            <a:noFill/>
            <a:miter lim="800000"/>
            <a:headEnd/>
            <a:tailEnd/>
          </a:ln>
        </p:spPr>
      </p:pic>
      <p:pic>
        <p:nvPicPr>
          <p:cNvPr id="67587" name="Picture 3"/>
          <p:cNvPicPr>
            <a:picLocks noChangeAspect="1" noChangeArrowheads="1"/>
          </p:cNvPicPr>
          <p:nvPr/>
        </p:nvPicPr>
        <p:blipFill>
          <a:blip r:embed="rId3"/>
          <a:srcRect/>
          <a:stretch>
            <a:fillRect/>
          </a:stretch>
        </p:blipFill>
        <p:spPr bwMode="auto">
          <a:xfrm>
            <a:off x="4714876" y="4357694"/>
            <a:ext cx="4214842" cy="1716184"/>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904876"/>
            <a:ext cx="8229600" cy="5524520"/>
          </a:xfrm>
        </p:spPr>
        <p:txBody>
          <a:bodyPr>
            <a:normAutofit fontScale="92500" lnSpcReduction="20000"/>
          </a:bodyPr>
          <a:lstStyle/>
          <a:p>
            <a:pPr>
              <a:buNone/>
            </a:pPr>
            <a:r>
              <a:rPr lang="el-GR" dirty="0" smtClean="0"/>
              <a:t>Από την μικρή έρευνα που διεξήχθη στο 2</a:t>
            </a:r>
            <a:r>
              <a:rPr lang="el-GR" baseline="30000" dirty="0" smtClean="0"/>
              <a:t>ο</a:t>
            </a:r>
            <a:r>
              <a:rPr lang="el-GR" dirty="0" smtClean="0"/>
              <a:t> </a:t>
            </a:r>
            <a:r>
              <a:rPr lang="el-GR" dirty="0" err="1" smtClean="0"/>
              <a:t>ΓΕΛ</a:t>
            </a:r>
            <a:r>
              <a:rPr lang="el-GR" dirty="0" smtClean="0"/>
              <a:t> Ηγουμενίτσας προκύπτει το συμπέρασμα ότι τα ΜΚΔ είναι </a:t>
            </a:r>
            <a:r>
              <a:rPr lang="el-GR" dirty="0" smtClean="0"/>
              <a:t>δημοφιλή</a:t>
            </a:r>
            <a:r>
              <a:rPr lang="en-US" dirty="0" smtClean="0"/>
              <a:t> </a:t>
            </a:r>
            <a:r>
              <a:rPr lang="el-GR" dirty="0" smtClean="0"/>
              <a:t>στα παιδιά, με το πιο δημοφιλές ΜΚΔ να είναι το </a:t>
            </a:r>
            <a:r>
              <a:rPr lang="en-US" dirty="0" err="1" smtClean="0"/>
              <a:t>FACEBOOK</a:t>
            </a:r>
            <a:r>
              <a:rPr lang="en-US" dirty="0" smtClean="0"/>
              <a:t>.  </a:t>
            </a:r>
            <a:r>
              <a:rPr lang="el-GR" dirty="0" smtClean="0"/>
              <a:t>Όπως αποδεικνύεται, αφιερώνουν </a:t>
            </a:r>
            <a:r>
              <a:rPr lang="el-GR" dirty="0" smtClean="0"/>
              <a:t>αρκετό χρόνο σε </a:t>
            </a:r>
            <a:r>
              <a:rPr lang="el-GR" dirty="0" smtClean="0"/>
              <a:t>αυτά κυρίως για επικοινωνία και διασκέδαση </a:t>
            </a:r>
            <a:r>
              <a:rPr lang="el-GR" dirty="0" smtClean="0"/>
              <a:t>με αρνητικές επιπτώσεις καθώς, παραμελούν άλλα πράγματα όπως το διάβασμά </a:t>
            </a:r>
            <a:r>
              <a:rPr lang="el-GR" dirty="0" smtClean="0"/>
              <a:t>τους και μερικές φορές ακόμη και την οικογένειά τους. </a:t>
            </a:r>
          </a:p>
          <a:p>
            <a:pPr>
              <a:buNone/>
            </a:pPr>
            <a:r>
              <a:rPr lang="el-GR" dirty="0" smtClean="0"/>
              <a:t>Δημοσιεύουν προσωπικά τους στοιχεία και σε ένα μικρό αλλά σημαντικό ποσοστό συνομιλούν και με άγνωστα άτομα.  </a:t>
            </a:r>
          </a:p>
          <a:p>
            <a:pPr>
              <a:buNone/>
            </a:pPr>
            <a:r>
              <a:rPr lang="el-GR" dirty="0" smtClean="0"/>
              <a:t>Ωστόσο, θετικό είναι ότι </a:t>
            </a:r>
            <a:r>
              <a:rPr lang="el-GR" dirty="0" smtClean="0"/>
              <a:t>υπάρχει ενημέρωση για τους κινδύνους των ΜΚΔ και φαίνεται πως δεν υπάρχει πλήρη εξάρτηση σε αυτά</a:t>
            </a:r>
            <a:r>
              <a:rPr lang="el-GR" dirty="0" smtClean="0"/>
              <a:t>. </a:t>
            </a:r>
          </a:p>
          <a:p>
            <a:pPr>
              <a:buNone/>
            </a:pPr>
            <a:r>
              <a:rPr lang="el-GR" dirty="0" smtClean="0"/>
              <a:t>Επίσης, δεν υπήρξε κάποιο περιστατικό μαθητή/</a:t>
            </a:r>
            <a:r>
              <a:rPr lang="el-GR" dirty="0" err="1" smtClean="0"/>
              <a:t>τριας</a:t>
            </a:r>
            <a:r>
              <a:rPr lang="el-GR" dirty="0" smtClean="0"/>
              <a:t> που να έχει αντιμετωπίσει κάποια άσχημη κατάσταση μέσα από την χρήση αυτών.</a:t>
            </a:r>
            <a:endParaRPr lang="el-GR" dirty="0" smtClean="0"/>
          </a:p>
          <a:p>
            <a:pPr algn="r"/>
            <a:endParaRPr lang="el-GR" dirty="0" smtClean="0"/>
          </a:p>
        </p:txBody>
      </p:sp>
    </p:spTree>
  </p:cSld>
  <p:clrMapOvr>
    <a:masterClrMapping/>
  </p:clrMapOvr>
  <p:transition>
    <p:comb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4000504"/>
            <a:ext cx="8229600" cy="1219200"/>
          </a:xfrm>
        </p:spPr>
        <p:txBody>
          <a:bodyPr>
            <a:noAutofit/>
          </a:bodyPr>
          <a:lstStyle/>
          <a:p>
            <a:pPr algn="r"/>
            <a:r>
              <a:rPr lang="el-GR" sz="5400" dirty="0" smtClean="0"/>
              <a:t>Σας ευχαριστούμε</a:t>
            </a:r>
            <a:r>
              <a:rPr lang="el-GR" sz="4800" dirty="0" smtClean="0"/>
              <a:t>.</a:t>
            </a:r>
            <a:br>
              <a:rPr lang="el-GR" sz="4800" dirty="0" smtClean="0"/>
            </a:br>
            <a:r>
              <a:rPr lang="el-GR" sz="4800" dirty="0" smtClean="0"/>
              <a:t/>
            </a:r>
            <a:br>
              <a:rPr lang="el-GR" sz="4800" dirty="0" smtClean="0"/>
            </a:br>
            <a:r>
              <a:rPr lang="el-GR" sz="4800" dirty="0" smtClean="0"/>
              <a:t>2</a:t>
            </a:r>
            <a:r>
              <a:rPr lang="el-GR" sz="4800" baseline="30000" dirty="0" smtClean="0"/>
              <a:t>ο</a:t>
            </a:r>
            <a:r>
              <a:rPr lang="el-GR" sz="4800" dirty="0" smtClean="0"/>
              <a:t> Γενικό Λύκειο Ηγουμενίτσας</a:t>
            </a:r>
            <a:endParaRPr lang="el-GR" sz="4800" dirty="0"/>
          </a:p>
        </p:txBody>
      </p:sp>
    </p:spTree>
  </p:cSld>
  <p:clrMapOvr>
    <a:masterClrMapping/>
  </p:clrMapOvr>
  <p:transition>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Font typeface="Wingdings" pitchFamily="2" charset="2"/>
              <a:buChar char="Ø"/>
            </a:pPr>
            <a:r>
              <a:rPr lang="el-GR" dirty="0"/>
              <a:t>Δ</a:t>
            </a:r>
            <a:r>
              <a:rPr lang="el-GR" dirty="0" smtClean="0"/>
              <a:t>ωρεάν </a:t>
            </a:r>
            <a:r>
              <a:rPr lang="el-GR" dirty="0"/>
              <a:t>εφαρμογή κοινωνικής δικτύωσης που δίνει την δυνατότητα λήψης, επεξεργασίας και κοινοποίησης φωτογραφιών και βίντεο στο </a:t>
            </a:r>
            <a:r>
              <a:rPr lang="el-GR" dirty="0" smtClean="0"/>
              <a:t>διαδίκτυο</a:t>
            </a:r>
          </a:p>
          <a:p>
            <a:pPr>
              <a:buFont typeface="Wingdings" pitchFamily="2" charset="2"/>
              <a:buChar char="Ø"/>
            </a:pPr>
            <a:r>
              <a:rPr lang="el-GR" dirty="0"/>
              <a:t>Οι χρήστες μπορούν να μοιράζονται φωτογραφίες και βίντεο με τους ακολούθους, τους (</a:t>
            </a:r>
            <a:r>
              <a:rPr lang="el-GR" dirty="0" err="1"/>
              <a:t>followers</a:t>
            </a:r>
            <a:r>
              <a:rPr lang="el-GR" dirty="0"/>
              <a:t>) ή με επιλεγμένη ομάδα φίλων, να σχολιάζουν και να δηλώνουν ότι μια δημοσίευση τους αρέσει</a:t>
            </a:r>
            <a:r>
              <a:rPr lang="el-GR" dirty="0" smtClean="0"/>
              <a:t>.</a:t>
            </a:r>
          </a:p>
          <a:p>
            <a:pPr>
              <a:buFont typeface="Wingdings" pitchFamily="2" charset="2"/>
              <a:buChar char="Ø"/>
            </a:pPr>
            <a:r>
              <a:rPr lang="el-GR" dirty="0" smtClean="0"/>
              <a:t>Ιδρύθηκε το 2010</a:t>
            </a:r>
            <a:endParaRPr lang="el-GR" dirty="0"/>
          </a:p>
        </p:txBody>
      </p:sp>
      <p:sp>
        <p:nvSpPr>
          <p:cNvPr id="2" name="1 - Τίτλος"/>
          <p:cNvSpPr>
            <a:spLocks noGrp="1"/>
          </p:cNvSpPr>
          <p:nvPr>
            <p:ph type="title"/>
          </p:nvPr>
        </p:nvSpPr>
        <p:spPr/>
        <p:txBody>
          <a:bodyPr/>
          <a:lstStyle/>
          <a:p>
            <a:r>
              <a:rPr lang="en-US" dirty="0" smtClean="0"/>
              <a:t>INSTAGRAM</a:t>
            </a:r>
            <a:endParaRPr lang="el-GR" dirty="0"/>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Font typeface="Wingdings" pitchFamily="2" charset="2"/>
              <a:buChar char="v"/>
            </a:pPr>
            <a:r>
              <a:rPr lang="el-GR" dirty="0" smtClean="0"/>
              <a:t>  </a:t>
            </a:r>
            <a:r>
              <a:rPr lang="el-GR" dirty="0"/>
              <a:t>έχει περίπου </a:t>
            </a:r>
            <a:r>
              <a:rPr lang="el-GR" dirty="0" smtClean="0"/>
              <a:t>250 </a:t>
            </a:r>
            <a:r>
              <a:rPr lang="el-GR" dirty="0"/>
              <a:t>εκατομμύρια χρήστες, οι οποίοι δημοσιεύουν καθημερινά 65 εκατομμύρια </a:t>
            </a:r>
            <a:r>
              <a:rPr lang="el-GR" dirty="0" smtClean="0"/>
              <a:t>μηνύματα</a:t>
            </a:r>
          </a:p>
          <a:p>
            <a:pPr>
              <a:buFont typeface="Wingdings" pitchFamily="2" charset="2"/>
              <a:buChar char="v"/>
            </a:pPr>
            <a:r>
              <a:rPr lang="el-GR" dirty="0"/>
              <a:t>Τα μέλη μπορούν να ακολουθούν τα μηνύματα άλλων χρηστών καθώς και να απαντούν σε αυτά</a:t>
            </a:r>
            <a:r>
              <a:rPr lang="el-GR" dirty="0" smtClean="0"/>
              <a:t>.</a:t>
            </a:r>
          </a:p>
          <a:p>
            <a:pPr>
              <a:buFont typeface="Wingdings" pitchFamily="2" charset="2"/>
              <a:buChar char="v"/>
            </a:pPr>
            <a:r>
              <a:rPr lang="el-GR" dirty="0" smtClean="0"/>
              <a:t>Δημιουργήθηκε το 2006</a:t>
            </a:r>
          </a:p>
          <a:p>
            <a:pPr>
              <a:buFont typeface="Wingdings" pitchFamily="2" charset="2"/>
              <a:buChar char="v"/>
            </a:pPr>
            <a:r>
              <a:rPr lang="el-GR" dirty="0" smtClean="0"/>
              <a:t> </a:t>
            </a:r>
            <a:r>
              <a:rPr lang="el-GR" dirty="0"/>
              <a:t> Είναι ένας από τους δέκα πιο δημοφιλείς </a:t>
            </a:r>
            <a:r>
              <a:rPr lang="el-GR" dirty="0" err="1"/>
              <a:t>ιστοτόπους</a:t>
            </a:r>
            <a:r>
              <a:rPr lang="el-GR" dirty="0"/>
              <a:t> του διαδικτύου. </a:t>
            </a:r>
          </a:p>
          <a:p>
            <a:pPr>
              <a:buFont typeface="Wingdings" pitchFamily="2" charset="2"/>
              <a:buChar char="v"/>
            </a:pPr>
            <a:endParaRPr lang="el-GR" dirty="0"/>
          </a:p>
          <a:p>
            <a:pPr>
              <a:buFont typeface="Wingdings" pitchFamily="2" charset="2"/>
              <a:buChar char="v"/>
            </a:pPr>
            <a:endParaRPr lang="el-GR" dirty="0"/>
          </a:p>
        </p:txBody>
      </p:sp>
      <p:sp>
        <p:nvSpPr>
          <p:cNvPr id="2" name="1 - Τίτλος"/>
          <p:cNvSpPr>
            <a:spLocks noGrp="1"/>
          </p:cNvSpPr>
          <p:nvPr>
            <p:ph type="title"/>
          </p:nvPr>
        </p:nvSpPr>
        <p:spPr/>
        <p:txBody>
          <a:bodyPr/>
          <a:lstStyle/>
          <a:p>
            <a:r>
              <a:rPr lang="el-GR" dirty="0" smtClean="0"/>
              <a:t>Τ</a:t>
            </a:r>
            <a:r>
              <a:rPr lang="en-US" dirty="0" smtClean="0"/>
              <a:t>WITTER</a:t>
            </a:r>
            <a:endParaRPr lang="el-GR" dirty="0"/>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Font typeface="Courier New" pitchFamily="49" charset="0"/>
              <a:buChar char="o"/>
            </a:pPr>
            <a:r>
              <a:rPr lang="el-GR" dirty="0" smtClean="0"/>
              <a:t>Υπηρεσία δημιουργίας </a:t>
            </a:r>
            <a:r>
              <a:rPr lang="el-GR" dirty="0" err="1" smtClean="0"/>
              <a:t>ιστολόγιων</a:t>
            </a:r>
            <a:endParaRPr lang="el-GR" dirty="0" smtClean="0"/>
          </a:p>
          <a:p>
            <a:pPr>
              <a:buFont typeface="Courier New" pitchFamily="49" charset="0"/>
              <a:buChar char="o"/>
            </a:pPr>
            <a:r>
              <a:rPr lang="el-GR" dirty="0" smtClean="0"/>
              <a:t>Οι χρήστες δημοσιεύουν σε αυτά υλικό με τη μορφή κειμένου, φωτογραφιών ή βίντεο</a:t>
            </a:r>
          </a:p>
          <a:p>
            <a:pPr>
              <a:buFont typeface="Courier New" pitchFamily="49" charset="0"/>
              <a:buChar char="o"/>
            </a:pPr>
            <a:r>
              <a:rPr lang="el-GR" dirty="0" smtClean="0"/>
              <a:t>Ο πρώτος που συνέταξε μια τέτοια λίστα ήταν ο </a:t>
            </a:r>
            <a:r>
              <a:rPr lang="el-GR" dirty="0" err="1" smtClean="0"/>
              <a:t>Jesse</a:t>
            </a:r>
            <a:r>
              <a:rPr lang="el-GR" dirty="0" smtClean="0"/>
              <a:t> </a:t>
            </a:r>
            <a:r>
              <a:rPr lang="el-GR" dirty="0" err="1" smtClean="0"/>
              <a:t>James</a:t>
            </a:r>
            <a:r>
              <a:rPr lang="el-GR" dirty="0" smtClean="0"/>
              <a:t> </a:t>
            </a:r>
            <a:r>
              <a:rPr lang="el-GR" dirty="0" err="1" smtClean="0"/>
              <a:t>Garrett</a:t>
            </a:r>
            <a:endParaRPr lang="el-GR" dirty="0"/>
          </a:p>
        </p:txBody>
      </p:sp>
      <p:sp>
        <p:nvSpPr>
          <p:cNvPr id="2" name="1 - Τίτλος"/>
          <p:cNvSpPr>
            <a:spLocks noGrp="1"/>
          </p:cNvSpPr>
          <p:nvPr>
            <p:ph type="title"/>
          </p:nvPr>
        </p:nvSpPr>
        <p:spPr/>
        <p:txBody>
          <a:bodyPr/>
          <a:lstStyle/>
          <a:p>
            <a:r>
              <a:rPr lang="en-US" dirty="0" smtClean="0"/>
              <a:t>BLOGGER</a:t>
            </a:r>
            <a:endParaRPr lang="el-GR" dirty="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514350" indent="-514350">
              <a:buFont typeface="Wingdings" pitchFamily="2" charset="2"/>
              <a:buChar char="§"/>
            </a:pPr>
            <a:r>
              <a:rPr lang="el-GR" dirty="0" smtClean="0"/>
              <a:t>Ιδρύθηκε  το 2002</a:t>
            </a:r>
          </a:p>
          <a:p>
            <a:pPr marL="514350" indent="-514350">
              <a:buFont typeface="Wingdings" pitchFamily="2" charset="2"/>
              <a:buChar char="§"/>
            </a:pPr>
            <a:r>
              <a:rPr lang="el-GR" dirty="0" smtClean="0"/>
              <a:t> ιστοσελίδα επαγγελματικής κοινωνικής δικτύωσης</a:t>
            </a:r>
          </a:p>
          <a:p>
            <a:pPr marL="514350" indent="-514350">
              <a:buFont typeface="Wingdings" pitchFamily="2" charset="2"/>
              <a:buChar char="§"/>
            </a:pPr>
            <a:r>
              <a:rPr lang="el-GR" dirty="0" smtClean="0"/>
              <a:t>Τα εγγεγραμμένα μέλη του έχουν τη δυνατότητα να συνδεθούν με άλλους χρήστες, να αναζητήσουν εργασία, αλλά και να δημιουργήσουν πελατολόγιο.</a:t>
            </a:r>
          </a:p>
          <a:p>
            <a:pPr marL="514350" indent="-514350">
              <a:buFont typeface="Wingdings" pitchFamily="2" charset="2"/>
              <a:buChar char="§"/>
            </a:pPr>
            <a:endParaRPr lang="el-GR" dirty="0" smtClean="0"/>
          </a:p>
          <a:p>
            <a:pPr marL="514350" indent="-514350">
              <a:buFont typeface="Wingdings" pitchFamily="2" charset="2"/>
              <a:buChar char="§"/>
            </a:pPr>
            <a:endParaRPr lang="el-GR" dirty="0" smtClean="0"/>
          </a:p>
          <a:p>
            <a:pPr marL="514350" indent="-514350">
              <a:buFont typeface="+mj-lt"/>
              <a:buAutoNum type="alphaLcParenR"/>
            </a:pPr>
            <a:endParaRPr lang="el-GR" dirty="0"/>
          </a:p>
        </p:txBody>
      </p:sp>
      <p:sp>
        <p:nvSpPr>
          <p:cNvPr id="2" name="1 - Τίτλος"/>
          <p:cNvSpPr>
            <a:spLocks noGrp="1"/>
          </p:cNvSpPr>
          <p:nvPr>
            <p:ph type="title"/>
          </p:nvPr>
        </p:nvSpPr>
        <p:spPr/>
        <p:txBody>
          <a:bodyPr/>
          <a:lstStyle/>
          <a:p>
            <a:r>
              <a:rPr lang="en-US" dirty="0" smtClean="0"/>
              <a:t>LINKED</a:t>
            </a:r>
            <a:r>
              <a:rPr lang="el-GR" dirty="0" smtClean="0"/>
              <a:t>Ι</a:t>
            </a:r>
            <a:r>
              <a:rPr lang="en-US" dirty="0" smtClean="0"/>
              <a:t>N</a:t>
            </a:r>
            <a:endParaRPr lang="el-GR" dirty="0"/>
          </a:p>
        </p:txBody>
      </p:sp>
    </p:spTree>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132</TotalTime>
  <Words>3543</Words>
  <Application>Microsoft Office PowerPoint</Application>
  <PresentationFormat>Προβολή στην οθόνη (4:3)</PresentationFormat>
  <Paragraphs>275</Paragraphs>
  <Slides>55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Χαρτί</vt:lpstr>
      <vt:lpstr>ΜΕΣΑ ΚΟΙΝΩΝΙΚΗΣ ΔΙΚΤΥΩΣΗΣ</vt:lpstr>
      <vt:lpstr>ΔΗΜΟΦΙΛΕΣΤΕΡΑ ΜΚΔ</vt:lpstr>
      <vt:lpstr>ΕΙΣΑΓΩΓΗ</vt:lpstr>
      <vt:lpstr>FACEBOOK</vt:lpstr>
      <vt:lpstr>YOUTUBE</vt:lpstr>
      <vt:lpstr>INSTAGRAM</vt:lpstr>
      <vt:lpstr>ΤWITTER</vt:lpstr>
      <vt:lpstr>BLOGGER</vt:lpstr>
      <vt:lpstr>LINKEDΙN</vt:lpstr>
      <vt:lpstr>FLICKR</vt:lpstr>
      <vt:lpstr>ΕΠΙΛΟΓΟΣ</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Μ.Κ.Δ. Κίνδυνοι και προτάσεις ορθής χρήσης</vt:lpstr>
      <vt:lpstr>Διαφάνεια 35</vt:lpstr>
      <vt:lpstr>ΚΙΝΔΥΝΟΙ Μ.Κ.Δ</vt:lpstr>
      <vt:lpstr>Διαφάνεια 37</vt:lpstr>
      <vt:lpstr>ΑΝΤΙΜΕΤΩΠΙΣΗ </vt:lpstr>
      <vt:lpstr>Διαφάνεια 39</vt:lpstr>
      <vt:lpstr>ΠΡΟΤΑΣΕΙΣ ΑΣΦΑΛΟΥΣ ΧΡΗΣΗΣ Μ.Κ.Δ.</vt:lpstr>
      <vt:lpstr>Διαφάνεια 41</vt:lpstr>
      <vt:lpstr>ΣΥΜΠΕΡΑΣΜΑ</vt:lpstr>
      <vt:lpstr>Διαφάνεια 43</vt:lpstr>
      <vt:lpstr>ΕΡΩΤΗΜΑΤΟΛΟΓΙΟ ΣΧΕΤΙΚΑ ΜΕ ΤΗ ΧΡΗΣΗ ΜΚΔ</vt:lpstr>
      <vt:lpstr>Ερωτηματολόγιο</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Σας ευχαριστούμε.  2ο Γενικό Λύκειο Ηγουμενίτσας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ΜΕΣΑ ΚΟΙΝΩΝΙΚΗΣ ΔΙΚΤΥΩΣΗΣ</dc:title>
  <dc:creator>ΑΙΤΗΣΗ 2</dc:creator>
  <cp:lastModifiedBy>zoi</cp:lastModifiedBy>
  <cp:revision>29</cp:revision>
  <dcterms:created xsi:type="dcterms:W3CDTF">2016-02-07T13:29:04Z</dcterms:created>
  <dcterms:modified xsi:type="dcterms:W3CDTF">2016-05-22T15:53:22Z</dcterms:modified>
</cp:coreProperties>
</file>