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8" r:id="rId2"/>
    <p:sldId id="274" r:id="rId3"/>
    <p:sldId id="275" r:id="rId4"/>
    <p:sldId id="273"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15"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717" autoAdjust="0"/>
  </p:normalViewPr>
  <p:slideViewPr>
    <p:cSldViewPr>
      <p:cViewPr varScale="1">
        <p:scale>
          <a:sx n="88" d="100"/>
          <a:sy n="88" d="100"/>
        </p:scale>
        <p:origin x="-14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826D03CC-C933-4E4C-B725-875CA20A91A8}" type="datetimeFigureOut">
              <a:rPr lang="el-GR" smtClean="0"/>
              <a:pPr/>
              <a:t>28/3/2018</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5D6857DE-3F22-4CBC-9615-806B03055B8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826D03CC-C933-4E4C-B725-875CA20A91A8}" type="datetimeFigureOut">
              <a:rPr lang="el-GR" smtClean="0"/>
              <a:pPr/>
              <a:t>28/3/2018</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826D03CC-C933-4E4C-B725-875CA20A91A8}" type="datetimeFigureOut">
              <a:rPr lang="el-GR" smtClean="0"/>
              <a:pPr/>
              <a:t>28/3/2018</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D6857DE-3F22-4CBC-9615-806B03055B8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826D03CC-C933-4E4C-B725-875CA20A91A8}" type="datetimeFigureOut">
              <a:rPr lang="el-GR" smtClean="0"/>
              <a:pPr/>
              <a:t>28/3/2018</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5D6857DE-3F22-4CBC-9615-806B03055B8B}"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26D03CC-C933-4E4C-B725-875CA20A91A8}" type="datetimeFigureOut">
              <a:rPr lang="el-GR" smtClean="0"/>
              <a:pPr/>
              <a:t>28/3/2018</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6857DE-3F22-4CBC-9615-806B03055B8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3.&#932;&#913;%20&#914;&#919;&#924;&#913;&#932;&#913;%20-%20The%20Footsteps.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4.&#922;&#921;%20&#913;&#922;&#927;&#933;&#924;&#928;&#919;&#931;&#913;%20&#922;&#913;&#921;%20&#928;&#923;&#913;&#915;&#921;&#913;&#931;&#913;%20&#931;&#932;&#917;&#931;%20&#922;&#923;&#921;&#925;&#917;&#931;%20&#932;&#937;&#925;%20-%20And%20I%20Leaned%20and%20lay%20on%20their%20beds.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5.&#919;&#915;&#917;&#924;&#937;&#925;%20&#917;&#922;%20&#916;&#933;&#932;&#921;&#922;&#919;&#931;%20&#923;&#933;&#914;&#921;&#919;&#931;%20-%20A%20Prince%20From%20Western%20Libya.mp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6.&#928;&#921;&#925;&#927;&#925;&#932;&#913;&#931;%20&#932;&#931;&#913;&#938;%20-%20Sipping%20Tea.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5.&#920;&#913;&#923;&#913;&#931;&#931;&#913;%20&#932;&#927;&#933;%20&#928;&#929;&#937;&#921;&#927;&#933;%20-%20Morning%20Sea.mp4"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6.&#921;&#920;&#913;&#922;&#919;%20-%20Ithaka.mp4"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7.&#919;%20&#916;&#921;&#927;&#929;&#921;&#913;%20&#932;&#927;&#933;%20&#925;&#917;&#929;&#937;&#925;&#927;&#931;%20-%20Nero's%20Deadline.mp4"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8.&#917;&#935;&#920;&#929;&#927;&#921;%20-%20Enemies.mp4"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913;&#923;&#937;&#931;%20-%20Halation.mp4"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user07\Desktop\animation%20&#947;&#953;&#945;%20&#922;&#945;&#946;&#940;&#966;&#951;\&#932;&#927;%2031%20&#960;.&#935;.%20&#931;&#932;&#919;&#925;%20&#913;&#923;&#917;&#926;&#913;&#925;&#916;&#929;&#917;&#921;&#913;%20-%20In%20Alexandria.mp4"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8.&#915;&#922;&#929;&#921;&#918;&#913;%20-%20Gray.mp4"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9.&#921;&#937;&#925;&#921;&#922;&#927;&#925;%20-%20Ionic.mp4"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0.&#932;&#917;&#921;&#935;&#919;%20-%20Walls.mp4" TargetMode="Externa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11.&#935;&#913;&#923;&#916;&#913;&#938;&#922;&#919;%20&#917;&#921;&#922;&#937;&#925;%20-%20Chaldean%20Image.mp4"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12.&#917;&#925;%20&#932;&#919;%20&#927;&#916;&#937;%20-%20In%20The%20Street.mp4" TargetMode="Externa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13.&#924;&#927;&#925;&#927;&#932;&#927;&#925;&#921;&#913;%20-%20Monotony.mp4" TargetMode="Externa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E:\&#965;&#955;&#953;&#954;&#972;%20&#947;&#953;&#945;%20&#960;&#961;&#959;&#964;&#950;&#949;&#954;&#964;%20&#960;&#959;&#943;&#951;&#963;&#951;%20&#954;&#945;&#953;%20&#921;&#945;&#960;&#969;&#957;&#943;&#945;\animation%20&#947;&#953;&#945;%20&#922;&#945;&#946;&#940;&#966;&#951;\14.&#931;&#913;&#923;&#937;&#924;&#919;%20-%20Salome.mp4" TargetMode="Externa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1.&#946;.&#922;&#917;&#929;&#921;&#913;%20-%20Candles.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user05\Desktop\animation%20&#947;&#953;&#945;%20&#922;&#945;&#946;&#940;&#966;&#951;\2.&#946;.&#924;&#913;&#922;&#929;&#933;&#913;%20-%20Long%20Ago.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E:\&#965;&#955;&#953;&#954;&#972;%20&#947;&#953;&#945;%20&#960;&#961;&#959;&#964;&#950;&#949;&#954;&#964;%20&#960;&#959;&#943;&#951;&#963;&#951;%20&#954;&#945;&#953;%20&#921;&#945;&#960;&#969;&#957;&#943;&#945;\animation%20&#947;&#953;&#945;%20&#922;&#945;&#946;&#940;&#966;&#951;\2.&#924;&#913;&#922;&#929;&#933;&#913;%20-%20Long%20Ago.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714356"/>
            <a:ext cx="7772400" cy="1470025"/>
          </a:xfrm>
        </p:spPr>
        <p:txBody>
          <a:bodyPr>
            <a:noAutofit/>
          </a:bodyPr>
          <a:lstStyle/>
          <a:p>
            <a:r>
              <a:rPr lang="el-GR" sz="3200" dirty="0" smtClean="0">
                <a:solidFill>
                  <a:schemeClr val="tx1"/>
                </a:solidFill>
              </a:rPr>
              <a:t>Είκοσι ένας Ιάπωνες φοιτητές και ο καθηγητής τους, ανακαλύπτουν τον Αλεξανδρινό </a:t>
            </a:r>
            <a:br>
              <a:rPr lang="el-GR" sz="3200" dirty="0" smtClean="0">
                <a:solidFill>
                  <a:schemeClr val="tx1"/>
                </a:solidFill>
              </a:rPr>
            </a:br>
            <a:endParaRPr lang="el-GR" sz="3200" dirty="0">
              <a:solidFill>
                <a:schemeClr val="tx1"/>
              </a:solidFill>
            </a:endParaRPr>
          </a:p>
        </p:txBody>
      </p:sp>
      <p:sp>
        <p:nvSpPr>
          <p:cNvPr id="3" name="2 - Υπότιτλος"/>
          <p:cNvSpPr>
            <a:spLocks noGrp="1"/>
          </p:cNvSpPr>
          <p:nvPr>
            <p:ph type="subTitle" idx="1"/>
          </p:nvPr>
        </p:nvSpPr>
        <p:spPr>
          <a:xfrm>
            <a:off x="1214414" y="2132856"/>
            <a:ext cx="7102002" cy="2405802"/>
          </a:xfrm>
        </p:spPr>
        <p:txBody>
          <a:bodyPr>
            <a:noAutofit/>
          </a:bodyPr>
          <a:lstStyle/>
          <a:p>
            <a:pPr algn="just"/>
            <a:r>
              <a:rPr lang="el-GR" sz="2000" dirty="0" smtClean="0">
                <a:solidFill>
                  <a:schemeClr val="tx1"/>
                </a:solidFill>
              </a:rPr>
              <a:t>Είκοσι ένας Ιάπωνες φοιτητές (12 κορίτσια και 9 αγόρια), με τη συμβολή του καθηγητή τους Ντίνο </a:t>
            </a:r>
            <a:r>
              <a:rPr lang="el-GR" sz="2000" dirty="0" err="1" smtClean="0">
                <a:solidFill>
                  <a:schemeClr val="tx1"/>
                </a:solidFill>
              </a:rPr>
              <a:t>Σάτο</a:t>
            </a:r>
            <a:r>
              <a:rPr lang="el-GR" sz="2000" dirty="0" smtClean="0">
                <a:solidFill>
                  <a:schemeClr val="tx1"/>
                </a:solidFill>
              </a:rPr>
              <a:t>, προσέγγισαν τον </a:t>
            </a:r>
            <a:r>
              <a:rPr lang="el-GR" sz="2000" dirty="0" err="1" smtClean="0">
                <a:solidFill>
                  <a:schemeClr val="tx1"/>
                </a:solidFill>
              </a:rPr>
              <a:t>Κ.Καβάφη</a:t>
            </a:r>
            <a:r>
              <a:rPr lang="el-GR" sz="2000" dirty="0" smtClean="0">
                <a:solidFill>
                  <a:schemeClr val="tx1"/>
                </a:solidFill>
              </a:rPr>
              <a:t>. στο πλαίσιο ενός </a:t>
            </a:r>
            <a:r>
              <a:rPr lang="el-GR" sz="2000" dirty="0" err="1" smtClean="0">
                <a:solidFill>
                  <a:schemeClr val="tx1"/>
                </a:solidFill>
              </a:rPr>
              <a:t>πρότζεκτ</a:t>
            </a:r>
            <a:r>
              <a:rPr lang="el-GR" sz="2000" dirty="0" smtClean="0">
                <a:solidFill>
                  <a:schemeClr val="tx1"/>
                </a:solidFill>
              </a:rPr>
              <a:t> του </a:t>
            </a:r>
            <a:r>
              <a:rPr lang="el-GR" sz="2000" dirty="0" err="1" smtClean="0">
                <a:solidFill>
                  <a:schemeClr val="tx1"/>
                </a:solidFill>
              </a:rPr>
              <a:t>Musashino</a:t>
            </a:r>
            <a:r>
              <a:rPr lang="el-GR" sz="2000" dirty="0" smtClean="0">
                <a:solidFill>
                  <a:schemeClr val="tx1"/>
                </a:solidFill>
              </a:rPr>
              <a:t> </a:t>
            </a:r>
            <a:r>
              <a:rPr lang="el-GR" sz="2000" dirty="0" err="1" smtClean="0">
                <a:solidFill>
                  <a:schemeClr val="tx1"/>
                </a:solidFill>
              </a:rPr>
              <a:t>Art</a:t>
            </a:r>
            <a:r>
              <a:rPr lang="el-GR" sz="2000" dirty="0" smtClean="0">
                <a:solidFill>
                  <a:schemeClr val="tx1"/>
                </a:solidFill>
              </a:rPr>
              <a:t> </a:t>
            </a:r>
            <a:r>
              <a:rPr lang="el-GR" sz="2000" dirty="0" err="1" smtClean="0">
                <a:solidFill>
                  <a:schemeClr val="tx1"/>
                </a:solidFill>
              </a:rPr>
              <a:t>University</a:t>
            </a:r>
            <a:r>
              <a:rPr lang="el-GR" sz="2000" dirty="0" smtClean="0">
                <a:solidFill>
                  <a:schemeClr val="tx1"/>
                </a:solidFill>
              </a:rPr>
              <a:t> του Τόκιο , δημιουργώντας σύντομες ταινίες </a:t>
            </a:r>
            <a:r>
              <a:rPr lang="el-GR" sz="2000" dirty="0" err="1" smtClean="0">
                <a:solidFill>
                  <a:schemeClr val="tx1"/>
                </a:solidFill>
              </a:rPr>
              <a:t>animation</a:t>
            </a:r>
            <a:r>
              <a:rPr lang="el-GR" sz="2000" dirty="0" smtClean="0">
                <a:solidFill>
                  <a:schemeClr val="tx1"/>
                </a:solidFill>
              </a:rPr>
              <a:t>, βασισμένες σε ποιήματά του που οι ίδιοι επέλεξαν να </a:t>
            </a:r>
            <a:r>
              <a:rPr lang="el-GR" sz="2000" dirty="0" err="1" smtClean="0">
                <a:solidFill>
                  <a:schemeClr val="tx1"/>
                </a:solidFill>
              </a:rPr>
              <a:t>εικονοποιήσουν</a:t>
            </a:r>
            <a:r>
              <a:rPr lang="el-GR" sz="2000" dirty="0" smtClean="0">
                <a:solidFill>
                  <a:schemeClr val="tx1"/>
                </a:solidFill>
              </a:rPr>
              <a:t> ως </a:t>
            </a:r>
            <a:r>
              <a:rPr lang="el-GR" sz="2000" dirty="0" err="1" smtClean="0">
                <a:solidFill>
                  <a:schemeClr val="tx1"/>
                </a:solidFill>
              </a:rPr>
              <a:t>animatio</a:t>
            </a:r>
            <a:r>
              <a:rPr lang="en-US" sz="2000" dirty="0" smtClean="0">
                <a:solidFill>
                  <a:schemeClr val="tx1"/>
                </a:solidFill>
              </a:rPr>
              <a:t>n</a:t>
            </a:r>
            <a:r>
              <a:rPr lang="el-GR" sz="2000" dirty="0" smtClean="0">
                <a:solidFill>
                  <a:schemeClr val="tx1"/>
                </a:solidFill>
              </a:rPr>
              <a:t>s</a:t>
            </a:r>
            <a:endParaRPr lang="el-GR"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47500" lnSpcReduction="20000"/>
          </a:bodyPr>
          <a:lstStyle/>
          <a:p>
            <a:pPr>
              <a:buNone/>
            </a:pPr>
            <a:r>
              <a:rPr lang="el-GR" dirty="0" smtClean="0"/>
              <a:t>Σ’ εβένινο </a:t>
            </a:r>
            <a:r>
              <a:rPr lang="el-GR" dirty="0" err="1" smtClean="0"/>
              <a:t>κρεββάτι</a:t>
            </a:r>
            <a:r>
              <a:rPr lang="el-GR" dirty="0" smtClean="0"/>
              <a:t> στολισμένο</a:t>
            </a:r>
          </a:p>
          <a:p>
            <a:pPr>
              <a:buNone/>
            </a:pPr>
            <a:r>
              <a:rPr lang="el-GR" dirty="0" smtClean="0"/>
              <a:t>με κοραλλένιους αετούς, </a:t>
            </a:r>
            <a:r>
              <a:rPr lang="el-GR" dirty="0" err="1" smtClean="0"/>
              <a:t>βαθυά</a:t>
            </a:r>
            <a:r>
              <a:rPr lang="el-GR" dirty="0" smtClean="0"/>
              <a:t> κοιμάται</a:t>
            </a:r>
          </a:p>
          <a:p>
            <a:pPr>
              <a:buNone/>
            </a:pPr>
            <a:r>
              <a:rPr lang="el-GR" dirty="0" smtClean="0"/>
              <a:t>ο Νέρων — ασυνείδητος, ήσυχος, κ’ ευτυχής·</a:t>
            </a:r>
          </a:p>
          <a:p>
            <a:pPr>
              <a:buNone/>
            </a:pPr>
            <a:r>
              <a:rPr lang="el-GR" dirty="0" smtClean="0"/>
              <a:t>ακμαίος μες στην ευρωστία της σαρκός,</a:t>
            </a:r>
          </a:p>
          <a:p>
            <a:pPr>
              <a:buNone/>
            </a:pPr>
            <a:r>
              <a:rPr lang="el-GR" dirty="0" smtClean="0"/>
              <a:t>και στης </a:t>
            </a:r>
            <a:r>
              <a:rPr lang="el-GR" dirty="0" err="1" smtClean="0"/>
              <a:t>νεότητος</a:t>
            </a:r>
            <a:r>
              <a:rPr lang="el-GR" dirty="0" smtClean="0"/>
              <a:t> τ’ ωραίο σφρίγος.</a:t>
            </a:r>
          </a:p>
          <a:p>
            <a:pPr>
              <a:buNone/>
            </a:pPr>
            <a:r>
              <a:rPr lang="el-GR" dirty="0" smtClean="0"/>
              <a:t/>
            </a:r>
            <a:br>
              <a:rPr lang="el-GR" dirty="0" smtClean="0"/>
            </a:br>
            <a:r>
              <a:rPr lang="el-GR" dirty="0" smtClean="0"/>
              <a:t>Αλλά στην αίθουσα την αλαβάστρινη που κλείνει</a:t>
            </a:r>
          </a:p>
          <a:p>
            <a:pPr>
              <a:buNone/>
            </a:pPr>
            <a:r>
              <a:rPr lang="el-GR" dirty="0" smtClean="0"/>
              <a:t>των </a:t>
            </a:r>
            <a:r>
              <a:rPr lang="el-GR" dirty="0" err="1" smtClean="0"/>
              <a:t>Aηνοβάρβων</a:t>
            </a:r>
            <a:r>
              <a:rPr lang="el-GR" dirty="0" smtClean="0"/>
              <a:t> το αρχαίο </a:t>
            </a:r>
            <a:r>
              <a:rPr lang="el-GR" dirty="0" err="1" smtClean="0"/>
              <a:t>λαράριο</a:t>
            </a:r>
            <a:endParaRPr lang="el-GR" dirty="0" smtClean="0"/>
          </a:p>
          <a:p>
            <a:pPr>
              <a:buNone/>
            </a:pPr>
            <a:r>
              <a:rPr lang="el-GR" dirty="0" smtClean="0"/>
              <a:t>τι ανήσυχοι που </a:t>
            </a:r>
            <a:r>
              <a:rPr lang="el-GR" dirty="0" err="1" smtClean="0"/>
              <a:t>είν</a:t>
            </a:r>
            <a:r>
              <a:rPr lang="el-GR" dirty="0" smtClean="0"/>
              <a:t>’ οι </a:t>
            </a:r>
            <a:r>
              <a:rPr lang="el-GR" dirty="0" err="1" smtClean="0"/>
              <a:t>Λάρητές</a:t>
            </a:r>
            <a:r>
              <a:rPr lang="el-GR" dirty="0" smtClean="0"/>
              <a:t> του.</a:t>
            </a:r>
          </a:p>
          <a:p>
            <a:pPr>
              <a:buNone/>
            </a:pPr>
            <a:r>
              <a:rPr lang="el-GR" dirty="0" smtClean="0"/>
              <a:t>Τρέμουν οι σπιτικοί μικροί θεοί,</a:t>
            </a:r>
          </a:p>
          <a:p>
            <a:pPr>
              <a:buNone/>
            </a:pPr>
            <a:r>
              <a:rPr lang="el-GR" dirty="0" smtClean="0"/>
              <a:t>και προσπαθούν τ’ ασήμαντά των σώματα να κρύψουν.</a:t>
            </a:r>
          </a:p>
          <a:p>
            <a:pPr>
              <a:buNone/>
            </a:pPr>
            <a:r>
              <a:rPr lang="el-GR" dirty="0" smtClean="0"/>
              <a:t>Γιατί άκουσαν μια απαίσια βοή,</a:t>
            </a:r>
          </a:p>
          <a:p>
            <a:pPr>
              <a:buNone/>
            </a:pPr>
            <a:r>
              <a:rPr lang="el-GR" dirty="0" smtClean="0"/>
              <a:t>θανάσιμη βοή την σκάλα ν’ ανεβαίνει,</a:t>
            </a:r>
          </a:p>
          <a:p>
            <a:pPr>
              <a:buNone/>
            </a:pPr>
            <a:r>
              <a:rPr lang="el-GR" dirty="0" smtClean="0"/>
              <a:t>βήματα σιδερένια που τραντάζουν τα σκαλιά.</a:t>
            </a:r>
          </a:p>
          <a:p>
            <a:pPr>
              <a:buNone/>
            </a:pPr>
            <a:r>
              <a:rPr lang="el-GR" dirty="0" smtClean="0"/>
              <a:t>Και </a:t>
            </a:r>
            <a:r>
              <a:rPr lang="el-GR" dirty="0" err="1" smtClean="0"/>
              <a:t>λιγοθυμισμένοι</a:t>
            </a:r>
            <a:r>
              <a:rPr lang="el-GR" dirty="0" smtClean="0"/>
              <a:t> τώρα οι άθλιοι Λάρητες,</a:t>
            </a:r>
          </a:p>
          <a:p>
            <a:pPr>
              <a:buNone/>
            </a:pPr>
            <a:r>
              <a:rPr lang="el-GR" dirty="0" smtClean="0"/>
              <a:t>μέσα στο βάθος του </a:t>
            </a:r>
            <a:r>
              <a:rPr lang="el-GR" dirty="0" err="1" smtClean="0"/>
              <a:t>λαράριου</a:t>
            </a:r>
            <a:r>
              <a:rPr lang="el-GR" dirty="0" smtClean="0"/>
              <a:t> χώνονται,</a:t>
            </a:r>
          </a:p>
          <a:p>
            <a:pPr>
              <a:buNone/>
            </a:pPr>
            <a:r>
              <a:rPr lang="el-GR" dirty="0" smtClean="0"/>
              <a:t>ο ένας τον </a:t>
            </a:r>
            <a:r>
              <a:rPr lang="el-GR" dirty="0" err="1" smtClean="0"/>
              <a:t>άλλονα</a:t>
            </a:r>
            <a:r>
              <a:rPr lang="el-GR" dirty="0" smtClean="0"/>
              <a:t> σκουντά και σκουντουφλά,</a:t>
            </a:r>
          </a:p>
          <a:p>
            <a:pPr>
              <a:buNone/>
            </a:pPr>
            <a:r>
              <a:rPr lang="el-GR" dirty="0" smtClean="0"/>
              <a:t>ο ένας μικρός θεός πάνω στον άλλον πέφτει</a:t>
            </a:r>
          </a:p>
          <a:p>
            <a:pPr>
              <a:buNone/>
            </a:pPr>
            <a:r>
              <a:rPr lang="el-GR" dirty="0" smtClean="0"/>
              <a:t>γιατί κατάλαβαν τι είδος βοή είναι τούτη, </a:t>
            </a:r>
          </a:p>
          <a:p>
            <a:pPr>
              <a:buNone/>
            </a:pPr>
            <a:r>
              <a:rPr lang="el-GR" dirty="0" err="1" smtClean="0"/>
              <a:t>τάνοιωσαν</a:t>
            </a:r>
            <a:r>
              <a:rPr lang="el-GR" dirty="0" smtClean="0"/>
              <a:t> πια τα βήματα των </a:t>
            </a:r>
            <a:r>
              <a:rPr lang="el-GR" dirty="0" err="1" smtClean="0"/>
              <a:t>Εριννύων</a:t>
            </a:r>
            <a:r>
              <a:rPr lang="el-GR" dirty="0" smtClean="0"/>
              <a:t>. </a:t>
            </a:r>
          </a:p>
          <a:p>
            <a:endParaRPr lang="el-GR" dirty="0"/>
          </a:p>
        </p:txBody>
      </p:sp>
      <p:sp>
        <p:nvSpPr>
          <p:cNvPr id="3" name="2 - Τίτλος"/>
          <p:cNvSpPr>
            <a:spLocks noGrp="1"/>
          </p:cNvSpPr>
          <p:nvPr>
            <p:ph type="title"/>
          </p:nvPr>
        </p:nvSpPr>
        <p:spPr/>
        <p:txBody>
          <a:bodyPr>
            <a:normAutofit fontScale="90000"/>
          </a:bodyPr>
          <a:lstStyle/>
          <a:p>
            <a:r>
              <a:rPr lang="el-GR" dirty="0" smtClean="0"/>
              <a:t>«Τα Βήματα»</a:t>
            </a:r>
            <a:br>
              <a:rPr lang="el-GR" dirty="0" smtClean="0"/>
            </a:b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357166"/>
            <a:ext cx="8229600" cy="1143000"/>
          </a:xfrm>
        </p:spPr>
        <p:txBody>
          <a:bodyPr>
            <a:normAutofit/>
          </a:bodyPr>
          <a:lstStyle/>
          <a:p>
            <a:r>
              <a:rPr lang="el-GR" sz="1200" dirty="0" smtClean="0"/>
              <a:t>ΤΑ ΒΗΜΑΤΑ, 1909 Σκηνοθεσία: ΤΣΟΥΡΟΥΤΑ </a:t>
            </a:r>
            <a:r>
              <a:rPr lang="el-GR" sz="1200" dirty="0" err="1" smtClean="0"/>
              <a:t>Τατσουνόρι</a:t>
            </a:r>
            <a:r>
              <a:rPr lang="el-GR" sz="1200" dirty="0" smtClean="0"/>
              <a:t> Η αρχαία Ελλάδα είχε πολυθεϊσμό όπως η Ιαπωνία. </a:t>
            </a:r>
            <a:br>
              <a:rPr lang="el-GR" sz="1200" dirty="0" smtClean="0"/>
            </a:br>
            <a:r>
              <a:rPr lang="el-GR" sz="1200" dirty="0" smtClean="0"/>
              <a:t>Αυτό με διευκόλυνε να απεικονίσω το ποίημα, καθότι Ιάπωνας. Αντιπαρέβαλα τους αβρούς θεούς με τον φόβο ότι θα σκοτωθούν σύντομα.</a:t>
            </a:r>
            <a:br>
              <a:rPr lang="el-GR" sz="1200" dirty="0" smtClean="0"/>
            </a:br>
            <a:endParaRPr lang="el-GR" sz="1200" dirty="0"/>
          </a:p>
        </p:txBody>
      </p:sp>
      <p:pic>
        <p:nvPicPr>
          <p:cNvPr id="6" name="3.ΤΑ ΒΗΜΑΤΑ - The Footsteps.mp4">
            <a:hlinkClick r:id="" action="ppaction://media"/>
          </p:cNvPr>
          <p:cNvPicPr>
            <a:picLocks noGrp="1" noRot="1" noChangeAspect="1"/>
          </p:cNvPicPr>
          <p:nvPr>
            <p:ph idx="1"/>
            <a:videoFile r:link="rId1"/>
          </p:nvPr>
        </p:nvPicPr>
        <p:blipFill>
          <a:blip r:embed="rId3" cstate="print"/>
          <a:stretch>
            <a:fillRect/>
          </a:stretch>
        </p:blipFill>
        <p:spPr>
          <a:xfrm>
            <a:off x="971600" y="1556792"/>
            <a:ext cx="7632848" cy="43204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buNone/>
            </a:pPr>
            <a:r>
              <a:rPr lang="el-GR" dirty="0" smtClean="0"/>
              <a:t>Στης ηδονής το σπίτι όταν μπήκα,</a:t>
            </a:r>
            <a:br>
              <a:rPr lang="el-GR" dirty="0" smtClean="0"/>
            </a:br>
            <a:r>
              <a:rPr lang="el-GR" dirty="0" smtClean="0"/>
              <a:t>δεν έμεινα στην </a:t>
            </a:r>
            <a:r>
              <a:rPr lang="el-GR" dirty="0" err="1" smtClean="0"/>
              <a:t>αίθουσαν</a:t>
            </a:r>
            <a:r>
              <a:rPr lang="el-GR" dirty="0" smtClean="0"/>
              <a:t> όπου γιορτάζουν</a:t>
            </a:r>
            <a:br>
              <a:rPr lang="el-GR" dirty="0" smtClean="0"/>
            </a:br>
            <a:r>
              <a:rPr lang="el-GR" dirty="0" smtClean="0"/>
              <a:t>με κάποια </a:t>
            </a:r>
            <a:r>
              <a:rPr lang="el-GR" dirty="0" err="1" smtClean="0"/>
              <a:t>τάξιν</a:t>
            </a:r>
            <a:r>
              <a:rPr lang="el-GR" dirty="0" smtClean="0"/>
              <a:t> αναγνωρισμένοι έρωτες.</a:t>
            </a:r>
            <a:br>
              <a:rPr lang="el-GR" dirty="0" smtClean="0"/>
            </a:br>
            <a:r>
              <a:rPr lang="el-GR" dirty="0" smtClean="0"/>
              <a:t/>
            </a:r>
            <a:br>
              <a:rPr lang="el-GR" dirty="0" smtClean="0"/>
            </a:br>
            <a:r>
              <a:rPr lang="el-GR" dirty="0" err="1" smtClean="0"/>
              <a:t>Στες</a:t>
            </a:r>
            <a:r>
              <a:rPr lang="el-GR" dirty="0" smtClean="0"/>
              <a:t> κάμαρες επήγα τες κρυφές</a:t>
            </a:r>
            <a:br>
              <a:rPr lang="el-GR" dirty="0" smtClean="0"/>
            </a:br>
            <a:r>
              <a:rPr lang="el-GR" dirty="0" smtClean="0"/>
              <a:t>κι ακούμπησα και πλάγιασα </a:t>
            </a:r>
            <a:r>
              <a:rPr lang="el-GR" dirty="0" err="1" smtClean="0"/>
              <a:t>στες</a:t>
            </a:r>
            <a:r>
              <a:rPr lang="el-GR" dirty="0" smtClean="0"/>
              <a:t> κλίνες των.</a:t>
            </a:r>
            <a:br>
              <a:rPr lang="el-GR" dirty="0" smtClean="0"/>
            </a:br>
            <a:r>
              <a:rPr lang="el-GR" dirty="0" smtClean="0"/>
              <a:t/>
            </a:r>
            <a:br>
              <a:rPr lang="el-GR" dirty="0" smtClean="0"/>
            </a:br>
            <a:r>
              <a:rPr lang="el-GR" dirty="0" err="1" smtClean="0"/>
              <a:t>Στες</a:t>
            </a:r>
            <a:r>
              <a:rPr lang="el-GR" dirty="0" smtClean="0"/>
              <a:t> κάμαρες επήγα τες κρυφές</a:t>
            </a:r>
            <a:br>
              <a:rPr lang="el-GR" dirty="0" smtClean="0"/>
            </a:br>
            <a:r>
              <a:rPr lang="el-GR" dirty="0" smtClean="0"/>
              <a:t>που το ’χουν για ντροπή και να τες ονομάσουν.</a:t>
            </a:r>
            <a:br>
              <a:rPr lang="el-GR" dirty="0" smtClean="0"/>
            </a:br>
            <a:r>
              <a:rPr lang="el-GR" dirty="0" smtClean="0"/>
              <a:t>Μα όχι ντροπή για μένα — γιατί τότε</a:t>
            </a:r>
            <a:br>
              <a:rPr lang="el-GR" dirty="0" smtClean="0"/>
            </a:br>
            <a:r>
              <a:rPr lang="el-GR" dirty="0" smtClean="0"/>
              <a:t>τι ποιητής και τι τεχνίτης θα ’μουν;</a:t>
            </a:r>
            <a:br>
              <a:rPr lang="el-GR" dirty="0" smtClean="0"/>
            </a:br>
            <a:r>
              <a:rPr lang="el-GR" dirty="0" smtClean="0"/>
              <a:t>Καλύτερα ν’ ασκήτευα. Θα ’ταν πιο σύμφωνο,</a:t>
            </a:r>
            <a:br>
              <a:rPr lang="el-GR" dirty="0" smtClean="0"/>
            </a:br>
            <a:r>
              <a:rPr lang="el-GR" dirty="0" smtClean="0"/>
              <a:t>πολύ πιο σύμφωνο με την </a:t>
            </a:r>
            <a:r>
              <a:rPr lang="el-GR" dirty="0" err="1" smtClean="0"/>
              <a:t>ποίησί</a:t>
            </a:r>
            <a:r>
              <a:rPr lang="el-GR" dirty="0" smtClean="0"/>
              <a:t> μου·</a:t>
            </a:r>
            <a:br>
              <a:rPr lang="el-GR" dirty="0" smtClean="0"/>
            </a:br>
            <a:r>
              <a:rPr lang="el-GR" dirty="0" smtClean="0"/>
              <a:t>παρά μες στην </a:t>
            </a:r>
            <a:r>
              <a:rPr lang="el-GR" dirty="0" err="1" smtClean="0"/>
              <a:t>κοινότοπην</a:t>
            </a:r>
            <a:r>
              <a:rPr lang="el-GR" dirty="0" smtClean="0"/>
              <a:t> αίθουσα να χαρώ.</a:t>
            </a:r>
            <a:endParaRPr lang="el-GR" dirty="0"/>
          </a:p>
        </p:txBody>
      </p:sp>
      <p:sp>
        <p:nvSpPr>
          <p:cNvPr id="3" name="2 - Τίτλος"/>
          <p:cNvSpPr>
            <a:spLocks noGrp="1"/>
          </p:cNvSpPr>
          <p:nvPr>
            <p:ph type="title"/>
          </p:nvPr>
        </p:nvSpPr>
        <p:spPr>
          <a:xfrm>
            <a:off x="457200" y="274638"/>
            <a:ext cx="8472518" cy="1143000"/>
          </a:xfrm>
        </p:spPr>
        <p:txBody>
          <a:bodyPr>
            <a:normAutofit fontScale="90000"/>
          </a:bodyPr>
          <a:lstStyle/>
          <a:p>
            <a:r>
              <a:rPr lang="en-US" sz="3100" dirty="0" smtClean="0"/>
              <a:t/>
            </a:r>
            <a:br>
              <a:rPr lang="en-US" sz="3100" dirty="0" smtClean="0"/>
            </a:br>
            <a:r>
              <a:rPr lang="el-GR" sz="3100" dirty="0" smtClean="0"/>
              <a:t>κι ακούμπησα και πλάγιασα </a:t>
            </a:r>
            <a:r>
              <a:rPr lang="el-GR" sz="3100" dirty="0" err="1" smtClean="0"/>
              <a:t>στες</a:t>
            </a:r>
            <a:r>
              <a:rPr lang="el-GR" sz="3100" dirty="0" smtClean="0"/>
              <a:t> κλίνες των</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1570186"/>
          </a:xfrm>
        </p:spPr>
        <p:txBody>
          <a:bodyPr>
            <a:normAutofit fontScale="90000"/>
          </a:bodyPr>
          <a:lstStyle/>
          <a:p>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l-GR" sz="1300" dirty="0" smtClean="0"/>
              <a:t>1915.Σκηνοθεσία: ΣΑΤΟ Ντίνο Διαβάζοντας το ποίημα Κι ακούμπησα και πλάγιασα </a:t>
            </a:r>
            <a:r>
              <a:rPr lang="el-GR" sz="1300" dirty="0" err="1" smtClean="0"/>
              <a:t>στες</a:t>
            </a:r>
            <a:r>
              <a:rPr lang="el-GR" sz="1300" dirty="0" smtClean="0"/>
              <a:t> κλίνες των, σκέφτηκα να φτιάξω Το Σπίτι της Απόλαυσης των </a:t>
            </a:r>
            <a:r>
              <a:rPr lang="el-GR" sz="1300" dirty="0" err="1" smtClean="0"/>
              <a:t>Ψαριών!Αναρωτήθηκα</a:t>
            </a:r>
            <a:r>
              <a:rPr lang="el-GR" sz="1300" dirty="0" smtClean="0"/>
              <a:t>, τι σημαίνει το σεξ στα ψάρια χωρίς αναπαραγωγική προοπτική! Είχα κάποιο ενδιαφέρον για τις σεξουαλικές διαστροφές των ψαριών. Στα μπροστινά δωμάτια κάνουν έρωτα, ενώ ο ποιητής, το χταπόδι Καβάφης, χαλαρώνει στο πίσω μυστικό δωμάτιο. Η υπερηφάνεια του δεν του επιτρέπει να πάει μαζί τους. Νιώθοντας το τι γινόταν δίπλα του, ένιωσε ματαιωμένος. Κι ο φθόνος του δυνάμωσε, αλλά χάριν της περηφάνιας του, κατάφερε να αντέξει, βρίσκοντας παρηγοριά στον εαυτό του. Σκέφτηκα, αυτό σημαίνει καλλιτέχνης.</a:t>
            </a:r>
            <a:r>
              <a:rPr lang="el-GR" dirty="0" smtClean="0"/>
              <a:t/>
            </a:r>
            <a:br>
              <a:rPr lang="el-GR" dirty="0" smtClean="0"/>
            </a:br>
            <a:endParaRPr lang="el-GR" dirty="0"/>
          </a:p>
        </p:txBody>
      </p:sp>
      <p:pic>
        <p:nvPicPr>
          <p:cNvPr id="6" name="4.ΚΙ ΑΚΟΥΜΠΗΣΑ ΚΑΙ ΠΛΑΓΙΑΣΑ ΣΤΕΣ ΚΛΙΝΕΣ ΤΩΝ - And I Leaned and lay on their beds.mp4">
            <a:hlinkClick r:id="" action="ppaction://media"/>
          </p:cNvPr>
          <p:cNvPicPr>
            <a:picLocks noGrp="1" noRot="1" noChangeAspect="1"/>
          </p:cNvPicPr>
          <p:nvPr>
            <p:ph idx="1"/>
            <a:videoFile r:link="rId1"/>
          </p:nvPr>
        </p:nvPicPr>
        <p:blipFill>
          <a:blip r:embed="rId3" cstate="print"/>
          <a:stretch>
            <a:fillRect/>
          </a:stretch>
        </p:blipFill>
        <p:spPr>
          <a:xfrm>
            <a:off x="971600" y="2060848"/>
            <a:ext cx="7488832" cy="35283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00174"/>
            <a:ext cx="8229600" cy="4525963"/>
          </a:xfrm>
        </p:spPr>
        <p:txBody>
          <a:bodyPr>
            <a:normAutofit fontScale="25000" lnSpcReduction="20000"/>
          </a:bodyPr>
          <a:lstStyle/>
          <a:p>
            <a:pPr>
              <a:buNone/>
            </a:pPr>
            <a:r>
              <a:rPr lang="el-GR" sz="3600" dirty="0" smtClean="0"/>
              <a:t>Άρεσε γενικώς στην </a:t>
            </a:r>
            <a:r>
              <a:rPr lang="el-GR" sz="3600" dirty="0" err="1" smtClean="0"/>
              <a:t>Aλεξάνδρεια</a:t>
            </a:r>
            <a:r>
              <a:rPr lang="el-GR" sz="3600" dirty="0" smtClean="0"/>
              <a:t>,</a:t>
            </a:r>
          </a:p>
          <a:p>
            <a:pPr>
              <a:buNone/>
            </a:pPr>
            <a:r>
              <a:rPr lang="el-GR" sz="3600" dirty="0" smtClean="0"/>
              <a:t>τες δέκα μέρες που </a:t>
            </a:r>
            <a:r>
              <a:rPr lang="el-GR" sz="3600" dirty="0" err="1" smtClean="0"/>
              <a:t>διέμεινεν</a:t>
            </a:r>
            <a:r>
              <a:rPr lang="el-GR" sz="3600" dirty="0" smtClean="0"/>
              <a:t> αυτού,</a:t>
            </a:r>
          </a:p>
          <a:p>
            <a:pPr>
              <a:buNone/>
            </a:pPr>
            <a:r>
              <a:rPr lang="el-GR" sz="3600" dirty="0" smtClean="0"/>
              <a:t>ο ηγεμών εκ Δυτικής Λιβύης</a:t>
            </a:r>
          </a:p>
          <a:p>
            <a:pPr>
              <a:buNone/>
            </a:pPr>
            <a:r>
              <a:rPr lang="el-GR" sz="3600" dirty="0" err="1" smtClean="0"/>
              <a:t>Aριστομένης</a:t>
            </a:r>
            <a:r>
              <a:rPr lang="el-GR" sz="3600" dirty="0" smtClean="0"/>
              <a:t>, υιός του Μενελάου.</a:t>
            </a:r>
          </a:p>
          <a:p>
            <a:pPr>
              <a:buNone/>
            </a:pPr>
            <a:r>
              <a:rPr lang="el-GR" sz="3600" dirty="0" smtClean="0"/>
              <a:t>Ως τ’ όνομά του, κ’ η περιβολή, κοσμίως, ελληνική.</a:t>
            </a:r>
          </a:p>
          <a:p>
            <a:pPr>
              <a:buNone/>
            </a:pPr>
            <a:r>
              <a:rPr lang="el-GR" sz="3600" dirty="0" smtClean="0"/>
              <a:t>Δέχονταν ευχαρίστως τες τιμές, αλλά</a:t>
            </a:r>
          </a:p>
          <a:p>
            <a:pPr>
              <a:buNone/>
            </a:pPr>
            <a:r>
              <a:rPr lang="el-GR" sz="3600" dirty="0" smtClean="0"/>
              <a:t>δεν τες </a:t>
            </a:r>
            <a:r>
              <a:rPr lang="el-GR" sz="3600" dirty="0" err="1" smtClean="0"/>
              <a:t>επιζητούσεν</a:t>
            </a:r>
            <a:r>
              <a:rPr lang="el-GR" sz="3600" dirty="0" smtClean="0"/>
              <a:t>• ήταν μετριόφρων.</a:t>
            </a:r>
          </a:p>
          <a:p>
            <a:pPr>
              <a:buNone/>
            </a:pPr>
            <a:r>
              <a:rPr lang="el-GR" sz="3600" dirty="0" err="1" smtClean="0"/>
              <a:t>Aγόραζε</a:t>
            </a:r>
            <a:r>
              <a:rPr lang="el-GR" sz="3600" dirty="0" smtClean="0"/>
              <a:t> βιβλία ελληνικά,</a:t>
            </a:r>
          </a:p>
          <a:p>
            <a:pPr>
              <a:buNone/>
            </a:pPr>
            <a:r>
              <a:rPr lang="el-GR" sz="3600" dirty="0" smtClean="0"/>
              <a:t>ιδίως ιστορικά και φιλοσοφικά.</a:t>
            </a:r>
          </a:p>
          <a:p>
            <a:pPr>
              <a:buNone/>
            </a:pPr>
            <a:r>
              <a:rPr lang="el-GR" sz="3600" dirty="0" smtClean="0"/>
              <a:t>Προ πάντων δε άνθρωπος λιγομίλητος.</a:t>
            </a:r>
          </a:p>
          <a:p>
            <a:pPr>
              <a:buNone/>
            </a:pPr>
            <a:r>
              <a:rPr lang="el-GR" sz="3600" dirty="0" err="1" smtClean="0"/>
              <a:t>Θάταν</a:t>
            </a:r>
            <a:r>
              <a:rPr lang="el-GR" sz="3600" dirty="0" smtClean="0"/>
              <a:t> βαθύς </a:t>
            </a:r>
            <a:r>
              <a:rPr lang="el-GR" sz="3600" dirty="0" err="1" smtClean="0"/>
              <a:t>στες</a:t>
            </a:r>
            <a:r>
              <a:rPr lang="el-GR" sz="3600" dirty="0" smtClean="0"/>
              <a:t> σκέψεις, </a:t>
            </a:r>
            <a:r>
              <a:rPr lang="el-GR" sz="3600" dirty="0" err="1" smtClean="0"/>
              <a:t>διεδίδετο</a:t>
            </a:r>
            <a:r>
              <a:rPr lang="el-GR" sz="3600" dirty="0" smtClean="0"/>
              <a:t>,</a:t>
            </a:r>
          </a:p>
          <a:p>
            <a:pPr>
              <a:buNone/>
            </a:pPr>
            <a:r>
              <a:rPr lang="el-GR" sz="3600" dirty="0" smtClean="0"/>
              <a:t>κ’ οι τέτοιοι </a:t>
            </a:r>
            <a:r>
              <a:rPr lang="el-GR" sz="3600" dirty="0" err="1" smtClean="0"/>
              <a:t>τόχουν</a:t>
            </a:r>
            <a:r>
              <a:rPr lang="el-GR" sz="3600" dirty="0" smtClean="0"/>
              <a:t> φυσικό να μη μιλούν πολλά.</a:t>
            </a:r>
          </a:p>
          <a:p>
            <a:pPr>
              <a:buNone/>
            </a:pPr>
            <a:r>
              <a:rPr lang="el-GR" sz="3600" dirty="0" smtClean="0"/>
              <a:t> </a:t>
            </a:r>
          </a:p>
          <a:p>
            <a:pPr>
              <a:buNone/>
            </a:pPr>
            <a:r>
              <a:rPr lang="el-GR" sz="3600" dirty="0" smtClean="0"/>
              <a:t>Μήτε βαθύς </a:t>
            </a:r>
            <a:r>
              <a:rPr lang="el-GR" sz="3600" dirty="0" err="1" smtClean="0"/>
              <a:t>στες</a:t>
            </a:r>
            <a:r>
              <a:rPr lang="el-GR" sz="3600" dirty="0" smtClean="0"/>
              <a:t> σκέψεις ήταν, μήτε τίποτε.</a:t>
            </a:r>
          </a:p>
          <a:p>
            <a:pPr>
              <a:buNone/>
            </a:pPr>
            <a:r>
              <a:rPr lang="el-GR" sz="3600" dirty="0" smtClean="0"/>
              <a:t>Ένας τυχαίος, αστείος άνθρωπος.</a:t>
            </a:r>
          </a:p>
          <a:p>
            <a:pPr>
              <a:buNone/>
            </a:pPr>
            <a:r>
              <a:rPr lang="el-GR" sz="3600" dirty="0" smtClean="0"/>
              <a:t>Πήρε όνομα ελληνικό, ντύθηκε σαν τους Έλληνας,</a:t>
            </a:r>
          </a:p>
          <a:p>
            <a:pPr>
              <a:buNone/>
            </a:pPr>
            <a:r>
              <a:rPr lang="el-GR" sz="3600" dirty="0" err="1" smtClean="0"/>
              <a:t>έμαθ</a:t>
            </a:r>
            <a:r>
              <a:rPr lang="el-GR" sz="3600" dirty="0" smtClean="0"/>
              <a:t>’ επάνω, κάτω σαν τους Έλληνας να φέρεται•</a:t>
            </a:r>
          </a:p>
          <a:p>
            <a:pPr>
              <a:buNone/>
            </a:pPr>
            <a:r>
              <a:rPr lang="el-GR" sz="3600" dirty="0" smtClean="0"/>
              <a:t>κ’ </a:t>
            </a:r>
            <a:r>
              <a:rPr lang="el-GR" sz="3600" dirty="0" err="1" smtClean="0"/>
              <a:t>έτρεμεν</a:t>
            </a:r>
            <a:r>
              <a:rPr lang="el-GR" sz="3600" dirty="0" smtClean="0"/>
              <a:t> η ψυχή του μη τυχόν</a:t>
            </a:r>
          </a:p>
          <a:p>
            <a:pPr>
              <a:buNone/>
            </a:pPr>
            <a:r>
              <a:rPr lang="el-GR" sz="3600" dirty="0" smtClean="0"/>
              <a:t>χαλάσει την </a:t>
            </a:r>
            <a:r>
              <a:rPr lang="el-GR" sz="3600" dirty="0" err="1" smtClean="0"/>
              <a:t>καλούτσικην</a:t>
            </a:r>
            <a:r>
              <a:rPr lang="el-GR" sz="3600" dirty="0" smtClean="0"/>
              <a:t> </a:t>
            </a:r>
            <a:r>
              <a:rPr lang="el-GR" sz="3600" dirty="0" err="1" smtClean="0"/>
              <a:t>εντύπωσι</a:t>
            </a:r>
            <a:endParaRPr lang="el-GR" sz="3600" dirty="0" smtClean="0"/>
          </a:p>
          <a:p>
            <a:pPr>
              <a:buNone/>
            </a:pPr>
            <a:r>
              <a:rPr lang="el-GR" sz="3600" dirty="0" smtClean="0"/>
              <a:t>μιλώντας με βαρβαρισμούς δεινούς τα ελληνικά,</a:t>
            </a:r>
          </a:p>
          <a:p>
            <a:pPr>
              <a:buNone/>
            </a:pPr>
            <a:r>
              <a:rPr lang="el-GR" sz="3600" dirty="0" smtClean="0"/>
              <a:t>κ’ οι </a:t>
            </a:r>
            <a:r>
              <a:rPr lang="el-GR" sz="3600" dirty="0" err="1" smtClean="0"/>
              <a:t>Aλεξανδρινοί</a:t>
            </a:r>
            <a:r>
              <a:rPr lang="el-GR" sz="3600" dirty="0" smtClean="0"/>
              <a:t> τον πάρουν στο ψιλό,</a:t>
            </a:r>
          </a:p>
          <a:p>
            <a:pPr>
              <a:buNone/>
            </a:pPr>
            <a:r>
              <a:rPr lang="el-GR" sz="3600" dirty="0" smtClean="0"/>
              <a:t>ως είναι το συνήθειο τους, οι απαίσιοι.</a:t>
            </a:r>
          </a:p>
          <a:p>
            <a:pPr>
              <a:buNone/>
            </a:pPr>
            <a:r>
              <a:rPr lang="el-GR" sz="3600" dirty="0" smtClean="0"/>
              <a:t> </a:t>
            </a:r>
          </a:p>
          <a:p>
            <a:pPr>
              <a:buNone/>
            </a:pPr>
            <a:r>
              <a:rPr lang="el-GR" sz="3600" dirty="0" smtClean="0"/>
              <a:t>Γι’ αυτό και περιορίζονταν σε λίγες λέξεις,</a:t>
            </a:r>
          </a:p>
          <a:p>
            <a:pPr>
              <a:buNone/>
            </a:pPr>
            <a:r>
              <a:rPr lang="el-GR" sz="3600" dirty="0" smtClean="0"/>
              <a:t>προσέχοντας με δέος τες κλίσεις και την προφορά•</a:t>
            </a:r>
          </a:p>
          <a:p>
            <a:pPr>
              <a:buNone/>
            </a:pPr>
            <a:r>
              <a:rPr lang="el-GR" sz="3600" dirty="0" smtClean="0"/>
              <a:t>κ’ </a:t>
            </a:r>
            <a:r>
              <a:rPr lang="el-GR" sz="3600" dirty="0" err="1" smtClean="0"/>
              <a:t>έπληττεν</a:t>
            </a:r>
            <a:r>
              <a:rPr lang="el-GR" sz="3600" dirty="0" smtClean="0"/>
              <a:t> ουκ ολίγον έχοντας</a:t>
            </a:r>
          </a:p>
          <a:p>
            <a:pPr>
              <a:buNone/>
            </a:pPr>
            <a:r>
              <a:rPr lang="el-GR" sz="3600" dirty="0" smtClean="0"/>
              <a:t>κουβέντες στοιβαγμένες μέσα του.</a:t>
            </a:r>
          </a:p>
          <a:p>
            <a:pPr>
              <a:buNone/>
            </a:pPr>
            <a:r>
              <a:rPr lang="el-GR" dirty="0" smtClean="0"/>
              <a:t> </a:t>
            </a:r>
            <a:endParaRPr lang="el-GR" dirty="0"/>
          </a:p>
        </p:txBody>
      </p:sp>
      <p:sp>
        <p:nvSpPr>
          <p:cNvPr id="3" name="2 - Τίτλος"/>
          <p:cNvSpPr>
            <a:spLocks noGrp="1"/>
          </p:cNvSpPr>
          <p:nvPr>
            <p:ph type="title"/>
          </p:nvPr>
        </p:nvSpPr>
        <p:spPr/>
        <p:txBody>
          <a:bodyPr/>
          <a:lstStyle/>
          <a:p>
            <a:r>
              <a:rPr lang="el-GR" dirty="0" smtClean="0"/>
              <a:t> «Ηγεμών εκ Δυτικής Λιβύης»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300" dirty="0" smtClean="0"/>
              <a:t/>
            </a:r>
            <a:br>
              <a:rPr lang="en-US" sz="1300" dirty="0" smtClean="0"/>
            </a:br>
            <a:r>
              <a:rPr lang="el-GR" sz="1300" dirty="0" smtClean="0"/>
              <a:t>Όταν ο πρίγκιπας από τη Δυτική Λιβύη επέστρεψε στο δωμάτιό του, ξεντύθηκε. Στη συνέχεια ξάπλωσε και χαλάρωσε το γεροδεμένο σώμα του και </a:t>
            </a:r>
            <a:r>
              <a:rPr lang="el-GR" sz="1300" dirty="0" err="1" smtClean="0"/>
              <a:t>αναστέναξε.Θέλησα</a:t>
            </a:r>
            <a:r>
              <a:rPr lang="el-GR" sz="1300" dirty="0" smtClean="0"/>
              <a:t> να εκφράσω αυτές τις στιγμές του ως κωμικό </a:t>
            </a:r>
            <a:r>
              <a:rPr lang="el-GR" sz="1300" dirty="0" err="1" smtClean="0"/>
              <a:t>animation.Δημιούργησα</a:t>
            </a:r>
            <a:r>
              <a:rPr lang="el-GR" sz="1300" dirty="0" smtClean="0"/>
              <a:t> μια «σκονισμένη» εικόνα στο σύνολό της, θέλοντας να καταδείξω τη μεγάλη </a:t>
            </a:r>
            <a:r>
              <a:rPr lang="el-GR" sz="1300" dirty="0" err="1" smtClean="0"/>
              <a:t>κούρασή</a:t>
            </a:r>
            <a:r>
              <a:rPr lang="el-GR" sz="1300" dirty="0" smtClean="0"/>
              <a:t> του.</a:t>
            </a:r>
            <a:br>
              <a:rPr lang="el-GR" sz="1300" dirty="0" smtClean="0"/>
            </a:br>
            <a:endParaRPr lang="el-GR" sz="1300" dirty="0"/>
          </a:p>
        </p:txBody>
      </p:sp>
      <p:pic>
        <p:nvPicPr>
          <p:cNvPr id="6" name="5.ΗΓΕΜΩΝ ΕΚ ΔΥΤΙΚΗΣ ΛΥΒΙΗΣ - A Prince From Western Libya.mp4">
            <a:hlinkClick r:id="" action="ppaction://media"/>
          </p:cNvPr>
          <p:cNvPicPr>
            <a:picLocks noGrp="1" noRot="1" noChangeAspect="1"/>
          </p:cNvPicPr>
          <p:nvPr>
            <p:ph idx="1"/>
            <a:videoFile r:link="rId1"/>
          </p:nvPr>
        </p:nvPicPr>
        <p:blipFill>
          <a:blip r:embed="rId3" cstate="print"/>
          <a:stretch>
            <a:fillRect/>
          </a:stretch>
        </p:blipFill>
        <p:spPr>
          <a:xfrm>
            <a:off x="755576" y="1700808"/>
            <a:ext cx="7920880" cy="41044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25000" lnSpcReduction="20000"/>
          </a:bodyPr>
          <a:lstStyle/>
          <a:p>
            <a:pPr>
              <a:buNone/>
            </a:pPr>
            <a:r>
              <a:rPr lang="el-GR" sz="4400" dirty="0" smtClean="0"/>
              <a:t>Στου καφενείου του βοερού το μέσα μέρος</a:t>
            </a:r>
          </a:p>
          <a:p>
            <a:pPr>
              <a:buNone/>
            </a:pPr>
            <a:r>
              <a:rPr lang="el-GR" sz="4400" dirty="0" smtClean="0"/>
              <a:t>σκυμμένος στο τραπέζι </a:t>
            </a:r>
            <a:r>
              <a:rPr lang="el-GR" sz="4400" dirty="0" err="1" smtClean="0"/>
              <a:t>κάθετ</a:t>
            </a:r>
            <a:r>
              <a:rPr lang="el-GR" sz="4400" dirty="0" smtClean="0"/>
              <a:t>' ένας γέρος·</a:t>
            </a:r>
          </a:p>
          <a:p>
            <a:pPr>
              <a:buNone/>
            </a:pPr>
            <a:r>
              <a:rPr lang="el-GR" sz="4400" dirty="0" smtClean="0"/>
              <a:t>με μιαν εφημερίδα εμπρός του, χωρίς συντροφιά.</a:t>
            </a:r>
          </a:p>
          <a:p>
            <a:pPr>
              <a:buNone/>
            </a:pPr>
            <a:r>
              <a:rPr lang="el-GR" sz="4400" dirty="0" smtClean="0"/>
              <a:t> </a:t>
            </a:r>
          </a:p>
          <a:p>
            <a:pPr>
              <a:buNone/>
            </a:pPr>
            <a:r>
              <a:rPr lang="el-GR" sz="4400" dirty="0" smtClean="0"/>
              <a:t>Και μες στων άθλιων γηρατειών την </a:t>
            </a:r>
            <a:r>
              <a:rPr lang="el-GR" sz="4400" dirty="0" err="1" smtClean="0"/>
              <a:t>καταφρόνεια</a:t>
            </a:r>
            <a:endParaRPr lang="el-GR" sz="4400" dirty="0" smtClean="0"/>
          </a:p>
          <a:p>
            <a:pPr>
              <a:buNone/>
            </a:pPr>
            <a:r>
              <a:rPr lang="el-GR" sz="4400" dirty="0" smtClean="0"/>
              <a:t>σκέπτεται πόσο λίγο χάρηκε τα χρόνια</a:t>
            </a:r>
          </a:p>
          <a:p>
            <a:pPr>
              <a:buNone/>
            </a:pPr>
            <a:r>
              <a:rPr lang="el-GR" sz="4400" dirty="0" smtClean="0"/>
              <a:t>που είχε και </a:t>
            </a:r>
            <a:r>
              <a:rPr lang="el-GR" sz="4400" dirty="0" err="1" smtClean="0"/>
              <a:t>δύναμι</a:t>
            </a:r>
            <a:r>
              <a:rPr lang="el-GR" sz="4400" dirty="0" smtClean="0"/>
              <a:t>, και λόγο, κ' εμορφιά.</a:t>
            </a:r>
          </a:p>
          <a:p>
            <a:pPr>
              <a:buNone/>
            </a:pPr>
            <a:r>
              <a:rPr lang="el-GR" sz="4400" dirty="0" smtClean="0"/>
              <a:t> </a:t>
            </a:r>
          </a:p>
          <a:p>
            <a:pPr>
              <a:buNone/>
            </a:pPr>
            <a:r>
              <a:rPr lang="el-GR" sz="4400" dirty="0" smtClean="0"/>
              <a:t>Ξέρει που γέρασε πολύ· το νοιώθει, το </a:t>
            </a:r>
            <a:r>
              <a:rPr lang="el-GR" sz="4400" dirty="0" err="1" smtClean="0"/>
              <a:t>κυττάζει</a:t>
            </a:r>
            <a:r>
              <a:rPr lang="el-GR" sz="4400" dirty="0" smtClean="0"/>
              <a:t>.</a:t>
            </a:r>
          </a:p>
          <a:p>
            <a:pPr>
              <a:buNone/>
            </a:pPr>
            <a:r>
              <a:rPr lang="el-GR" sz="4400" dirty="0" smtClean="0"/>
              <a:t> </a:t>
            </a:r>
          </a:p>
          <a:p>
            <a:pPr>
              <a:buNone/>
            </a:pPr>
            <a:r>
              <a:rPr lang="el-GR" sz="4400" dirty="0" smtClean="0"/>
              <a:t>Κ' εν τούτοις ο καιρός που ήταν νέος μοιάζει</a:t>
            </a:r>
          </a:p>
          <a:p>
            <a:pPr>
              <a:buNone/>
            </a:pPr>
            <a:r>
              <a:rPr lang="el-GR" sz="4400" dirty="0" smtClean="0"/>
              <a:t>σαν </a:t>
            </a:r>
            <a:r>
              <a:rPr lang="el-GR" sz="4400" dirty="0" err="1" smtClean="0"/>
              <a:t>χθές</a:t>
            </a:r>
            <a:r>
              <a:rPr lang="el-GR" sz="4400" dirty="0" smtClean="0"/>
              <a:t>. Τι διάστημα μικρό, τι διάστημα μικρό.</a:t>
            </a:r>
          </a:p>
          <a:p>
            <a:pPr>
              <a:buNone/>
            </a:pPr>
            <a:r>
              <a:rPr lang="el-GR" sz="4400" dirty="0" smtClean="0"/>
              <a:t> </a:t>
            </a:r>
          </a:p>
          <a:p>
            <a:pPr>
              <a:buNone/>
            </a:pPr>
            <a:r>
              <a:rPr lang="el-GR" sz="4400" dirty="0" smtClean="0"/>
              <a:t>Και συλλογιέται η </a:t>
            </a:r>
            <a:r>
              <a:rPr lang="el-GR" sz="4400" dirty="0" err="1" smtClean="0"/>
              <a:t>Φρόνησις</a:t>
            </a:r>
            <a:r>
              <a:rPr lang="el-GR" sz="4400" dirty="0" smtClean="0"/>
              <a:t> πώς τον </a:t>
            </a:r>
            <a:r>
              <a:rPr lang="el-GR" sz="4400" dirty="0" err="1" smtClean="0"/>
              <a:t>εγέλα</a:t>
            </a:r>
            <a:r>
              <a:rPr lang="el-GR" sz="4400" dirty="0" smtClean="0"/>
              <a:t>·</a:t>
            </a:r>
          </a:p>
          <a:p>
            <a:pPr>
              <a:buNone/>
            </a:pPr>
            <a:r>
              <a:rPr lang="el-GR" sz="4400" dirty="0" smtClean="0"/>
              <a:t>και πώς την εμπιστεύονταν πάντα - τι </a:t>
            </a:r>
            <a:r>
              <a:rPr lang="el-GR" sz="4400" dirty="0" err="1" smtClean="0"/>
              <a:t>τρέλλα</a:t>
            </a:r>
            <a:r>
              <a:rPr lang="el-GR" sz="4400" dirty="0" smtClean="0"/>
              <a:t>! -</a:t>
            </a:r>
          </a:p>
          <a:p>
            <a:pPr>
              <a:buNone/>
            </a:pPr>
            <a:r>
              <a:rPr lang="el-GR" sz="4400" dirty="0" smtClean="0"/>
              <a:t>την ψεύτρα που έλεγε· «Αύριο. Έχεις πολύν καιρό.»</a:t>
            </a:r>
          </a:p>
          <a:p>
            <a:pPr>
              <a:buNone/>
            </a:pPr>
            <a:r>
              <a:rPr lang="el-GR" sz="4400" dirty="0" smtClean="0"/>
              <a:t> </a:t>
            </a:r>
          </a:p>
          <a:p>
            <a:pPr>
              <a:buNone/>
            </a:pPr>
            <a:r>
              <a:rPr lang="el-GR" sz="4400" dirty="0" smtClean="0"/>
              <a:t>Θυμάται ορμές που βάσταγε· και πόση</a:t>
            </a:r>
          </a:p>
          <a:p>
            <a:pPr>
              <a:buNone/>
            </a:pPr>
            <a:r>
              <a:rPr lang="el-GR" sz="4400" dirty="0" smtClean="0"/>
              <a:t>χαρά θυσίαζε. Την </a:t>
            </a:r>
            <a:r>
              <a:rPr lang="el-GR" sz="4400" dirty="0" err="1" smtClean="0"/>
              <a:t>άμυαλή</a:t>
            </a:r>
            <a:r>
              <a:rPr lang="el-GR" sz="4400" dirty="0" smtClean="0"/>
              <a:t> του γνώσι</a:t>
            </a:r>
          </a:p>
          <a:p>
            <a:pPr>
              <a:buNone/>
            </a:pPr>
            <a:r>
              <a:rPr lang="el-GR" sz="4400" dirty="0" err="1" smtClean="0"/>
              <a:t>κάθ</a:t>
            </a:r>
            <a:r>
              <a:rPr lang="el-GR" sz="4400" dirty="0" smtClean="0"/>
              <a:t>' ευκαιρία χαμένη τώρα την εμπαίζει.</a:t>
            </a:r>
          </a:p>
          <a:p>
            <a:pPr>
              <a:buNone/>
            </a:pPr>
            <a:r>
              <a:rPr lang="el-GR" sz="4400" dirty="0" smtClean="0"/>
              <a:t> </a:t>
            </a:r>
          </a:p>
          <a:p>
            <a:pPr>
              <a:buNone/>
            </a:pPr>
            <a:r>
              <a:rPr lang="el-GR" sz="4400" dirty="0" smtClean="0"/>
              <a:t>...Μα απ' το πολύ να σκέπτεται και να θυμάται</a:t>
            </a:r>
          </a:p>
          <a:p>
            <a:pPr>
              <a:buNone/>
            </a:pPr>
            <a:r>
              <a:rPr lang="el-GR" sz="4400" dirty="0" smtClean="0"/>
              <a:t>ο γέρος </a:t>
            </a:r>
            <a:r>
              <a:rPr lang="el-GR" sz="4400" dirty="0" err="1" smtClean="0"/>
              <a:t>εζαλίσθηκε</a:t>
            </a:r>
            <a:r>
              <a:rPr lang="el-GR" sz="4400" dirty="0" smtClean="0"/>
              <a:t>. Κι αποκοιμάται</a:t>
            </a:r>
          </a:p>
          <a:p>
            <a:pPr>
              <a:buNone/>
            </a:pPr>
            <a:r>
              <a:rPr lang="el-GR" sz="4400" dirty="0" smtClean="0"/>
              <a:t>στου καφενείου ακουμπισμένος το τραπέζι.</a:t>
            </a:r>
          </a:p>
          <a:p>
            <a:r>
              <a:rPr lang="el-GR" dirty="0" smtClean="0"/>
              <a:t/>
            </a:r>
            <a:br>
              <a:rPr lang="el-GR" dirty="0" smtClean="0"/>
            </a:br>
            <a:endParaRPr lang="el-GR" dirty="0"/>
          </a:p>
        </p:txBody>
      </p:sp>
      <p:sp>
        <p:nvSpPr>
          <p:cNvPr id="3" name="2 - Τίτλος"/>
          <p:cNvSpPr>
            <a:spLocks noGrp="1"/>
          </p:cNvSpPr>
          <p:nvPr>
            <p:ph type="title"/>
          </p:nvPr>
        </p:nvSpPr>
        <p:spPr/>
        <p:txBody>
          <a:bodyPr>
            <a:normAutofit fontScale="90000"/>
          </a:bodyPr>
          <a:lstStyle/>
          <a:p>
            <a:r>
              <a:rPr lang="el-GR" dirty="0" smtClean="0"/>
              <a:t>Ένας Γέρος (1897)</a:t>
            </a:r>
            <a:br>
              <a:rPr lang="el-GR" dirty="0" smtClean="0"/>
            </a:b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just"/>
            <a:r>
              <a:rPr lang="el-GR" dirty="0" smtClean="0"/>
              <a:t/>
            </a:r>
            <a:br>
              <a:rPr lang="el-GR" dirty="0" smtClean="0"/>
            </a:br>
            <a:r>
              <a:rPr lang="el-GR" sz="1800" dirty="0" smtClean="0"/>
              <a:t>ΠΙΝΟΝΤΑΣ ΤΣΑΪ (βασισμένο στο ποίημα Ένας Γέρος, 1897) Κάποιες φορές, σκηνές απ’ τη ζωή σας, που βρίσκονται στο βάθος της καρδιάς σας για πολύ καιρό, ανακαλούνται στο μυαλό σας σταδιακά. Πίνοντας τσάι, αυτές θα κατακαθίσουν πάλι στον πάτο της καρδιάς σας.</a:t>
            </a:r>
            <a:br>
              <a:rPr lang="el-GR" sz="1800" dirty="0" smtClean="0"/>
            </a:br>
            <a:r>
              <a:rPr lang="el-GR" sz="1800" dirty="0" smtClean="0"/>
              <a:t> </a:t>
            </a:r>
            <a:r>
              <a:rPr lang="el-GR" dirty="0" smtClean="0"/>
              <a:t/>
            </a:r>
            <a:br>
              <a:rPr lang="el-GR" dirty="0" smtClean="0"/>
            </a:br>
            <a:endParaRPr lang="el-GR" dirty="0"/>
          </a:p>
        </p:txBody>
      </p:sp>
      <p:pic>
        <p:nvPicPr>
          <p:cNvPr id="6" name="6.ΠΙΝΟΝΤΑΣ ΤΣΑΪ - Sipping Tea.mp4">
            <a:hlinkClick r:id="" action="ppaction://media"/>
          </p:cNvPr>
          <p:cNvPicPr>
            <a:picLocks noGrp="1" noRot="1" noChangeAspect="1"/>
          </p:cNvPicPr>
          <p:nvPr>
            <p:ph idx="1"/>
            <a:videoFile r:link="rId1"/>
          </p:nvPr>
        </p:nvPicPr>
        <p:blipFill>
          <a:blip r:embed="rId3" cstate="print"/>
          <a:stretch>
            <a:fillRect/>
          </a:stretch>
        </p:blipFill>
        <p:spPr>
          <a:xfrm>
            <a:off x="755576" y="1628800"/>
            <a:ext cx="7848872" cy="41044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nSpc>
                <a:spcPct val="200000"/>
              </a:lnSpc>
              <a:buNone/>
            </a:pPr>
            <a:r>
              <a:rPr lang="el-GR" dirty="0" err="1" smtClean="0"/>
              <a:t>Αντώνογλου</a:t>
            </a:r>
            <a:r>
              <a:rPr lang="el-GR" dirty="0" smtClean="0"/>
              <a:t> Αντρέας</a:t>
            </a:r>
          </a:p>
          <a:p>
            <a:pPr>
              <a:lnSpc>
                <a:spcPct val="200000"/>
              </a:lnSpc>
              <a:buNone/>
            </a:pPr>
            <a:r>
              <a:rPr lang="el-GR" dirty="0" err="1" smtClean="0"/>
              <a:t>Βασίας</a:t>
            </a:r>
            <a:r>
              <a:rPr lang="el-GR" dirty="0" smtClean="0"/>
              <a:t> Δημήτριος</a:t>
            </a:r>
          </a:p>
          <a:p>
            <a:pPr>
              <a:lnSpc>
                <a:spcPct val="200000"/>
              </a:lnSpc>
              <a:buNone/>
            </a:pPr>
            <a:r>
              <a:rPr lang="el-GR" dirty="0" err="1" smtClean="0"/>
              <a:t>Γκοτζαμάνη</a:t>
            </a:r>
            <a:r>
              <a:rPr lang="el-GR" dirty="0" smtClean="0"/>
              <a:t> Μαρία</a:t>
            </a:r>
          </a:p>
          <a:p>
            <a:pPr>
              <a:lnSpc>
                <a:spcPct val="200000"/>
              </a:lnSpc>
              <a:buNone/>
            </a:pPr>
            <a:r>
              <a:rPr lang="el-GR" dirty="0" err="1" smtClean="0"/>
              <a:t>Κονάκη</a:t>
            </a:r>
            <a:r>
              <a:rPr lang="el-GR" dirty="0" smtClean="0"/>
              <a:t> Μαρία</a:t>
            </a:r>
          </a:p>
          <a:p>
            <a:pPr>
              <a:lnSpc>
                <a:spcPct val="200000"/>
              </a:lnSpc>
              <a:buNone/>
            </a:pPr>
            <a:r>
              <a:rPr lang="el-GR" dirty="0" err="1" smtClean="0"/>
              <a:t>Κοτζαπαναγιώτου</a:t>
            </a:r>
            <a:r>
              <a:rPr lang="el-GR" dirty="0" smtClean="0"/>
              <a:t> Σπυριδούλα</a:t>
            </a:r>
            <a:endParaRPr lang="el-GR" dirty="0"/>
          </a:p>
        </p:txBody>
      </p:sp>
      <p:sp>
        <p:nvSpPr>
          <p:cNvPr id="3" name="2 - Τίτλος"/>
          <p:cNvSpPr>
            <a:spLocks noGrp="1"/>
          </p:cNvSpPr>
          <p:nvPr>
            <p:ph type="title"/>
          </p:nvPr>
        </p:nvSpPr>
        <p:spPr/>
        <p:txBody>
          <a:bodyPr/>
          <a:lstStyle/>
          <a:p>
            <a:r>
              <a:rPr lang="el-GR" dirty="0" smtClean="0"/>
              <a:t>ΟΝΟΜΑΤΑ ΜΑΘΗΤΩΝ</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Θάλασσα του </a:t>
            </a:r>
            <a:r>
              <a:rPr lang="el-GR" b="1" dirty="0" err="1" smtClean="0"/>
              <a:t>πρωϊού</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pPr>
              <a:buNone/>
            </a:pPr>
            <a:r>
              <a:rPr lang="el-GR" dirty="0" smtClean="0"/>
              <a:t>Εδώ ας σταθώ. Κι ας δω κ' εγώ την </a:t>
            </a:r>
            <a:r>
              <a:rPr lang="el-GR" dirty="0" err="1" smtClean="0"/>
              <a:t>φύσι</a:t>
            </a:r>
            <a:r>
              <a:rPr lang="el-GR" dirty="0" smtClean="0"/>
              <a:t> λίγο. </a:t>
            </a:r>
            <a:br>
              <a:rPr lang="el-GR" dirty="0" smtClean="0"/>
            </a:br>
            <a:r>
              <a:rPr lang="el-GR" dirty="0" smtClean="0"/>
              <a:t>Θάλασσας του </a:t>
            </a:r>
            <a:r>
              <a:rPr lang="el-GR" dirty="0" err="1" smtClean="0"/>
              <a:t>πρωϊού</a:t>
            </a:r>
            <a:r>
              <a:rPr lang="el-GR" dirty="0" smtClean="0"/>
              <a:t> κι ανέφελου ουρανού </a:t>
            </a:r>
            <a:br>
              <a:rPr lang="el-GR" dirty="0" smtClean="0"/>
            </a:br>
            <a:r>
              <a:rPr lang="el-GR" dirty="0" smtClean="0"/>
              <a:t>λαμπρά μαβιά, και κίτρινη όχθη· όλα </a:t>
            </a:r>
            <a:br>
              <a:rPr lang="el-GR" dirty="0" smtClean="0"/>
            </a:br>
            <a:r>
              <a:rPr lang="el-GR" dirty="0" smtClean="0"/>
              <a:t>ωραία και μεγάλα φωτισμένα. </a:t>
            </a:r>
            <a:br>
              <a:rPr lang="el-GR" dirty="0" smtClean="0"/>
            </a:br>
            <a:r>
              <a:rPr lang="el-GR" dirty="0" smtClean="0"/>
              <a:t>Εδώ ας σταθώ. Κι ας </a:t>
            </a:r>
            <a:r>
              <a:rPr lang="el-GR" dirty="0" err="1" smtClean="0"/>
              <a:t>γελασθώ</a:t>
            </a:r>
            <a:r>
              <a:rPr lang="el-GR" dirty="0" smtClean="0"/>
              <a:t> πως βλέπω αυτά </a:t>
            </a:r>
            <a:br>
              <a:rPr lang="el-GR" dirty="0" smtClean="0"/>
            </a:br>
            <a:r>
              <a:rPr lang="el-GR" dirty="0" smtClean="0"/>
              <a:t>(τα </a:t>
            </a:r>
            <a:r>
              <a:rPr lang="el-GR" dirty="0" err="1" smtClean="0"/>
              <a:t>είδ</a:t>
            </a:r>
            <a:r>
              <a:rPr lang="el-GR" dirty="0" smtClean="0"/>
              <a:t>' αλήθεια μια στιγμή σαν </a:t>
            </a:r>
            <a:r>
              <a:rPr lang="el-GR" dirty="0" err="1" smtClean="0"/>
              <a:t>πρωτοστάθηκα</a:t>
            </a:r>
            <a:r>
              <a:rPr lang="el-GR" dirty="0" smtClean="0"/>
              <a:t>)· </a:t>
            </a:r>
            <a:br>
              <a:rPr lang="el-GR" dirty="0" smtClean="0"/>
            </a:br>
            <a:r>
              <a:rPr lang="el-GR" dirty="0" smtClean="0"/>
              <a:t>κι όχι κ' εδώ τες φαντασίες μου, </a:t>
            </a:r>
            <a:br>
              <a:rPr lang="el-GR" dirty="0" smtClean="0"/>
            </a:br>
            <a:r>
              <a:rPr lang="el-GR" dirty="0" smtClean="0"/>
              <a:t>τες αναμνήσεις μου, τα ινδάλματα της ηδονής</a:t>
            </a:r>
            <a:br>
              <a:rPr lang="el-GR" dirty="0" smtClean="0"/>
            </a:b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Οι φοιτητές, μη γνωρίζοντας τίποτα για τον</a:t>
            </a:r>
          </a:p>
          <a:p>
            <a:pPr>
              <a:buNone/>
            </a:pPr>
            <a:r>
              <a:rPr lang="el-GR" dirty="0" smtClean="0"/>
              <a:t>Κ. Π. Καβάφη, αναζήτησαν τα ποιήματά του,</a:t>
            </a:r>
          </a:p>
          <a:p>
            <a:pPr>
              <a:buNone/>
            </a:pPr>
            <a:r>
              <a:rPr lang="el-GR" dirty="0" smtClean="0"/>
              <a:t>που είναι μεταφρασμένα στη γλώσσα τους,</a:t>
            </a:r>
          </a:p>
          <a:p>
            <a:pPr>
              <a:buNone/>
            </a:pPr>
            <a:r>
              <a:rPr lang="el-GR" dirty="0" smtClean="0"/>
              <a:t>από τον </a:t>
            </a:r>
            <a:r>
              <a:rPr lang="el-GR" dirty="0" err="1" smtClean="0"/>
              <a:t>Hisao</a:t>
            </a:r>
            <a:r>
              <a:rPr lang="el-GR" dirty="0" smtClean="0"/>
              <a:t> </a:t>
            </a:r>
            <a:r>
              <a:rPr lang="el-GR" dirty="0" err="1" smtClean="0"/>
              <a:t>Nakai</a:t>
            </a:r>
            <a:r>
              <a:rPr lang="el-GR" dirty="0" smtClean="0"/>
              <a:t>, “</a:t>
            </a:r>
            <a:r>
              <a:rPr lang="el-GR" dirty="0" err="1" smtClean="0"/>
              <a:t>Cavafy</a:t>
            </a:r>
            <a:r>
              <a:rPr lang="el-GR" dirty="0" smtClean="0"/>
              <a:t>, C.P., C.P. </a:t>
            </a:r>
            <a:r>
              <a:rPr lang="el-GR" dirty="0" err="1" smtClean="0"/>
              <a:t>Cavafy</a:t>
            </a:r>
            <a:endParaRPr lang="el-GR" dirty="0" smtClean="0"/>
          </a:p>
          <a:p>
            <a:pPr>
              <a:buNone/>
            </a:pPr>
            <a:r>
              <a:rPr lang="el-GR" dirty="0" err="1" smtClean="0"/>
              <a:t>Complete</a:t>
            </a:r>
            <a:r>
              <a:rPr lang="el-GR" dirty="0" smtClean="0"/>
              <a:t> </a:t>
            </a:r>
            <a:r>
              <a:rPr lang="el-GR" dirty="0" err="1" smtClean="0"/>
              <a:t>Poems</a:t>
            </a:r>
            <a:r>
              <a:rPr lang="el-GR" dirty="0" smtClean="0"/>
              <a:t>”, </a:t>
            </a:r>
            <a:r>
              <a:rPr lang="el-GR" dirty="0" err="1" smtClean="0"/>
              <a:t>Misuzu</a:t>
            </a:r>
            <a:r>
              <a:rPr lang="el-GR" dirty="0" smtClean="0"/>
              <a:t> </a:t>
            </a:r>
            <a:r>
              <a:rPr lang="el-GR" dirty="0" err="1" smtClean="0"/>
              <a:t>Shobo</a:t>
            </a:r>
            <a:r>
              <a:rPr lang="el-GR" dirty="0" smtClean="0"/>
              <a:t>, 1991.</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pic>
        <p:nvPicPr>
          <p:cNvPr id="6" name="15.ΘΑΛΑΣΣΑ ΤΟΥ ΠΡΩΙΟΥ - Morning Sea.mp4">
            <a:hlinkClick r:id="" action="ppaction://media"/>
          </p:cNvPr>
          <p:cNvPicPr>
            <a:picLocks noGrp="1" noRot="1" noChangeAspect="1"/>
          </p:cNvPicPr>
          <p:nvPr>
            <p:ph idx="1"/>
            <a:videoFile r:link="rId1"/>
          </p:nvPr>
        </p:nvPicPr>
        <p:blipFill>
          <a:blip r:embed="rId4" cstate="print"/>
          <a:stretch>
            <a:fillRect/>
          </a:stretch>
        </p:blipFill>
        <p:spPr>
          <a:xfrm>
            <a:off x="467544" y="1412776"/>
            <a:ext cx="8208912" cy="4536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a:t>ΘΑΛΑΣΣΑ ΤΟΥ ΠΡΩΙΟΥ,</a:t>
            </a:r>
            <a:r>
              <a:rPr lang="el-GR" dirty="0"/>
              <a:t> ΝΑΚΑΖΑΤΟ Γιούκι Προσπάθησα να δημιουργήσω την εικόνα ενός ταξιδιώτη, ο οποίος, απορροφημένος από την πρωινή λάμψη της θάλασσας, θυμάται</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sz="3200" b="1" dirty="0" smtClean="0"/>
              <a:t>Ιθάκη</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179512" y="548680"/>
            <a:ext cx="8640960" cy="5832648"/>
          </a:xfrm>
        </p:spPr>
        <p:txBody>
          <a:bodyPr numCol="2">
            <a:noAutofit/>
          </a:bodyPr>
          <a:lstStyle/>
          <a:p>
            <a:pPr>
              <a:buNone/>
            </a:pPr>
            <a:r>
              <a:rPr lang="en-US" sz="1400" dirty="0" smtClean="0"/>
              <a:t>       </a:t>
            </a:r>
            <a:r>
              <a:rPr lang="el-GR" sz="1400" dirty="0" smtClean="0"/>
              <a:t>Σα βγεις στον πηγαιμό για την Ιθάκη,</a:t>
            </a:r>
            <a:br>
              <a:rPr lang="el-GR" sz="1400" dirty="0" smtClean="0"/>
            </a:br>
            <a:r>
              <a:rPr lang="el-GR" sz="1400" dirty="0" smtClean="0"/>
              <a:t>να εύχεσαι </a:t>
            </a:r>
            <a:r>
              <a:rPr lang="el-GR" sz="1400" dirty="0" err="1" smtClean="0"/>
              <a:t>νάναι</a:t>
            </a:r>
            <a:r>
              <a:rPr lang="el-GR" sz="1400" dirty="0" smtClean="0"/>
              <a:t> μακρύς ο δρόμος,</a:t>
            </a:r>
            <a:br>
              <a:rPr lang="el-GR" sz="1400" dirty="0" smtClean="0"/>
            </a:br>
            <a:r>
              <a:rPr lang="el-GR" sz="1400" dirty="0" smtClean="0"/>
              <a:t>γεμάτος περιπέτειες, γεμάτος γνώσεις.</a:t>
            </a:r>
            <a:br>
              <a:rPr lang="el-GR" sz="1400" dirty="0" smtClean="0"/>
            </a:br>
            <a:r>
              <a:rPr lang="el-GR" sz="1400" dirty="0" smtClean="0"/>
              <a:t>Τους </a:t>
            </a:r>
            <a:r>
              <a:rPr lang="el-GR" sz="1400" dirty="0" err="1" smtClean="0"/>
              <a:t>Λαιστρυγόνας</a:t>
            </a:r>
            <a:r>
              <a:rPr lang="el-GR" sz="1400" dirty="0" smtClean="0"/>
              <a:t> και τους Κύκλωπας,</a:t>
            </a:r>
            <a:br>
              <a:rPr lang="el-GR" sz="1400" dirty="0" smtClean="0"/>
            </a:br>
            <a:r>
              <a:rPr lang="el-GR" sz="1400" dirty="0" smtClean="0"/>
              <a:t>τον θυμωμένο Ποσειδώνα μη φοβάσαι,</a:t>
            </a:r>
            <a:br>
              <a:rPr lang="el-GR" sz="1400" dirty="0" smtClean="0"/>
            </a:br>
            <a:r>
              <a:rPr lang="el-GR" sz="1400" dirty="0" smtClean="0"/>
              <a:t>τέτοια στον δρόμο σου ποτέ σου δεν θα βρεις,</a:t>
            </a:r>
            <a:br>
              <a:rPr lang="el-GR" sz="1400" dirty="0" smtClean="0"/>
            </a:br>
            <a:r>
              <a:rPr lang="el-GR" sz="1400" dirty="0" smtClean="0"/>
              <a:t>αν μέν’ η </a:t>
            </a:r>
            <a:r>
              <a:rPr lang="el-GR" sz="1400" dirty="0" err="1" smtClean="0"/>
              <a:t>σκέψις</a:t>
            </a:r>
            <a:r>
              <a:rPr lang="el-GR" sz="1400" dirty="0" smtClean="0"/>
              <a:t> σου υψηλή, αν εκλεκτή</a:t>
            </a:r>
            <a:br>
              <a:rPr lang="el-GR" sz="1400" dirty="0" smtClean="0"/>
            </a:br>
            <a:r>
              <a:rPr lang="el-GR" sz="1400" dirty="0" err="1" smtClean="0"/>
              <a:t>συγκίνησις</a:t>
            </a:r>
            <a:r>
              <a:rPr lang="el-GR" sz="1400" dirty="0" smtClean="0"/>
              <a:t> το πνεύμα και το σώμα σου αγγίζει.</a:t>
            </a:r>
            <a:br>
              <a:rPr lang="el-GR" sz="1400" dirty="0" smtClean="0"/>
            </a:br>
            <a:r>
              <a:rPr lang="el-GR" sz="1400" dirty="0" smtClean="0"/>
              <a:t>Τους </a:t>
            </a:r>
            <a:r>
              <a:rPr lang="el-GR" sz="1400" dirty="0" err="1" smtClean="0"/>
              <a:t>Λαιστρυγόνας</a:t>
            </a:r>
            <a:r>
              <a:rPr lang="el-GR" sz="1400" dirty="0" smtClean="0"/>
              <a:t> και τους Κύκλωπας,</a:t>
            </a:r>
            <a:br>
              <a:rPr lang="el-GR" sz="1400" dirty="0" smtClean="0"/>
            </a:br>
            <a:r>
              <a:rPr lang="el-GR" sz="1400" dirty="0" smtClean="0"/>
              <a:t>τον άγριο Ποσειδώνα δεν θα συναντήσεις,</a:t>
            </a:r>
            <a:br>
              <a:rPr lang="el-GR" sz="1400" dirty="0" smtClean="0"/>
            </a:br>
            <a:r>
              <a:rPr lang="el-GR" sz="1400" dirty="0" smtClean="0"/>
              <a:t>αν δεν τους </a:t>
            </a:r>
            <a:r>
              <a:rPr lang="el-GR" sz="1400" dirty="0" err="1" smtClean="0"/>
              <a:t>κουβανείς</a:t>
            </a:r>
            <a:r>
              <a:rPr lang="el-GR" sz="1400" dirty="0" smtClean="0"/>
              <a:t> μες στην ψυχή σου,</a:t>
            </a:r>
            <a:br>
              <a:rPr lang="el-GR" sz="1400" dirty="0" smtClean="0"/>
            </a:br>
            <a:r>
              <a:rPr lang="el-GR" sz="1400" dirty="0" smtClean="0"/>
              <a:t>αν η ψυχή σου δεν τους στήνει εμπρός σου.</a:t>
            </a:r>
            <a:br>
              <a:rPr lang="el-GR" sz="1400" dirty="0" smtClean="0"/>
            </a:br>
            <a:r>
              <a:rPr lang="el-GR" sz="1400" dirty="0" smtClean="0"/>
              <a:t/>
            </a:r>
            <a:br>
              <a:rPr lang="el-GR" sz="1400" dirty="0" smtClean="0"/>
            </a:br>
            <a:r>
              <a:rPr lang="el-GR" sz="1400" dirty="0" smtClean="0"/>
              <a:t>Να εύχεσαι </a:t>
            </a:r>
            <a:r>
              <a:rPr lang="el-GR" sz="1400" dirty="0" err="1" smtClean="0"/>
              <a:t>νάναι</a:t>
            </a:r>
            <a:r>
              <a:rPr lang="el-GR" sz="1400" dirty="0" smtClean="0"/>
              <a:t> μακρύς ο δρόμος.</a:t>
            </a:r>
            <a:br>
              <a:rPr lang="el-GR" sz="1400" dirty="0" smtClean="0"/>
            </a:br>
            <a:r>
              <a:rPr lang="el-GR" sz="1400" dirty="0" smtClean="0"/>
              <a:t>Πολλά τα καλοκαιρινά </a:t>
            </a:r>
            <a:r>
              <a:rPr lang="el-GR" sz="1400" dirty="0" err="1" smtClean="0"/>
              <a:t>πρωιά</a:t>
            </a:r>
            <a:r>
              <a:rPr lang="el-GR" sz="1400" dirty="0" smtClean="0"/>
              <a:t> να είναι</a:t>
            </a:r>
            <a:br>
              <a:rPr lang="el-GR" sz="1400" dirty="0" smtClean="0"/>
            </a:br>
            <a:r>
              <a:rPr lang="el-GR" sz="1400" dirty="0" smtClean="0"/>
              <a:t>που με τι </a:t>
            </a:r>
            <a:r>
              <a:rPr lang="el-GR" sz="1400" dirty="0" err="1" smtClean="0"/>
              <a:t>ευχαρίστησι</a:t>
            </a:r>
            <a:r>
              <a:rPr lang="el-GR" sz="1400" dirty="0" smtClean="0"/>
              <a:t>, με τι χαρά</a:t>
            </a:r>
            <a:br>
              <a:rPr lang="el-GR" sz="1400" dirty="0" smtClean="0"/>
            </a:br>
            <a:r>
              <a:rPr lang="el-GR" sz="1400" dirty="0" smtClean="0"/>
              <a:t>θα μπαίνεις σε λιμένας </a:t>
            </a:r>
            <a:r>
              <a:rPr lang="el-GR" sz="1400" dirty="0" err="1" smtClean="0"/>
              <a:t>πρωτοειδωμένους</a:t>
            </a:r>
            <a:r>
              <a:rPr lang="el-GR" sz="1400" dirty="0" smtClean="0"/>
              <a:t>·</a:t>
            </a:r>
            <a:br>
              <a:rPr lang="el-GR" sz="1400" dirty="0" smtClean="0"/>
            </a:br>
            <a:r>
              <a:rPr lang="el-GR" sz="1400" dirty="0" smtClean="0"/>
              <a:t>να σταματήσεις σ’ εμπορεία Φοινικικά,</a:t>
            </a:r>
            <a:br>
              <a:rPr lang="el-GR" sz="1400" dirty="0" smtClean="0"/>
            </a:br>
            <a:r>
              <a:rPr lang="el-GR" sz="1400" dirty="0" smtClean="0"/>
              <a:t>και τες καλές </a:t>
            </a:r>
            <a:r>
              <a:rPr lang="el-GR" sz="1400" dirty="0" err="1" smtClean="0"/>
              <a:t>πραγμάτειες</a:t>
            </a:r>
            <a:r>
              <a:rPr lang="el-GR" sz="1400" dirty="0" smtClean="0"/>
              <a:t> ν’ αποκτήσεις,</a:t>
            </a:r>
            <a:br>
              <a:rPr lang="el-GR" sz="1400" dirty="0" smtClean="0"/>
            </a:br>
            <a:r>
              <a:rPr lang="el-GR" sz="1400" dirty="0" err="1" smtClean="0"/>
              <a:t>σεντέφια</a:t>
            </a:r>
            <a:r>
              <a:rPr lang="el-GR" sz="1400" dirty="0" smtClean="0"/>
              <a:t> και κοράλλια, κεχριμπάρια κ’ </a:t>
            </a:r>
            <a:r>
              <a:rPr lang="el-GR" sz="1400" dirty="0" err="1" smtClean="0"/>
              <a:t>έβενους</a:t>
            </a:r>
            <a:r>
              <a:rPr lang="el-GR" sz="1400" dirty="0" smtClean="0"/>
              <a:t>,</a:t>
            </a:r>
            <a:br>
              <a:rPr lang="el-GR" sz="1400" dirty="0" smtClean="0"/>
            </a:br>
            <a:r>
              <a:rPr lang="el-GR" sz="1400" dirty="0" smtClean="0"/>
              <a:t>και ηδονικά μυρωδικά κάθε λογής,</a:t>
            </a:r>
            <a:br>
              <a:rPr lang="el-GR" sz="1400" dirty="0" smtClean="0"/>
            </a:br>
            <a:r>
              <a:rPr lang="el-GR" sz="1400" dirty="0" smtClean="0"/>
              <a:t>όσο μπορείς πιο άφθονα ηδονικά μυρωδικά·</a:t>
            </a:r>
            <a:br>
              <a:rPr lang="el-GR" sz="1400" dirty="0" smtClean="0"/>
            </a:br>
            <a:r>
              <a:rPr lang="el-GR" sz="1400" dirty="0" smtClean="0"/>
              <a:t>σε πόλεις </a:t>
            </a:r>
            <a:r>
              <a:rPr lang="el-GR" sz="1400" dirty="0" err="1" smtClean="0"/>
              <a:t>Aιγυπτιακές</a:t>
            </a:r>
            <a:r>
              <a:rPr lang="el-GR" sz="1400" dirty="0" smtClean="0"/>
              <a:t> πολλές να πας,</a:t>
            </a:r>
            <a:br>
              <a:rPr lang="el-GR" sz="1400" dirty="0" smtClean="0"/>
            </a:br>
            <a:r>
              <a:rPr lang="el-GR" sz="1400" dirty="0" smtClean="0"/>
              <a:t>να μάθεις και να μάθεις απ’ τους σπουδασμένους.</a:t>
            </a:r>
            <a:br>
              <a:rPr lang="el-GR" sz="1400" dirty="0" smtClean="0"/>
            </a:br>
            <a:r>
              <a:rPr lang="el-GR" sz="1400" dirty="0" smtClean="0"/>
              <a:t/>
            </a:r>
            <a:br>
              <a:rPr lang="el-GR" sz="1400" dirty="0" smtClean="0"/>
            </a:br>
            <a:r>
              <a:rPr lang="el-GR" sz="1400" dirty="0" smtClean="0"/>
              <a:t>Πάντα στον νου σου </a:t>
            </a:r>
            <a:r>
              <a:rPr lang="el-GR" sz="1400" dirty="0" err="1" smtClean="0"/>
              <a:t>νάχεις</a:t>
            </a:r>
            <a:r>
              <a:rPr lang="el-GR" sz="1400" dirty="0" smtClean="0"/>
              <a:t> την Ιθάκη.</a:t>
            </a:r>
            <a:br>
              <a:rPr lang="el-GR" sz="1400" dirty="0" smtClean="0"/>
            </a:br>
            <a:r>
              <a:rPr lang="el-GR" sz="1400" dirty="0" smtClean="0"/>
              <a:t>Το </a:t>
            </a:r>
            <a:r>
              <a:rPr lang="el-GR" sz="1400" dirty="0" err="1" smtClean="0"/>
              <a:t>φθάσιμον</a:t>
            </a:r>
            <a:r>
              <a:rPr lang="el-GR" sz="1400" dirty="0" smtClean="0"/>
              <a:t> εκεί </a:t>
            </a:r>
            <a:r>
              <a:rPr lang="el-GR" sz="1400" dirty="0" err="1" smtClean="0"/>
              <a:t>είν</a:t>
            </a:r>
            <a:r>
              <a:rPr lang="el-GR" sz="1400" dirty="0" smtClean="0"/>
              <a:t>’ ο προορισμός σου.</a:t>
            </a:r>
            <a:br>
              <a:rPr lang="el-GR" sz="1400" dirty="0" smtClean="0"/>
            </a:br>
            <a:r>
              <a:rPr lang="el-GR" sz="1400" dirty="0" err="1" smtClean="0"/>
              <a:t>Aλλά</a:t>
            </a:r>
            <a:r>
              <a:rPr lang="el-GR" sz="1400" dirty="0" smtClean="0"/>
              <a:t> μη βιάζεις το </a:t>
            </a:r>
            <a:r>
              <a:rPr lang="el-GR" sz="1400" dirty="0" err="1" smtClean="0"/>
              <a:t>ταξείδι</a:t>
            </a:r>
            <a:r>
              <a:rPr lang="el-GR" sz="1400" dirty="0" smtClean="0"/>
              <a:t> διόλου.</a:t>
            </a:r>
            <a:br>
              <a:rPr lang="el-GR" sz="1400" dirty="0" smtClean="0"/>
            </a:br>
            <a:r>
              <a:rPr lang="el-GR" sz="1400" dirty="0" smtClean="0"/>
              <a:t>Καλλίτερα χρόνια πολλά να διαρκέσει·</a:t>
            </a:r>
            <a:br>
              <a:rPr lang="el-GR" sz="1400" dirty="0" smtClean="0"/>
            </a:br>
            <a:r>
              <a:rPr lang="el-GR" sz="1400" dirty="0" smtClean="0"/>
              <a:t>και γέρος πια ν’ αράξεις στο νησί,</a:t>
            </a:r>
            <a:br>
              <a:rPr lang="el-GR" sz="1400" dirty="0" smtClean="0"/>
            </a:br>
            <a:r>
              <a:rPr lang="el-GR" sz="1400" dirty="0" smtClean="0"/>
              <a:t>πλούσιος με όσα κέρδισες στον δρόμο,</a:t>
            </a:r>
            <a:br>
              <a:rPr lang="el-GR" sz="1400" dirty="0" smtClean="0"/>
            </a:br>
            <a:r>
              <a:rPr lang="el-GR" sz="1400" dirty="0" smtClean="0"/>
              <a:t>μη προσδοκώντας πλούτη να σε δώσει η Ιθάκη.</a:t>
            </a:r>
            <a:br>
              <a:rPr lang="el-GR" sz="1400" dirty="0" smtClean="0"/>
            </a:br>
            <a:r>
              <a:rPr lang="el-GR" sz="1400" dirty="0" smtClean="0"/>
              <a:t/>
            </a:r>
            <a:br>
              <a:rPr lang="el-GR" sz="1400" dirty="0" smtClean="0"/>
            </a:br>
            <a:r>
              <a:rPr lang="el-GR" sz="1400" dirty="0" smtClean="0"/>
              <a:t>Η Ιθάκη σ’ έδωσε τ’ ωραίο </a:t>
            </a:r>
            <a:r>
              <a:rPr lang="el-GR" sz="1400" dirty="0" err="1" smtClean="0"/>
              <a:t>ταξείδι</a:t>
            </a:r>
            <a:r>
              <a:rPr lang="el-GR" sz="1400" dirty="0" smtClean="0"/>
              <a:t>.</a:t>
            </a:r>
            <a:br>
              <a:rPr lang="el-GR" sz="1400" dirty="0" smtClean="0"/>
            </a:br>
            <a:r>
              <a:rPr lang="el-GR" sz="1400" dirty="0" smtClean="0"/>
              <a:t>Χωρίς αυτήν δεν </a:t>
            </a:r>
            <a:r>
              <a:rPr lang="el-GR" sz="1400" dirty="0" err="1" smtClean="0"/>
              <a:t>θάβγαινες</a:t>
            </a:r>
            <a:r>
              <a:rPr lang="el-GR" sz="1400" dirty="0" smtClean="0"/>
              <a:t> στον δρόμο.</a:t>
            </a:r>
            <a:br>
              <a:rPr lang="el-GR" sz="1400" dirty="0" smtClean="0"/>
            </a:br>
            <a:r>
              <a:rPr lang="el-GR" sz="1400" dirty="0" smtClean="0"/>
              <a:t>Άλλα δεν έχει να σε δώσει πια.</a:t>
            </a:r>
            <a:br>
              <a:rPr lang="el-GR" sz="1400" dirty="0" smtClean="0"/>
            </a:br>
            <a:r>
              <a:rPr lang="el-GR" sz="1400" dirty="0" smtClean="0"/>
              <a:t/>
            </a:r>
            <a:br>
              <a:rPr lang="el-GR" sz="1400" dirty="0" smtClean="0"/>
            </a:br>
            <a:r>
              <a:rPr lang="el-GR" sz="1400" dirty="0" smtClean="0"/>
              <a:t>Κι αν πτωχική την βρεις, η Ιθάκη δεν σε γέλασε.</a:t>
            </a:r>
            <a:br>
              <a:rPr lang="el-GR" sz="1400" dirty="0" smtClean="0"/>
            </a:br>
            <a:r>
              <a:rPr lang="el-GR" sz="1400" dirty="0" smtClean="0"/>
              <a:t>Έτσι σοφός που έγινες, με τόση πείρα,</a:t>
            </a:r>
            <a:br>
              <a:rPr lang="el-GR" sz="1400" dirty="0" smtClean="0"/>
            </a:br>
            <a:r>
              <a:rPr lang="el-GR" sz="1400" dirty="0" smtClean="0"/>
              <a:t>ήδη θα το κατάλαβες η </a:t>
            </a:r>
            <a:r>
              <a:rPr lang="el-GR" sz="1400" dirty="0" err="1" smtClean="0"/>
              <a:t>Ιθάκες</a:t>
            </a:r>
            <a:r>
              <a:rPr lang="el-GR" sz="1400" dirty="0" smtClean="0"/>
              <a:t> τι σημαίνουν. </a:t>
            </a:r>
            <a:br>
              <a:rPr lang="el-GR" sz="1400" dirty="0" smtClean="0"/>
            </a:br>
            <a:endParaRPr lang="el-GR"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pic>
        <p:nvPicPr>
          <p:cNvPr id="6" name="16.ΙΘΑΚΗ - Ithaka.mp4">
            <a:hlinkClick r:id="" action="ppaction://media"/>
          </p:cNvPr>
          <p:cNvPicPr>
            <a:picLocks noGrp="1" noRot="1" noChangeAspect="1"/>
          </p:cNvPicPr>
          <p:nvPr>
            <p:ph idx="1"/>
            <a:videoFile r:link="rId1"/>
          </p:nvPr>
        </p:nvPicPr>
        <p:blipFill>
          <a:blip r:embed="rId4" cstate="print"/>
          <a:stretch>
            <a:fillRect/>
          </a:stretch>
        </p:blipFill>
        <p:spPr>
          <a:xfrm>
            <a:off x="539552" y="1628800"/>
            <a:ext cx="8064896" cy="43924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fontScale="70000" lnSpcReduction="20000"/>
          </a:bodyPr>
          <a:lstStyle/>
          <a:p>
            <a:pPr>
              <a:buNone/>
            </a:pPr>
            <a:r>
              <a:rPr lang="en-US" b="1" dirty="0" smtClean="0"/>
              <a:t>    I</a:t>
            </a:r>
            <a:r>
              <a:rPr lang="el-GR" b="1" dirty="0" smtClean="0"/>
              <a:t>ΘΑΚΗ</a:t>
            </a:r>
            <a:r>
              <a:rPr lang="el-GR" b="1" dirty="0" smtClean="0"/>
              <a:t>, </a:t>
            </a:r>
            <a:r>
              <a:rPr lang="el-GR" dirty="0" smtClean="0"/>
              <a:t>ΙΟΥΑΤΣΟΥΜΠΟ Ρίο . Στο ποίημα δηλώνεται ότι, εάν ο Οδυσσέας είχε μυαλό, δεν θα συναντούσε στον δρόμο του για την Ιθάκη τους Κύκλωπες, τους Λαιστρυγόνας και τον Ποσειδώνα. Η πρωταγωνίστρια τρέχει στη θάλασσα, φορώντας ειδικές αρβύλες. Της επιτίθενται Γίγαντες και ο Ποσειδώνας, αλλά κατορθώνει να τους ξεφύγει, χρησιμοποιώντας την εξυπνάδα της και τις αρβύλες της. Τελικά επιστρέφει στην Ιθάκη. Γιούρι / Yuri</a:t>
            </a:r>
            <a:r>
              <a:rPr lang="en-US" dirty="0" smtClean="0"/>
              <a:t> </a:t>
            </a:r>
            <a:r>
              <a:rPr lang="el-GR" dirty="0" smtClean="0"/>
              <a:t>Γιούρι, είναι ένα τυπικό γυναικείο όνομα στην Ιαπωνία.</a:t>
            </a:r>
            <a:r>
              <a:rPr lang="en-US" dirty="0" smtClean="0"/>
              <a:t> </a:t>
            </a:r>
            <a:r>
              <a:rPr lang="el-GR" dirty="0" smtClean="0"/>
              <a:t>προέρχεται από το «Οδυσσέας» στην ιαπωνική προφορά.</a:t>
            </a:r>
            <a:r>
              <a:rPr lang="en-US" dirty="0" smtClean="0"/>
              <a:t> </a:t>
            </a:r>
            <a:r>
              <a:rPr lang="el-GR" dirty="0" smtClean="0"/>
              <a:t>Έτσι, σε αυτό το animation, ο Οδυσσέας έχει σχεδιαστεί ως κορίτσι, που μπορεί να τρέχει γρήγορα, ακόμα και στη θάλασσα.</a:t>
            </a:r>
            <a:r>
              <a:rPr lang="en-US" dirty="0" smtClean="0"/>
              <a:t> </a:t>
            </a:r>
            <a:r>
              <a:rPr lang="el-GR" dirty="0" smtClean="0"/>
              <a:t>Ποσειδών</a:t>
            </a:r>
            <a:r>
              <a:rPr lang="el-GR" u="sng" dirty="0" smtClean="0"/>
              <a:t> </a:t>
            </a:r>
            <a:r>
              <a:rPr lang="el-GR" dirty="0" smtClean="0"/>
              <a:t>Θεός της θάλασσας, που ιππεύει ένα άλογο της θάλασσας.</a:t>
            </a:r>
            <a:r>
              <a:rPr lang="en-US" dirty="0" smtClean="0"/>
              <a:t> </a:t>
            </a:r>
            <a:r>
              <a:rPr lang="el-GR" dirty="0" smtClean="0"/>
              <a:t>Σηκώνει μεγάλα κύματα με ένα ακόντιο</a:t>
            </a:r>
            <a:r>
              <a:rPr lang="en-US" dirty="0" smtClean="0"/>
              <a:t> </a:t>
            </a:r>
            <a:r>
              <a:rPr lang="el-GR" dirty="0" smtClean="0"/>
              <a:t>.Κύκλωπας</a:t>
            </a:r>
            <a:r>
              <a:rPr lang="en-US" u="sng" dirty="0" smtClean="0"/>
              <a:t> </a:t>
            </a:r>
            <a:r>
              <a:rPr lang="el-GR" dirty="0" smtClean="0"/>
              <a:t>Κανίβαλος γίγαντας που είχε ένα μάτι.</a:t>
            </a:r>
            <a:r>
              <a:rPr lang="en-US" dirty="0" smtClean="0"/>
              <a:t> </a:t>
            </a:r>
            <a:r>
              <a:rPr lang="el-GR" dirty="0" smtClean="0"/>
              <a:t>Επιτίθεται με ακτίνες λέιζερ που εκπέμπονται από το μονό μάτι του.</a:t>
            </a:r>
            <a:r>
              <a:rPr lang="en-US" dirty="0" smtClean="0"/>
              <a:t> </a:t>
            </a:r>
            <a:r>
              <a:rPr lang="el-GR" dirty="0" smtClean="0"/>
              <a:t>Λαιστρυγόνας Κανίβαλος γίγαντας.</a:t>
            </a:r>
            <a:r>
              <a:rPr lang="en-US" dirty="0" smtClean="0"/>
              <a:t> </a:t>
            </a:r>
            <a:r>
              <a:rPr lang="el-GR" dirty="0" smtClean="0"/>
              <a:t>Προσπαθεί να χάψει μια μεγάλη μπουκιά</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11882"/>
          </a:xfrm>
        </p:spPr>
        <p:txBody>
          <a:bodyPr>
            <a:normAutofit/>
          </a:bodyPr>
          <a:lstStyle/>
          <a:p>
            <a:r>
              <a:rPr lang="el-GR" sz="1600" b="1" dirty="0" smtClean="0">
                <a:latin typeface="Arial" pitchFamily="34" charset="0"/>
                <a:cs typeface="Arial" pitchFamily="34" charset="0"/>
              </a:rPr>
              <a:t>Η διορία του Νέρωνος</a:t>
            </a:r>
            <a:r>
              <a:rPr lang="el-GR" sz="1600" dirty="0" smtClean="0">
                <a:latin typeface="Arial" pitchFamily="34" charset="0"/>
                <a:cs typeface="Arial" pitchFamily="34" charset="0"/>
              </a:rPr>
              <a:t/>
            </a:r>
            <a:br>
              <a:rPr lang="el-GR" sz="1600" dirty="0" smtClean="0">
                <a:latin typeface="Arial" pitchFamily="34" charset="0"/>
                <a:cs typeface="Arial" pitchFamily="34" charset="0"/>
              </a:rPr>
            </a:br>
            <a:r>
              <a:rPr lang="el-GR" sz="1600" dirty="0" smtClean="0">
                <a:latin typeface="Arial" pitchFamily="34" charset="0"/>
                <a:cs typeface="Arial" pitchFamily="34" charset="0"/>
              </a:rPr>
              <a:t>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l-GR" sz="1600" dirty="0" smtClean="0">
                <a:latin typeface="Arial" pitchFamily="34" charset="0"/>
                <a:cs typeface="Arial" pitchFamily="34" charset="0"/>
              </a:rPr>
              <a:t>Δεν </a:t>
            </a:r>
            <a:r>
              <a:rPr lang="el-GR" sz="1600" dirty="0" err="1" smtClean="0">
                <a:latin typeface="Arial" pitchFamily="34" charset="0"/>
                <a:cs typeface="Arial" pitchFamily="34" charset="0"/>
              </a:rPr>
              <a:t>ανησύχησεν</a:t>
            </a:r>
            <a:r>
              <a:rPr lang="el-GR" sz="1600" dirty="0" smtClean="0">
                <a:latin typeface="Arial" pitchFamily="34" charset="0"/>
                <a:cs typeface="Arial" pitchFamily="34" charset="0"/>
              </a:rPr>
              <a:t> ο Νέρων όταν άκουσε</a:t>
            </a:r>
            <a:br>
              <a:rPr lang="el-GR" sz="1600" dirty="0" smtClean="0">
                <a:latin typeface="Arial" pitchFamily="34" charset="0"/>
                <a:cs typeface="Arial" pitchFamily="34" charset="0"/>
              </a:rPr>
            </a:br>
            <a:r>
              <a:rPr lang="el-GR" sz="1600" dirty="0" smtClean="0">
                <a:latin typeface="Arial" pitchFamily="34" charset="0"/>
                <a:cs typeface="Arial" pitchFamily="34" charset="0"/>
              </a:rPr>
              <a:t>του Δελφικού Μαντείου τον χρησμό.</a:t>
            </a:r>
            <a:br>
              <a:rPr lang="el-GR" sz="1600" dirty="0" smtClean="0">
                <a:latin typeface="Arial" pitchFamily="34" charset="0"/>
                <a:cs typeface="Arial" pitchFamily="34" charset="0"/>
              </a:rPr>
            </a:br>
            <a:r>
              <a:rPr lang="el-GR" sz="1600" dirty="0" smtClean="0">
                <a:latin typeface="Arial" pitchFamily="34" charset="0"/>
                <a:cs typeface="Arial" pitchFamily="34" charset="0"/>
              </a:rPr>
              <a:t>«Τα εβδομήντα τρία χρόνια να φοβάται.»</a:t>
            </a:r>
            <a:br>
              <a:rPr lang="el-GR" sz="1600" dirty="0" smtClean="0">
                <a:latin typeface="Arial" pitchFamily="34" charset="0"/>
                <a:cs typeface="Arial" pitchFamily="34" charset="0"/>
              </a:rPr>
            </a:br>
            <a:r>
              <a:rPr lang="el-GR" sz="1600" dirty="0" smtClean="0">
                <a:latin typeface="Arial" pitchFamily="34" charset="0"/>
                <a:cs typeface="Arial" pitchFamily="34" charset="0"/>
              </a:rPr>
              <a:t>Είχε καιρόν ακόμη να χαρεί.</a:t>
            </a:r>
            <a:br>
              <a:rPr lang="el-GR" sz="1600" dirty="0" smtClean="0">
                <a:latin typeface="Arial" pitchFamily="34" charset="0"/>
                <a:cs typeface="Arial" pitchFamily="34" charset="0"/>
              </a:rPr>
            </a:br>
            <a:r>
              <a:rPr lang="el-GR" sz="1600" dirty="0" smtClean="0">
                <a:latin typeface="Arial" pitchFamily="34" charset="0"/>
                <a:cs typeface="Arial" pitchFamily="34" charset="0"/>
              </a:rPr>
              <a:t>Τριάντα </a:t>
            </a:r>
            <a:r>
              <a:rPr lang="el-GR" sz="1600" dirty="0" err="1" smtClean="0">
                <a:latin typeface="Arial" pitchFamily="34" charset="0"/>
                <a:cs typeface="Arial" pitchFamily="34" charset="0"/>
              </a:rPr>
              <a:t>χρονώ</a:t>
            </a:r>
            <a:r>
              <a:rPr lang="el-GR" sz="1600" dirty="0" smtClean="0">
                <a:latin typeface="Arial" pitchFamily="34" charset="0"/>
                <a:cs typeface="Arial" pitchFamily="34" charset="0"/>
              </a:rPr>
              <a:t> είναι. Πολύ αρκετή</a:t>
            </a:r>
            <a:br>
              <a:rPr lang="el-GR" sz="1600" dirty="0" smtClean="0">
                <a:latin typeface="Arial" pitchFamily="34" charset="0"/>
                <a:cs typeface="Arial" pitchFamily="34" charset="0"/>
              </a:rPr>
            </a:br>
            <a:r>
              <a:rPr lang="el-GR" sz="1600" dirty="0" err="1" smtClean="0">
                <a:latin typeface="Arial" pitchFamily="34" charset="0"/>
                <a:cs typeface="Arial" pitchFamily="34" charset="0"/>
              </a:rPr>
              <a:t>είν</a:t>
            </a:r>
            <a:r>
              <a:rPr lang="el-GR" sz="1600" dirty="0" smtClean="0">
                <a:latin typeface="Arial" pitchFamily="34" charset="0"/>
                <a:cs typeface="Arial" pitchFamily="34" charset="0"/>
              </a:rPr>
              <a:t>’ η διορία που ο θεός τον δίδει</a:t>
            </a:r>
            <a:br>
              <a:rPr lang="el-GR" sz="1600" dirty="0" smtClean="0">
                <a:latin typeface="Arial" pitchFamily="34" charset="0"/>
                <a:cs typeface="Arial" pitchFamily="34" charset="0"/>
              </a:rPr>
            </a:br>
            <a:r>
              <a:rPr lang="el-GR" sz="1600" dirty="0" smtClean="0">
                <a:latin typeface="Arial" pitchFamily="34" charset="0"/>
                <a:cs typeface="Arial" pitchFamily="34" charset="0"/>
              </a:rPr>
              <a:t>για να φροντίσει για τους μέλλοντας κινδύνους.</a:t>
            </a:r>
            <a:br>
              <a:rPr lang="el-GR" sz="1600" dirty="0" smtClean="0">
                <a:latin typeface="Arial" pitchFamily="34" charset="0"/>
                <a:cs typeface="Arial" pitchFamily="34" charset="0"/>
              </a:rPr>
            </a:br>
            <a:r>
              <a:rPr lang="el-GR" sz="1600" dirty="0" smtClean="0">
                <a:latin typeface="Arial" pitchFamily="34" charset="0"/>
                <a:cs typeface="Arial" pitchFamily="34" charset="0"/>
              </a:rPr>
              <a:t/>
            </a:r>
            <a:br>
              <a:rPr lang="el-GR" sz="1600" dirty="0" smtClean="0">
                <a:latin typeface="Arial" pitchFamily="34" charset="0"/>
                <a:cs typeface="Arial" pitchFamily="34" charset="0"/>
              </a:rPr>
            </a:br>
            <a:r>
              <a:rPr lang="el-GR" sz="1600" dirty="0" smtClean="0">
                <a:latin typeface="Arial" pitchFamily="34" charset="0"/>
                <a:cs typeface="Arial" pitchFamily="34" charset="0"/>
              </a:rPr>
              <a:t>Τώρα στην Ρώμη θα επιστρέψει κουρασμένος λίγο,</a:t>
            </a:r>
            <a:br>
              <a:rPr lang="el-GR" sz="1600" dirty="0" smtClean="0">
                <a:latin typeface="Arial" pitchFamily="34" charset="0"/>
                <a:cs typeface="Arial" pitchFamily="34" charset="0"/>
              </a:rPr>
            </a:br>
            <a:r>
              <a:rPr lang="el-GR" sz="1600" dirty="0" smtClean="0">
                <a:latin typeface="Arial" pitchFamily="34" charset="0"/>
                <a:cs typeface="Arial" pitchFamily="34" charset="0"/>
              </a:rPr>
              <a:t>αλλά εξαίσια κουρασμένος από το </a:t>
            </a:r>
            <a:r>
              <a:rPr lang="el-GR" sz="1600" dirty="0" err="1" smtClean="0">
                <a:latin typeface="Arial" pitchFamily="34" charset="0"/>
                <a:cs typeface="Arial" pitchFamily="34" charset="0"/>
              </a:rPr>
              <a:t>ταξείδι</a:t>
            </a:r>
            <a:r>
              <a:rPr lang="el-GR" sz="1600" dirty="0" smtClean="0">
                <a:latin typeface="Arial" pitchFamily="34" charset="0"/>
                <a:cs typeface="Arial" pitchFamily="34" charset="0"/>
              </a:rPr>
              <a:t> αυτό,</a:t>
            </a:r>
            <a:br>
              <a:rPr lang="el-GR" sz="1600" dirty="0" smtClean="0">
                <a:latin typeface="Arial" pitchFamily="34" charset="0"/>
                <a:cs typeface="Arial" pitchFamily="34" charset="0"/>
              </a:rPr>
            </a:br>
            <a:r>
              <a:rPr lang="el-GR" sz="1600" dirty="0" smtClean="0">
                <a:latin typeface="Arial" pitchFamily="34" charset="0"/>
                <a:cs typeface="Arial" pitchFamily="34" charset="0"/>
              </a:rPr>
              <a:t>που ήταν όλο μέρες απολαύσεως —</a:t>
            </a:r>
            <a:br>
              <a:rPr lang="el-GR" sz="1600" dirty="0" smtClean="0">
                <a:latin typeface="Arial" pitchFamily="34" charset="0"/>
                <a:cs typeface="Arial" pitchFamily="34" charset="0"/>
              </a:rPr>
            </a:br>
            <a:r>
              <a:rPr lang="el-GR" sz="1600" dirty="0" smtClean="0">
                <a:latin typeface="Arial" pitchFamily="34" charset="0"/>
                <a:cs typeface="Arial" pitchFamily="34" charset="0"/>
              </a:rPr>
              <a:t>στα θέατρα, στους κήπους, στα γυμνάσια ...</a:t>
            </a:r>
            <a:br>
              <a:rPr lang="el-GR" sz="1600" dirty="0" smtClean="0">
                <a:latin typeface="Arial" pitchFamily="34" charset="0"/>
                <a:cs typeface="Arial" pitchFamily="34" charset="0"/>
              </a:rPr>
            </a:br>
            <a:r>
              <a:rPr lang="el-GR" sz="1600" dirty="0" smtClean="0">
                <a:latin typeface="Arial" pitchFamily="34" charset="0"/>
                <a:cs typeface="Arial" pitchFamily="34" charset="0"/>
              </a:rPr>
              <a:t>Των πόλεων της Αχαΐας εσπέρες ...</a:t>
            </a:r>
            <a:br>
              <a:rPr lang="el-GR" sz="1600" dirty="0" smtClean="0">
                <a:latin typeface="Arial" pitchFamily="34" charset="0"/>
                <a:cs typeface="Arial" pitchFamily="34" charset="0"/>
              </a:rPr>
            </a:br>
            <a:r>
              <a:rPr lang="el-GR" sz="1600" dirty="0" smtClean="0">
                <a:latin typeface="Arial" pitchFamily="34" charset="0"/>
                <a:cs typeface="Arial" pitchFamily="34" charset="0"/>
              </a:rPr>
              <a:t>Α των γυμνών σωμάτων η ηδονή προ πάντων ...</a:t>
            </a:r>
            <a:br>
              <a:rPr lang="el-GR" sz="1600" dirty="0" smtClean="0">
                <a:latin typeface="Arial" pitchFamily="34" charset="0"/>
                <a:cs typeface="Arial" pitchFamily="34" charset="0"/>
              </a:rPr>
            </a:br>
            <a:r>
              <a:rPr lang="el-GR" sz="1600" dirty="0" smtClean="0">
                <a:latin typeface="Arial" pitchFamily="34" charset="0"/>
                <a:cs typeface="Arial" pitchFamily="34" charset="0"/>
              </a:rPr>
              <a:t/>
            </a:r>
            <a:br>
              <a:rPr lang="el-GR" sz="1600" dirty="0" smtClean="0">
                <a:latin typeface="Arial" pitchFamily="34" charset="0"/>
                <a:cs typeface="Arial" pitchFamily="34" charset="0"/>
              </a:rPr>
            </a:br>
            <a:r>
              <a:rPr lang="el-GR" sz="1600" dirty="0" smtClean="0">
                <a:latin typeface="Arial" pitchFamily="34" charset="0"/>
                <a:cs typeface="Arial" pitchFamily="34" charset="0"/>
              </a:rPr>
              <a:t>Αυτά ο Νέρων. Και στην Ισπανία ο </a:t>
            </a:r>
            <a:r>
              <a:rPr lang="el-GR" sz="1600" dirty="0" err="1" smtClean="0">
                <a:latin typeface="Arial" pitchFamily="34" charset="0"/>
                <a:cs typeface="Arial" pitchFamily="34" charset="0"/>
              </a:rPr>
              <a:t>Γάλβας</a:t>
            </a:r>
            <a:r>
              <a:rPr lang="el-GR" sz="1600" dirty="0" smtClean="0">
                <a:latin typeface="Arial" pitchFamily="34" charset="0"/>
                <a:cs typeface="Arial" pitchFamily="34" charset="0"/>
              </a:rPr>
              <a:t/>
            </a:r>
            <a:br>
              <a:rPr lang="el-GR" sz="1600" dirty="0" smtClean="0">
                <a:latin typeface="Arial" pitchFamily="34" charset="0"/>
                <a:cs typeface="Arial" pitchFamily="34" charset="0"/>
              </a:rPr>
            </a:br>
            <a:r>
              <a:rPr lang="el-GR" sz="1600" dirty="0" smtClean="0">
                <a:latin typeface="Arial" pitchFamily="34" charset="0"/>
                <a:cs typeface="Arial" pitchFamily="34" charset="0"/>
              </a:rPr>
              <a:t>κρυφά το στράτευμά του συναθροίζει και το ασκεί,</a:t>
            </a:r>
            <a:br>
              <a:rPr lang="el-GR" sz="1600" dirty="0" smtClean="0">
                <a:latin typeface="Arial" pitchFamily="34" charset="0"/>
                <a:cs typeface="Arial" pitchFamily="34" charset="0"/>
              </a:rPr>
            </a:br>
            <a:r>
              <a:rPr lang="el-GR" sz="1600" dirty="0" smtClean="0">
                <a:latin typeface="Arial" pitchFamily="34" charset="0"/>
                <a:cs typeface="Arial" pitchFamily="34" charset="0"/>
              </a:rPr>
              <a:t>ο γέροντας ο εβδομήντα </a:t>
            </a:r>
            <a:r>
              <a:rPr lang="el-GR" sz="1600" dirty="0" err="1" smtClean="0">
                <a:latin typeface="Arial" pitchFamily="34" charset="0"/>
                <a:cs typeface="Arial" pitchFamily="34" charset="0"/>
              </a:rPr>
              <a:t>τριώ</a:t>
            </a:r>
            <a:r>
              <a:rPr lang="el-GR" sz="1600" dirty="0" smtClean="0">
                <a:latin typeface="Arial" pitchFamily="34" charset="0"/>
                <a:cs typeface="Arial" pitchFamily="34" charset="0"/>
              </a:rPr>
              <a:t> </a:t>
            </a:r>
            <a:r>
              <a:rPr lang="el-GR" sz="1600" dirty="0" err="1" smtClean="0">
                <a:latin typeface="Arial" pitchFamily="34" charset="0"/>
                <a:cs typeface="Arial" pitchFamily="34" charset="0"/>
              </a:rPr>
              <a:t>χρον</a:t>
            </a:r>
            <a:r>
              <a:rPr lang="el-GR" sz="1800" dirty="0" err="1" smtClean="0">
                <a:latin typeface="Arial" pitchFamily="34" charset="0"/>
                <a:cs typeface="Arial" pitchFamily="34" charset="0"/>
              </a:rPr>
              <a:t>ώ</a:t>
            </a:r>
            <a:r>
              <a:rPr lang="el-GR" sz="1800" dirty="0" smtClean="0">
                <a:latin typeface="Arial" pitchFamily="34" charset="0"/>
                <a:cs typeface="Arial" pitchFamily="34" charset="0"/>
              </a:rPr>
              <a:t>.</a:t>
            </a:r>
            <a:br>
              <a:rPr lang="el-GR" sz="1800" dirty="0" smtClean="0">
                <a:latin typeface="Arial" pitchFamily="34" charset="0"/>
                <a:cs typeface="Arial" pitchFamily="34" charset="0"/>
              </a:rPr>
            </a:br>
            <a:endParaRPr lang="el-G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pic>
        <p:nvPicPr>
          <p:cNvPr id="6" name="17.Η ΔΙΟΡΙΑ ΤΟΥ ΝΕΡΩΝΟΣ - Nero's Deadline.mp4">
            <a:hlinkClick r:id="" action="ppaction://media"/>
          </p:cNvPr>
          <p:cNvPicPr>
            <a:picLocks noGrp="1" noRot="1" noChangeAspect="1"/>
          </p:cNvPicPr>
          <p:nvPr>
            <p:ph idx="1"/>
            <a:videoFile r:link="rId1"/>
          </p:nvPr>
        </p:nvPicPr>
        <p:blipFill>
          <a:blip r:embed="rId4" cstate="print"/>
          <a:stretch>
            <a:fillRect/>
          </a:stretch>
        </p:blipFill>
        <p:spPr>
          <a:xfrm>
            <a:off x="755576" y="1556792"/>
            <a:ext cx="7920880" cy="4536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n-US" b="1" dirty="0" smtClean="0"/>
              <a:t>   </a:t>
            </a:r>
            <a:r>
              <a:rPr lang="el-GR" b="1" dirty="0" smtClean="0"/>
              <a:t>Η </a:t>
            </a:r>
            <a:r>
              <a:rPr lang="el-GR" b="1" dirty="0" smtClean="0"/>
              <a:t>ΔΙΟΡΙΑ ΤΟΥ ΝΕΡΩΝΟΣ</a:t>
            </a:r>
            <a:r>
              <a:rPr lang="el-GR" dirty="0" smtClean="0"/>
              <a:t>, ΟΥΑΚΑΙ </a:t>
            </a:r>
            <a:r>
              <a:rPr lang="el-GR" dirty="0" err="1" smtClean="0"/>
              <a:t>Νανάμ</a:t>
            </a:r>
            <a:r>
              <a:rPr lang="el-GR" dirty="0" smtClean="0"/>
              <a:t> Το ποίημα  αναφέρεται στην προειδοποίηση: ότι ο </a:t>
            </a:r>
            <a:r>
              <a:rPr lang="el-GR" dirty="0" err="1" smtClean="0"/>
              <a:t>Γάλβας</a:t>
            </a:r>
            <a:r>
              <a:rPr lang="el-GR" dirty="0" smtClean="0"/>
              <a:t> ξεσηκώθηκε κατά του τύραννου Νέρωνα. Ο Νερών, που είχε χάσει τον στρατό του, βρέθηκε παγιδευμένος απ’ τον στρατό του </a:t>
            </a:r>
            <a:r>
              <a:rPr lang="el-GR" dirty="0" err="1" smtClean="0"/>
              <a:t>Γάλβα</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normAutofit lnSpcReduction="10000"/>
          </a:bodyPr>
          <a:lstStyle/>
          <a:p>
            <a:pPr>
              <a:buNone/>
            </a:pPr>
            <a:endParaRPr lang="en-US" dirty="0" smtClean="0"/>
          </a:p>
          <a:p>
            <a:pPr>
              <a:buNone/>
            </a:pPr>
            <a:endParaRPr lang="en-US" dirty="0" smtClean="0"/>
          </a:p>
          <a:p>
            <a:pPr algn="ctr">
              <a:buNone/>
            </a:pPr>
            <a:endParaRPr lang="en-US" sz="1600" b="1" dirty="0" smtClean="0"/>
          </a:p>
          <a:p>
            <a:pPr algn="ctr">
              <a:buNone/>
            </a:pPr>
            <a:endParaRPr lang="en-US" sz="1600" b="1" dirty="0" smtClean="0"/>
          </a:p>
          <a:p>
            <a:pPr algn="ctr">
              <a:buNone/>
            </a:pPr>
            <a:r>
              <a:rPr lang="el-GR" sz="1600" b="1" dirty="0" smtClean="0">
                <a:latin typeface="Arial" pitchFamily="34" charset="0"/>
                <a:cs typeface="Arial" pitchFamily="34" charset="0"/>
              </a:rPr>
              <a:t>«Οι Εχθροί</a:t>
            </a:r>
            <a:r>
              <a:rPr lang="el-GR" sz="1600" b="1" dirty="0" smtClean="0">
                <a:latin typeface="Arial" pitchFamily="34" charset="0"/>
                <a:cs typeface="Arial" pitchFamily="34" charset="0"/>
              </a:rPr>
              <a:t>»</a:t>
            </a:r>
            <a:r>
              <a:rPr lang="el-GR" sz="1600" dirty="0" smtClean="0"/>
              <a:t/>
            </a:r>
            <a:br>
              <a:rPr lang="el-GR" sz="1600" dirty="0" smtClean="0"/>
            </a:br>
            <a:r>
              <a:rPr lang="el-GR" sz="1600" dirty="0" smtClean="0"/>
              <a:t>Τον Ύπατο τρεις </a:t>
            </a:r>
            <a:r>
              <a:rPr lang="el-GR" sz="1600" dirty="0" err="1" smtClean="0"/>
              <a:t>σοφισταί</a:t>
            </a:r>
            <a:r>
              <a:rPr lang="el-GR" sz="1600" dirty="0" smtClean="0"/>
              <a:t> ήλθαν να χαιρετήσουν.</a:t>
            </a:r>
            <a:br>
              <a:rPr lang="el-GR" sz="1600" dirty="0" smtClean="0"/>
            </a:br>
            <a:r>
              <a:rPr lang="el-GR" sz="1600" dirty="0" smtClean="0"/>
              <a:t>Ό Ύπατος τούς έβαλλε κοντά του να καθίσουν.</a:t>
            </a:r>
            <a:br>
              <a:rPr lang="el-GR" sz="1600" dirty="0" smtClean="0"/>
            </a:br>
            <a:r>
              <a:rPr lang="el-GR" sz="1600" dirty="0" smtClean="0"/>
              <a:t>Ευγενικά τούς μίλησε. Κ’ έπειτα, να φροντίσουν,</a:t>
            </a:r>
            <a:br>
              <a:rPr lang="el-GR" sz="1600" dirty="0" smtClean="0"/>
            </a:br>
            <a:r>
              <a:rPr lang="el-GR" sz="1600" dirty="0" smtClean="0"/>
              <a:t>τους είπε, </a:t>
            </a:r>
            <a:r>
              <a:rPr lang="el-GR" sz="1600" dirty="0" err="1" smtClean="0"/>
              <a:t>χωρατεύωντας</a:t>
            </a:r>
            <a:r>
              <a:rPr lang="el-GR" sz="1600" dirty="0" smtClean="0"/>
              <a:t>. «Ή φήμη φθονερούς</a:t>
            </a:r>
            <a:br>
              <a:rPr lang="el-GR" sz="1600" dirty="0" smtClean="0"/>
            </a:br>
            <a:r>
              <a:rPr lang="el-GR" sz="1600" dirty="0" smtClean="0"/>
              <a:t>κάμνει. Συγγράφουν οι αντίζηλοι. </a:t>
            </a:r>
            <a:r>
              <a:rPr lang="el-GR" sz="1600" dirty="0" err="1" smtClean="0"/>
              <a:t>Εχετ</a:t>
            </a:r>
            <a:r>
              <a:rPr lang="el-GR" sz="1600" dirty="0" smtClean="0"/>
              <a:t>’ εχθρούς».</a:t>
            </a:r>
            <a:br>
              <a:rPr lang="el-GR" sz="1600" dirty="0" smtClean="0"/>
            </a:br>
            <a:r>
              <a:rPr lang="el-GR" sz="1600" dirty="0" err="1" smtClean="0"/>
              <a:t>Απήντησ</a:t>
            </a:r>
            <a:r>
              <a:rPr lang="el-GR" sz="1600" dirty="0" smtClean="0"/>
              <a:t>’ ένας απ’ τους τρεις με λόγους σοβαρούς.</a:t>
            </a:r>
            <a:br>
              <a:rPr lang="el-GR" sz="1600" dirty="0" smtClean="0"/>
            </a:br>
            <a:r>
              <a:rPr lang="el-GR" sz="1600" dirty="0" smtClean="0"/>
              <a:t>«Οι τωρινοί μας οι εχθροί δεν θα μάς βλάψουνε ποτέ.</a:t>
            </a:r>
            <a:br>
              <a:rPr lang="el-GR" sz="1600" dirty="0" smtClean="0"/>
            </a:br>
            <a:r>
              <a:rPr lang="el-GR" sz="1600" dirty="0" smtClean="0"/>
              <a:t>Κατόπι </a:t>
            </a:r>
            <a:r>
              <a:rPr lang="el-GR" sz="1600" dirty="0" err="1" smtClean="0"/>
              <a:t>θάλθουν</a:t>
            </a:r>
            <a:r>
              <a:rPr lang="el-GR" sz="1600" dirty="0" smtClean="0"/>
              <a:t> οι εχθροί μας, οι καινούριοι </a:t>
            </a:r>
            <a:r>
              <a:rPr lang="el-GR" sz="1600" dirty="0" err="1" smtClean="0"/>
              <a:t>σοφισταί</a:t>
            </a:r>
            <a:r>
              <a:rPr lang="el-GR" sz="1600" dirty="0" smtClean="0"/>
              <a:t>.</a:t>
            </a:r>
            <a:br>
              <a:rPr lang="el-GR" sz="1600" dirty="0" smtClean="0"/>
            </a:br>
            <a:r>
              <a:rPr lang="el-GR" sz="1600" dirty="0" smtClean="0"/>
              <a:t>Όταν ημείς, υπέργηροι, θα κείμεθα ελεεινά</a:t>
            </a:r>
            <a:br>
              <a:rPr lang="el-GR" sz="1600" dirty="0" smtClean="0"/>
            </a:br>
            <a:r>
              <a:rPr lang="el-GR" sz="1600" dirty="0" smtClean="0"/>
              <a:t>και μερικοί θα μπήκαμε </a:t>
            </a:r>
            <a:r>
              <a:rPr lang="el-GR" sz="1600" dirty="0" err="1" smtClean="0"/>
              <a:t>στόν</a:t>
            </a:r>
            <a:r>
              <a:rPr lang="el-GR" sz="1600" dirty="0" smtClean="0"/>
              <a:t> </a:t>
            </a:r>
            <a:r>
              <a:rPr lang="el-GR" sz="1600" dirty="0" err="1" smtClean="0"/>
              <a:t>Άδη</a:t>
            </a:r>
            <a:r>
              <a:rPr lang="el-GR" sz="1600" dirty="0" smtClean="0"/>
              <a:t>. Τά σημερινά</a:t>
            </a:r>
            <a:br>
              <a:rPr lang="el-GR" sz="1600" dirty="0" smtClean="0"/>
            </a:br>
            <a:r>
              <a:rPr lang="el-GR" sz="1600" dirty="0" smtClean="0"/>
              <a:t>τα λόγια και τα έργα μας αλλόκοτα (καί κωμικά</a:t>
            </a:r>
            <a:br>
              <a:rPr lang="el-GR" sz="1600" dirty="0" smtClean="0"/>
            </a:br>
            <a:r>
              <a:rPr lang="el-GR" sz="1600" dirty="0" smtClean="0"/>
              <a:t>ίσως) θα </a:t>
            </a:r>
            <a:r>
              <a:rPr lang="el-GR" sz="1600" dirty="0" err="1" smtClean="0"/>
              <a:t>φαίνωνται</a:t>
            </a:r>
            <a:r>
              <a:rPr lang="el-GR" sz="1600" dirty="0" smtClean="0"/>
              <a:t>, γιατί θ’ αλλάξουν τα σοφιστικά,</a:t>
            </a:r>
            <a:br>
              <a:rPr lang="el-GR" sz="1600" dirty="0" smtClean="0"/>
            </a:br>
            <a:r>
              <a:rPr lang="el-GR" sz="1600" dirty="0" smtClean="0"/>
              <a:t>το ύφος και τας τάσεις οι εχθροί. Όμοια σαν κ’ έμενα,</a:t>
            </a:r>
            <a:br>
              <a:rPr lang="el-GR" sz="1600" dirty="0" smtClean="0"/>
            </a:br>
            <a:r>
              <a:rPr lang="el-GR" sz="1600" dirty="0" smtClean="0"/>
              <a:t>και σαν κι’ αυτούς, που τόσο μεταπλάσαμε τα περασμένα.</a:t>
            </a:r>
            <a:br>
              <a:rPr lang="el-GR" sz="1600" dirty="0" smtClean="0"/>
            </a:br>
            <a:r>
              <a:rPr lang="el-GR" sz="1600" dirty="0" smtClean="0"/>
              <a:t>Όσα ημείς </a:t>
            </a:r>
            <a:r>
              <a:rPr lang="el-GR" sz="1600" dirty="0" err="1" smtClean="0"/>
              <a:t>επαραστήσαμεν</a:t>
            </a:r>
            <a:r>
              <a:rPr lang="el-GR" sz="1600" dirty="0" smtClean="0"/>
              <a:t> ωραία και σωστά</a:t>
            </a:r>
            <a:br>
              <a:rPr lang="el-GR" sz="1600" dirty="0" smtClean="0"/>
            </a:br>
            <a:r>
              <a:rPr lang="el-GR" sz="1600" dirty="0" smtClean="0"/>
              <a:t>θα τ’ αποδείξουν οι εχθροί ανόητα και περιττά</a:t>
            </a:r>
            <a:br>
              <a:rPr lang="el-GR" sz="1600" dirty="0" smtClean="0"/>
            </a:br>
            <a:r>
              <a:rPr lang="el-GR" sz="1600" dirty="0" smtClean="0"/>
              <a:t>τα ίδια </a:t>
            </a:r>
            <a:r>
              <a:rPr lang="el-GR" sz="1600" dirty="0" err="1" smtClean="0"/>
              <a:t>ξαναλέγωντας</a:t>
            </a:r>
            <a:r>
              <a:rPr lang="el-GR" sz="1600" dirty="0" smtClean="0"/>
              <a:t> </a:t>
            </a:r>
            <a:r>
              <a:rPr lang="el-GR" sz="1600" dirty="0" err="1" smtClean="0"/>
              <a:t>αλλοιώς</a:t>
            </a:r>
            <a:r>
              <a:rPr lang="el-GR" sz="1600" dirty="0" smtClean="0"/>
              <a:t> (χωρίς </a:t>
            </a:r>
            <a:r>
              <a:rPr lang="el-GR" sz="1600" dirty="0" err="1" smtClean="0"/>
              <a:t>μεγάλον</a:t>
            </a:r>
            <a:r>
              <a:rPr lang="el-GR" sz="1600" dirty="0" smtClean="0"/>
              <a:t> κόπο).</a:t>
            </a:r>
            <a:br>
              <a:rPr lang="el-GR" sz="1600" dirty="0" smtClean="0"/>
            </a:br>
            <a:r>
              <a:rPr lang="el-GR" sz="1600" dirty="0" smtClean="0"/>
              <a:t>Καθώς κ’ εμείς τα λόγια τα </a:t>
            </a:r>
            <a:r>
              <a:rPr lang="el-GR" sz="1600" dirty="0" err="1" smtClean="0"/>
              <a:t>παληά</a:t>
            </a:r>
            <a:r>
              <a:rPr lang="el-GR" sz="1600" dirty="0" smtClean="0"/>
              <a:t> είπαμε μ’ άλλον τρόπο».</a:t>
            </a:r>
            <a:endParaRPr lang="el-G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pic>
        <p:nvPicPr>
          <p:cNvPr id="6" name="18.ΕΧΘΡΟΙ - Enemies.mp4">
            <a:hlinkClick r:id="" action="ppaction://media"/>
          </p:cNvPr>
          <p:cNvPicPr>
            <a:picLocks noGrp="1" noRot="1" noChangeAspect="1"/>
          </p:cNvPicPr>
          <p:nvPr>
            <p:ph idx="1"/>
            <a:videoFile r:link="rId1"/>
          </p:nvPr>
        </p:nvPicPr>
        <p:blipFill>
          <a:blip r:embed="rId4" cstate="print"/>
          <a:stretch>
            <a:fillRect/>
          </a:stretch>
        </p:blipFill>
        <p:spPr>
          <a:xfrm>
            <a:off x="611560" y="1700808"/>
            <a:ext cx="7920880" cy="47525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04664"/>
            <a:ext cx="8229600" cy="5602627"/>
          </a:xfrm>
        </p:spPr>
        <p:txBody>
          <a:bodyPr>
            <a:normAutofit fontScale="55000" lnSpcReduction="20000"/>
          </a:bodyPr>
          <a:lstStyle/>
          <a:p>
            <a:pPr>
              <a:buNone/>
            </a:pPr>
            <a:r>
              <a:rPr lang="el-GR" dirty="0" smtClean="0"/>
              <a:t>Ο </a:t>
            </a:r>
            <a:r>
              <a:rPr lang="el-GR" b="1" dirty="0" err="1" smtClean="0"/>
              <a:t>Dino</a:t>
            </a:r>
            <a:r>
              <a:rPr lang="el-GR" b="1" dirty="0" smtClean="0"/>
              <a:t> </a:t>
            </a:r>
            <a:r>
              <a:rPr lang="el-GR" b="1" dirty="0" err="1" smtClean="0"/>
              <a:t>Sato</a:t>
            </a:r>
            <a:r>
              <a:rPr lang="el-GR" dirty="0" smtClean="0"/>
              <a:t>, αναφερόμενος στη διαδικασία, αναφέρει:</a:t>
            </a:r>
          </a:p>
          <a:p>
            <a:pPr algn="just">
              <a:buNone/>
            </a:pPr>
            <a:r>
              <a:rPr lang="el-GR" sz="3300" i="1" dirty="0" smtClean="0"/>
              <a:t>«Πολλοί μαθητές δεν γνώριζαν ιδιαιτέρως την ελληνική ιστορία.</a:t>
            </a:r>
          </a:p>
          <a:p>
            <a:pPr algn="just">
              <a:buNone/>
            </a:pPr>
            <a:r>
              <a:rPr lang="el-GR" sz="3300" i="1" dirty="0" smtClean="0"/>
              <a:t>Έτσι, μας δόθηκε η ευκαιρία να ενημερωθούμε για τον</a:t>
            </a:r>
          </a:p>
          <a:p>
            <a:pPr algn="just">
              <a:buNone/>
            </a:pPr>
            <a:r>
              <a:rPr lang="el-GR" sz="3300" i="1" dirty="0" smtClean="0"/>
              <a:t>συγκεκριμένο ποιητή και να διαβάσουμε τα ποιήματά του,</a:t>
            </a:r>
          </a:p>
          <a:p>
            <a:pPr algn="just">
              <a:buNone/>
            </a:pPr>
            <a:r>
              <a:rPr lang="el-GR" sz="3300" i="1" dirty="0" smtClean="0"/>
              <a:t>μαθαίνοντας ταυτόχρονα μέσα από αυτά, για την αρχαία ελληνική</a:t>
            </a:r>
          </a:p>
          <a:p>
            <a:pPr algn="just">
              <a:buNone/>
            </a:pPr>
            <a:r>
              <a:rPr lang="el-GR" sz="3300" i="1" dirty="0" smtClean="0"/>
              <a:t>και ρωμαϊκή ιστορία. …Στη συνέχεια, ο καθένας επέλεξε ένα</a:t>
            </a:r>
          </a:p>
          <a:p>
            <a:pPr algn="just">
              <a:buNone/>
            </a:pPr>
            <a:r>
              <a:rPr lang="el-GR" sz="3300" i="1" dirty="0" smtClean="0"/>
              <a:t>ποίημα του Καβάφη που του άρεσε, και ξεκινήσαμε να κάνουμε</a:t>
            </a:r>
          </a:p>
          <a:p>
            <a:pPr algn="just">
              <a:buNone/>
            </a:pPr>
            <a:r>
              <a:rPr lang="el-GR" sz="3300" i="1" dirty="0" smtClean="0"/>
              <a:t>σκίτσα, χαρακτήρες και </a:t>
            </a:r>
            <a:r>
              <a:rPr lang="en-US" sz="3300" i="1" dirty="0" smtClean="0"/>
              <a:t>S</a:t>
            </a:r>
            <a:r>
              <a:rPr lang="el-GR" sz="3300" i="1" dirty="0" err="1" smtClean="0"/>
              <a:t>tryboards</a:t>
            </a:r>
            <a:r>
              <a:rPr lang="el-GR" sz="3300" i="1" dirty="0" smtClean="0"/>
              <a:t> για να ολοκληρώσουμε τις</a:t>
            </a:r>
          </a:p>
          <a:p>
            <a:pPr algn="just">
              <a:buNone/>
            </a:pPr>
            <a:r>
              <a:rPr lang="el-GR" sz="3300" i="1" dirty="0" smtClean="0"/>
              <a:t>ταινίες, σύμφωνα με την πάγια τακτική δημιουργίας ταινιών</a:t>
            </a:r>
          </a:p>
          <a:p>
            <a:pPr algn="just">
              <a:buNone/>
            </a:pPr>
            <a:r>
              <a:rPr lang="el-GR" sz="3300" i="1" dirty="0" err="1" smtClean="0"/>
              <a:t>animation</a:t>
            </a:r>
            <a:r>
              <a:rPr lang="el-GR" sz="3300" i="1" dirty="0" smtClean="0"/>
              <a:t>. </a:t>
            </a:r>
            <a:endParaRPr lang="el-GR" sz="3300" dirty="0" smtClean="0"/>
          </a:p>
          <a:p>
            <a:pPr algn="just">
              <a:buNone/>
            </a:pPr>
            <a:r>
              <a:rPr lang="el-GR" sz="3300" b="1" i="1" dirty="0" smtClean="0"/>
              <a:t>Τα ερωτήματα που ετίθεντο εξ αρχής ήταν: </a:t>
            </a:r>
          </a:p>
          <a:p>
            <a:pPr algn="just">
              <a:buNone/>
            </a:pPr>
            <a:endParaRPr lang="el-GR" sz="3300" b="1" i="1" dirty="0" smtClean="0"/>
          </a:p>
          <a:p>
            <a:pPr algn="just">
              <a:buFont typeface="Wingdings" pitchFamily="2" charset="2"/>
              <a:buChar char="v"/>
            </a:pPr>
            <a:r>
              <a:rPr lang="el-GR" sz="3300" b="1" i="1" dirty="0" smtClean="0"/>
              <a:t>Πώς οι Ιάπωνες φοιτητές του σήμερα μπορούν να προσλάβουν τα ποιήματα του Καβάφη, γραμμένα περίπου 100 χρόνια πριν,</a:t>
            </a:r>
          </a:p>
          <a:p>
            <a:pPr algn="just">
              <a:buFont typeface="Wingdings" pitchFamily="2" charset="2"/>
              <a:buChar char="v"/>
            </a:pPr>
            <a:r>
              <a:rPr lang="el-GR" sz="3300" b="1" i="1" dirty="0" smtClean="0"/>
              <a:t>και πώς οι Έλληνες θα μπορέσουν να κατανοήσουν τα κινούμενα σχέδια των Ιαπώνων φοιτητών. </a:t>
            </a:r>
            <a:endParaRPr lang="el-GR" sz="3300" b="1" dirty="0" smtClean="0"/>
          </a:p>
          <a:p>
            <a:pPr algn="just">
              <a:buNone/>
            </a:pPr>
            <a:endParaRPr lang="el-GR" sz="3300" b="1" i="1" dirty="0" smtClean="0"/>
          </a:p>
          <a:p>
            <a:pPr algn="just">
              <a:buNone/>
            </a:pPr>
            <a:r>
              <a:rPr lang="el-GR" sz="3300" b="1" i="1" dirty="0" smtClean="0"/>
              <a:t>Νομίζω, ότι αυτή η ανταλλαγή στο χώρο των τεχνών, μεταξύ των δύο χωρών είναι πολύ σημαντική».</a:t>
            </a:r>
            <a:endParaRPr lang="el-GR" sz="33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71612"/>
            <a:ext cx="8229600" cy="4554551"/>
          </a:xfrm>
        </p:spPr>
        <p:txBody>
          <a:bodyPr/>
          <a:lstStyle/>
          <a:p>
            <a:pPr>
              <a:buNone/>
            </a:pPr>
            <a:r>
              <a:rPr lang="en-US" dirty="0" smtClean="0"/>
              <a:t> </a:t>
            </a:r>
            <a:r>
              <a:rPr lang="el-GR" b="1" dirty="0" smtClean="0"/>
              <a:t>ΟΙ ΕΧΘΡΟΙ, </a:t>
            </a:r>
            <a:r>
              <a:rPr lang="el-GR" dirty="0" smtClean="0"/>
              <a:t>ΟΥΑΤΑΜΠΕ Γιούκι  «Ο εχθρός» ως αναπόσπαστο μέρος του κόσμου, κατατρώει το παρόν μας. Ο καινούργιος κατατροπώνει τον παλαιό.(Ο Ουατάμπε εξέφρασε το γεγονός αυτό ως μια παρτίδα παιχνιδιού. Ένας καλός παίκτης του επιτραπέζιου παιχνιδιού στρατηγικής Reversi ηττήθηκε από το Nintendo DS</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a:buNone/>
            </a:pPr>
            <a:r>
              <a:rPr lang="en-US" dirty="0" smtClean="0"/>
              <a:t> </a:t>
            </a:r>
            <a:r>
              <a:rPr lang="el-GR" b="1" dirty="0" smtClean="0"/>
              <a:t>ΦΕΓΓΟΒΟΛΗΜΑ / Halation ΣΟΥΖΟΥΚΙ Μίγιου</a:t>
            </a:r>
            <a:r>
              <a:rPr lang="en-US" b="1" dirty="0" smtClean="0"/>
              <a:t> </a:t>
            </a:r>
            <a:r>
              <a:rPr lang="el-GR" dirty="0" smtClean="0"/>
              <a:t>Δεν ήμουν σε θέση να προσεγγίσω τα ποιήματά του Καβάφη καλά, επειδή υπάρχει κενό μεταξύ του όταν αυτά γράφτηκαν και του σήμερα, όπως επίσης και η άποψή του για τον έρωτα. Έτσι, απεικόνισα τα συναισθήματά μου για την ποίησή του, όχι για κάθε ποίημα. Πρώτα διάβασα τα ποιήματα του Καβάφη καλά. ιαβάζοντας, βρήκα λέξεις που αναφερόταν στην ομοφυλοφιλία: όμορφα αγόρια και ούτω καθεξής. Και έτσι ένιωσα δύσκολα να κατασκευάσω ένα animation, βασισμένο στην ποίησή του. Δεν μπόρεσε να μου γεννηθεί μια ιδέα για animation.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pic>
        <p:nvPicPr>
          <p:cNvPr id="6" name="ΑΛΩΣ - Halation.mp4">
            <a:hlinkClick r:id="" action="ppaction://media"/>
          </p:cNvPr>
          <p:cNvPicPr>
            <a:picLocks noGrp="1" noRot="1" noChangeAspect="1"/>
          </p:cNvPicPr>
          <p:nvPr>
            <p:ph idx="1"/>
            <a:videoFile r:link="rId1"/>
          </p:nvPr>
        </p:nvPicPr>
        <p:blipFill>
          <a:blip r:embed="rId4" cstate="print"/>
          <a:stretch>
            <a:fillRect/>
          </a:stretch>
        </p:blipFill>
        <p:spPr>
          <a:xfrm>
            <a:off x="827584" y="1628800"/>
            <a:ext cx="7344816" cy="44644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ctr">
              <a:buNone/>
            </a:pPr>
            <a:r>
              <a:rPr lang="el-GR" sz="1600" b="1" dirty="0" smtClean="0"/>
              <a:t>Κωνσταντίνος Καβάφης «Το 31 </a:t>
            </a:r>
            <a:r>
              <a:rPr lang="el-GR" sz="1600" b="1" dirty="0" err="1" smtClean="0"/>
              <a:t>π.Χ.</a:t>
            </a:r>
            <a:r>
              <a:rPr lang="el-GR" sz="1600" b="1" dirty="0" smtClean="0"/>
              <a:t> στην Αλεξάνδρεια»</a:t>
            </a:r>
            <a:endParaRPr lang="el-GR" sz="1600" dirty="0" smtClean="0"/>
          </a:p>
          <a:p>
            <a:pPr algn="ctr">
              <a:buNone/>
            </a:pPr>
            <a:r>
              <a:rPr lang="el-GR" sz="1600" dirty="0" err="1" smtClean="0"/>
              <a:t>Aπ</a:t>
            </a:r>
            <a:r>
              <a:rPr lang="el-GR" sz="1600" dirty="0" smtClean="0"/>
              <a:t>’ την μικρή του, στα περίχωρα πλησίον, κώμη,</a:t>
            </a:r>
          </a:p>
          <a:p>
            <a:pPr algn="ctr">
              <a:buNone/>
            </a:pPr>
            <a:r>
              <a:rPr lang="el-GR" sz="1600" dirty="0" smtClean="0"/>
              <a:t>και σκονισμένος από το </a:t>
            </a:r>
            <a:r>
              <a:rPr lang="el-GR" sz="1600" dirty="0" err="1" smtClean="0"/>
              <a:t>ταξείδι</a:t>
            </a:r>
            <a:r>
              <a:rPr lang="el-GR" sz="1600" dirty="0" smtClean="0"/>
              <a:t> ακόμη</a:t>
            </a:r>
          </a:p>
          <a:p>
            <a:pPr algn="ctr">
              <a:buNone/>
            </a:pPr>
            <a:r>
              <a:rPr lang="el-GR" sz="1600" dirty="0" err="1" smtClean="0"/>
              <a:t>έφθασεν</a:t>
            </a:r>
            <a:r>
              <a:rPr lang="el-GR" sz="1600" dirty="0" smtClean="0"/>
              <a:t> ο πραγματευτής. Και «</a:t>
            </a:r>
            <a:r>
              <a:rPr lang="el-GR" sz="1600" dirty="0" err="1" smtClean="0"/>
              <a:t>Λίβανον</a:t>
            </a:r>
            <a:r>
              <a:rPr lang="el-GR" sz="1600" dirty="0" smtClean="0"/>
              <a:t>!» και «Κόμμι!»</a:t>
            </a:r>
          </a:p>
          <a:p>
            <a:pPr algn="ctr">
              <a:buNone/>
            </a:pPr>
            <a:r>
              <a:rPr lang="el-GR" sz="1600" dirty="0" smtClean="0"/>
              <a:t>«Άριστον Έλαιον!» «Άρωμα για την κόμη!»</a:t>
            </a:r>
          </a:p>
          <a:p>
            <a:pPr algn="ctr">
              <a:buNone/>
            </a:pPr>
            <a:r>
              <a:rPr lang="el-GR" sz="1600" dirty="0" smtClean="0"/>
              <a:t> </a:t>
            </a:r>
          </a:p>
          <a:p>
            <a:pPr algn="ctr">
              <a:buNone/>
            </a:pPr>
            <a:r>
              <a:rPr lang="el-GR" sz="1600" dirty="0" smtClean="0"/>
              <a:t>στους δρόμους διαλαλεί. </a:t>
            </a:r>
            <a:r>
              <a:rPr lang="el-GR" sz="1600" dirty="0" err="1" smtClean="0"/>
              <a:t>Aλλ</a:t>
            </a:r>
            <a:r>
              <a:rPr lang="el-GR" sz="1600" dirty="0" smtClean="0"/>
              <a:t>’ η μεγάλη οχλοβοή,</a:t>
            </a:r>
          </a:p>
          <a:p>
            <a:pPr algn="ctr">
              <a:buNone/>
            </a:pPr>
            <a:r>
              <a:rPr lang="el-GR" sz="1600" dirty="0" smtClean="0"/>
              <a:t>κ’ η μουσικές, κ’ η παρελάσεις πού </a:t>
            </a:r>
            <a:r>
              <a:rPr lang="el-GR" sz="1600" dirty="0" err="1" smtClean="0"/>
              <a:t>αφίνουν</a:t>
            </a:r>
            <a:r>
              <a:rPr lang="el-GR" sz="1600" dirty="0" smtClean="0"/>
              <a:t> ν’ ακουσθεί.</a:t>
            </a:r>
          </a:p>
          <a:p>
            <a:pPr algn="ctr">
              <a:buNone/>
            </a:pPr>
            <a:r>
              <a:rPr lang="el-GR" sz="1600" dirty="0" smtClean="0"/>
              <a:t> </a:t>
            </a:r>
          </a:p>
          <a:p>
            <a:pPr algn="ctr">
              <a:buNone/>
            </a:pPr>
            <a:r>
              <a:rPr lang="el-GR" sz="1600" dirty="0" smtClean="0"/>
              <a:t>Το πλήθος τον σκουντά, τον σέρνει, τον βροντά.</a:t>
            </a:r>
          </a:p>
          <a:p>
            <a:pPr algn="ctr">
              <a:buNone/>
            </a:pPr>
            <a:r>
              <a:rPr lang="el-GR" sz="1600" dirty="0" smtClean="0"/>
              <a:t>Κι όταν πια τέλεια σαστισμένος, «Τι είναι η </a:t>
            </a:r>
            <a:r>
              <a:rPr lang="el-GR" sz="1600" dirty="0" err="1" smtClean="0"/>
              <a:t>τρέλλα</a:t>
            </a:r>
            <a:r>
              <a:rPr lang="el-GR" sz="1600" dirty="0" smtClean="0"/>
              <a:t> αυτή;» ρωτά,</a:t>
            </a:r>
          </a:p>
          <a:p>
            <a:pPr algn="ctr">
              <a:buNone/>
            </a:pPr>
            <a:r>
              <a:rPr lang="el-GR" sz="1600" dirty="0" smtClean="0"/>
              <a:t>ένας του ρίχνει κι </a:t>
            </a:r>
            <a:r>
              <a:rPr lang="el-GR" sz="1600" dirty="0" err="1" smtClean="0"/>
              <a:t>αυτουνού</a:t>
            </a:r>
            <a:r>
              <a:rPr lang="el-GR" sz="1600" dirty="0" smtClean="0"/>
              <a:t> την γιγαντιαία ψευτιά</a:t>
            </a:r>
          </a:p>
          <a:p>
            <a:pPr algn="ctr">
              <a:buNone/>
            </a:pPr>
            <a:r>
              <a:rPr lang="el-GR" sz="1600" dirty="0" smtClean="0"/>
              <a:t>του παλατιού — που στην Ελλάδα ο </a:t>
            </a:r>
            <a:r>
              <a:rPr lang="el-GR" sz="1600" dirty="0" err="1" smtClean="0"/>
              <a:t>Aντώνιος</a:t>
            </a:r>
            <a:r>
              <a:rPr lang="el-GR" sz="1600" dirty="0" smtClean="0"/>
              <a:t> νικά. </a:t>
            </a:r>
          </a:p>
          <a:p>
            <a:r>
              <a:rPr lang="el-GR" sz="1600" dirty="0" smtClean="0"/>
              <a:t> </a:t>
            </a:r>
            <a:endParaRPr lang="el-G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ΤΟ 31 π.Χ. ΣΤΗΝ ΑΛΕΞΑΝΔΡΕΙΑ - In Alexandria.mp4">
            <a:hlinkClick r:id="" action="ppaction://media"/>
          </p:cNvPr>
          <p:cNvPicPr>
            <a:picLocks noGrp="1" noRot="1" noChangeAspect="1"/>
          </p:cNvPicPr>
          <p:nvPr>
            <p:ph idx="1"/>
            <a:videoFile r:link="rId1"/>
          </p:nvPr>
        </p:nvPicPr>
        <p:blipFill>
          <a:blip r:embed="rId4" cstate="print"/>
          <a:stretch>
            <a:fillRect/>
          </a:stretch>
        </p:blipFill>
        <p:spPr>
          <a:xfrm>
            <a:off x="467544" y="332656"/>
            <a:ext cx="8424936" cy="6264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r>
              <a:rPr lang="el-GR" sz="2400" b="1" dirty="0" smtClean="0"/>
              <a:t>ΤΟ 31 </a:t>
            </a:r>
            <a:r>
              <a:rPr lang="el-GR" sz="2400" b="1" dirty="0" err="1" smtClean="0"/>
              <a:t>π.Χ.</a:t>
            </a:r>
            <a:r>
              <a:rPr lang="el-GR" sz="2400" b="1" dirty="0" smtClean="0"/>
              <a:t> ΣΤΗΝ ΑΛΕΞΑΝΔΡΕΙΑ</a:t>
            </a:r>
            <a:r>
              <a:rPr lang="el-GR" sz="2400" dirty="0" smtClean="0"/>
              <a:t>, ΜΑΤΣΟΥΟΚΑ Ναόκι  Οι πολίτες επευφημούν τη διακήρυξη μιας ψεύτικης νίκης.</a:t>
            </a:r>
            <a:r>
              <a:rPr lang="en-US" sz="2400" dirty="0" smtClean="0"/>
              <a:t> </a:t>
            </a:r>
            <a:r>
              <a:rPr lang="el-GR" sz="2400" dirty="0" smtClean="0"/>
              <a:t>Ένας γυρολόγος μπλέκει στη φασαρία.</a:t>
            </a:r>
            <a:r>
              <a:rPr lang="en-US" sz="2400" dirty="0" smtClean="0"/>
              <a:t> </a:t>
            </a:r>
            <a:r>
              <a:rPr lang="el-GR" sz="2400" dirty="0" smtClean="0"/>
              <a:t>Προσέγγισα τα γεγονότα με ένα κωμικό puppet animation</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ΟΝΟΜΑΤΑ ΜΑΘΗΤΩΝ</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r>
              <a:rPr lang="el-GR" dirty="0" smtClean="0"/>
              <a:t>Γεωργίου Γεώργιος</a:t>
            </a:r>
          </a:p>
          <a:p>
            <a:pPr>
              <a:buNone/>
            </a:pPr>
            <a:endParaRPr lang="el-GR" dirty="0" smtClean="0"/>
          </a:p>
          <a:p>
            <a:pPr>
              <a:buNone/>
            </a:pPr>
            <a:r>
              <a:rPr lang="el-GR" dirty="0" smtClean="0"/>
              <a:t>Γιωργάκης Σπύρος</a:t>
            </a:r>
          </a:p>
          <a:p>
            <a:pPr>
              <a:buNone/>
            </a:pPr>
            <a:endParaRPr lang="el-GR" dirty="0" smtClean="0"/>
          </a:p>
          <a:p>
            <a:pPr>
              <a:buNone/>
            </a:pPr>
            <a:r>
              <a:rPr lang="el-GR" dirty="0" err="1" smtClean="0"/>
              <a:t>Μώκος</a:t>
            </a:r>
            <a:r>
              <a:rPr lang="el-GR" dirty="0" smtClean="0"/>
              <a:t> Λάμπρος</a:t>
            </a:r>
          </a:p>
          <a:p>
            <a:pPr>
              <a:buNone/>
            </a:pPr>
            <a:endParaRPr lang="el-GR" dirty="0" smtClean="0"/>
          </a:p>
          <a:p>
            <a:pPr>
              <a:buNone/>
            </a:pPr>
            <a:r>
              <a:rPr lang="el-GR" dirty="0" smtClean="0"/>
              <a:t>Στάθης Παναγιώτης</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1000" b="-31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3491880" y="0"/>
            <a:ext cx="2746647" cy="1224136"/>
          </a:xfrm>
        </p:spPr>
        <p:txBody>
          <a:bodyPr>
            <a:noAutofit/>
          </a:bodyPr>
          <a:lstStyle/>
          <a:p>
            <a:r>
              <a:rPr lang="el-GR" sz="4800" dirty="0" smtClean="0"/>
              <a:t/>
            </a:r>
            <a:br>
              <a:rPr lang="el-GR" sz="4800" dirty="0" smtClean="0"/>
            </a:br>
            <a:r>
              <a:rPr lang="el-GR" sz="4800" dirty="0"/>
              <a:t/>
            </a:r>
            <a:br>
              <a:rPr lang="el-GR" sz="4800" dirty="0"/>
            </a:br>
            <a:r>
              <a:rPr lang="el-GR" sz="4800" dirty="0" smtClean="0"/>
              <a:t/>
            </a:r>
            <a:br>
              <a:rPr lang="el-GR" sz="4800" dirty="0" smtClean="0"/>
            </a:br>
            <a:r>
              <a:rPr lang="el-GR" sz="4800" dirty="0"/>
              <a:t/>
            </a:r>
            <a:br>
              <a:rPr lang="el-GR" sz="4800" dirty="0"/>
            </a:br>
            <a:r>
              <a:rPr lang="el-GR" sz="4800" dirty="0" smtClean="0"/>
              <a:t>       </a:t>
            </a:r>
            <a:r>
              <a:rPr lang="el-GR" sz="2400" dirty="0" smtClean="0"/>
              <a:t/>
            </a:r>
            <a:br>
              <a:rPr lang="el-GR" sz="2400" dirty="0" smtClean="0"/>
            </a:br>
            <a:endParaRPr lang="el-GR" sz="2400" dirty="0"/>
          </a:p>
        </p:txBody>
      </p:sp>
      <p:sp>
        <p:nvSpPr>
          <p:cNvPr id="5" name="Θέση περιεχομένου 4"/>
          <p:cNvSpPr>
            <a:spLocks noGrp="1"/>
          </p:cNvSpPr>
          <p:nvPr>
            <p:ph idx="1"/>
          </p:nvPr>
        </p:nvSpPr>
        <p:spPr>
          <a:xfrm>
            <a:off x="4788024" y="1124744"/>
            <a:ext cx="4104456" cy="3888432"/>
          </a:xfrm>
        </p:spPr>
        <p:txBody>
          <a:bodyPr>
            <a:normAutofit fontScale="92500" lnSpcReduction="10000"/>
          </a:bodyPr>
          <a:lstStyle/>
          <a:p>
            <a:pPr marL="0" indent="0">
              <a:buNone/>
            </a:pPr>
            <a:endParaRPr lang="el-GR" sz="1800" b="1" dirty="0" smtClean="0"/>
          </a:p>
          <a:p>
            <a:pPr marL="0" indent="0">
              <a:buNone/>
            </a:pPr>
            <a:endParaRPr lang="el-GR" sz="1800" b="1" dirty="0" smtClean="0"/>
          </a:p>
          <a:p>
            <a:pPr marL="0" indent="0">
              <a:buNone/>
            </a:pPr>
            <a:r>
              <a:rPr lang="el-GR" sz="1800" b="1" dirty="0" smtClean="0"/>
              <a:t>    </a:t>
            </a:r>
            <a:r>
              <a:rPr lang="el-GR" sz="2000" b="1" dirty="0" smtClean="0"/>
              <a:t>ΓΚΡΙΖΑ</a:t>
            </a:r>
            <a:r>
              <a:rPr lang="el-GR" sz="2000" b="1" dirty="0"/>
              <a:t>, ΝΑΡΙΤΑ </a:t>
            </a:r>
            <a:r>
              <a:rPr lang="el-GR" sz="2000" b="1" dirty="0" err="1"/>
              <a:t>Χάρουκα</a:t>
            </a:r>
            <a:r>
              <a:rPr lang="el-GR" sz="2000" dirty="0"/>
              <a:t>  </a:t>
            </a:r>
            <a:endParaRPr lang="el-GR" sz="2000" dirty="0" smtClean="0"/>
          </a:p>
          <a:p>
            <a:pPr marL="0" indent="0">
              <a:buNone/>
            </a:pPr>
            <a:r>
              <a:rPr lang="el-GR" sz="2000" b="1" dirty="0" smtClean="0"/>
              <a:t>Ο χαρακτήρας </a:t>
            </a:r>
            <a:r>
              <a:rPr lang="el-GR" sz="2000" b="1" dirty="0"/>
              <a:t>στο δικό μου </a:t>
            </a:r>
            <a:r>
              <a:rPr lang="el-GR" sz="2000" b="1" dirty="0" err="1"/>
              <a:t>animation</a:t>
            </a:r>
            <a:r>
              <a:rPr lang="el-GR" sz="2000" b="1" dirty="0"/>
              <a:t> είναι ένας ηλικιωμένος άνδρας. Όταν είδε ένα </a:t>
            </a:r>
            <a:r>
              <a:rPr lang="el-GR" sz="2000" b="1" dirty="0" err="1"/>
              <a:t>οπάλι</a:t>
            </a:r>
            <a:r>
              <a:rPr lang="el-GR" sz="2000" b="1" dirty="0"/>
              <a:t>, θυμήθηκε τον πρώην εραστή του, που είχε μάτια στο χρώμα του οπάλιου. Προσπάθησα να εκφράσω τη μοναξιά, την εξασθένιση της </a:t>
            </a:r>
            <a:r>
              <a:rPr lang="el-GR" sz="2000" b="1" dirty="0" smtClean="0"/>
              <a:t>μνήμης </a:t>
            </a:r>
            <a:r>
              <a:rPr lang="el-GR" sz="2000" b="1" dirty="0"/>
              <a:t>εντυπωσιακά μάτια του πρώην εραστή. - να αναδείξω με ένταση τα σημεία αυτά</a:t>
            </a:r>
          </a:p>
        </p:txBody>
      </p:sp>
      <p:sp>
        <p:nvSpPr>
          <p:cNvPr id="6" name="Θέση κειμένου 5"/>
          <p:cNvSpPr>
            <a:spLocks noGrp="1"/>
          </p:cNvSpPr>
          <p:nvPr>
            <p:ph type="body" sz="half" idx="2"/>
          </p:nvPr>
        </p:nvSpPr>
        <p:spPr>
          <a:xfrm>
            <a:off x="251520" y="332656"/>
            <a:ext cx="3995936" cy="6120680"/>
          </a:xfrm>
        </p:spPr>
        <p:txBody>
          <a:bodyPr>
            <a:noAutofit/>
          </a:bodyPr>
          <a:lstStyle/>
          <a:p>
            <a:pPr algn="just"/>
            <a:r>
              <a:rPr lang="el-GR" sz="1800" b="1" dirty="0"/>
              <a:t>Κωνσταντίνος </a:t>
            </a:r>
            <a:r>
              <a:rPr lang="el-GR" sz="1800" b="1" dirty="0" err="1" smtClean="0"/>
              <a:t>Καβάφης«Γκρίζα</a:t>
            </a:r>
            <a:r>
              <a:rPr lang="el-GR" sz="1800" b="1" dirty="0"/>
              <a:t>»</a:t>
            </a:r>
          </a:p>
          <a:p>
            <a:r>
              <a:rPr lang="el-GR" dirty="0" err="1" smtClean="0"/>
              <a:t>Κυττάζοντας</a:t>
            </a:r>
            <a:r>
              <a:rPr lang="el-GR" dirty="0" smtClean="0"/>
              <a:t> ένα </a:t>
            </a:r>
            <a:r>
              <a:rPr lang="el-GR" dirty="0" err="1" smtClean="0"/>
              <a:t>οπάλλιο</a:t>
            </a:r>
            <a:r>
              <a:rPr lang="el-GR" dirty="0" smtClean="0"/>
              <a:t> μισό γκρίζο</a:t>
            </a:r>
            <a:br>
              <a:rPr lang="el-GR" dirty="0" smtClean="0"/>
            </a:br>
            <a:r>
              <a:rPr lang="el-GR" dirty="0" smtClean="0"/>
              <a:t>θυμήθηκα δυο ωραία γκρίζα μάτια</a:t>
            </a:r>
            <a:br>
              <a:rPr lang="el-GR" dirty="0" smtClean="0"/>
            </a:br>
            <a:r>
              <a:rPr lang="el-GR" dirty="0" smtClean="0"/>
              <a:t>που είδα· </a:t>
            </a:r>
            <a:r>
              <a:rPr lang="el-GR" dirty="0" err="1" smtClean="0"/>
              <a:t>θάναι</a:t>
            </a:r>
            <a:r>
              <a:rPr lang="el-GR" dirty="0" smtClean="0"/>
              <a:t> είκοσι χρόνια </a:t>
            </a:r>
            <a:r>
              <a:rPr lang="el-GR" dirty="0" err="1" smtClean="0"/>
              <a:t>πρίν</a:t>
            </a:r>
            <a:r>
              <a:rPr lang="el-GR" dirty="0" smtClean="0"/>
              <a:t> ....</a:t>
            </a:r>
            <a:br>
              <a:rPr lang="el-GR" dirty="0" smtClean="0"/>
            </a:br>
            <a:r>
              <a:rPr lang="el-GR" dirty="0" smtClean="0"/>
              <a:t/>
            </a:r>
            <a:br>
              <a:rPr lang="el-GR" dirty="0" smtClean="0"/>
            </a:br>
            <a:r>
              <a:rPr lang="el-GR" dirty="0" smtClean="0"/>
              <a:t>..........................................................</a:t>
            </a:r>
            <a:r>
              <a:rPr lang="el-GR" dirty="0" smtClean="0"/>
              <a:t/>
            </a:r>
            <a:br>
              <a:rPr lang="el-GR" dirty="0" smtClean="0"/>
            </a:br>
            <a:r>
              <a:rPr lang="el-GR" dirty="0" smtClean="0"/>
              <a:t/>
            </a:r>
            <a:br>
              <a:rPr lang="el-GR" dirty="0" smtClean="0"/>
            </a:br>
            <a:r>
              <a:rPr lang="el-GR" dirty="0" smtClean="0"/>
              <a:t>Για έναν μήνα αγαπηθήκαμε.</a:t>
            </a:r>
            <a:br>
              <a:rPr lang="el-GR" dirty="0" smtClean="0"/>
            </a:br>
            <a:r>
              <a:rPr lang="el-GR" dirty="0" smtClean="0"/>
              <a:t>Έπειτα έφυγε, θαρρώ στην Σμύρνη,</a:t>
            </a:r>
            <a:br>
              <a:rPr lang="el-GR" dirty="0" smtClean="0"/>
            </a:br>
            <a:r>
              <a:rPr lang="el-GR" dirty="0" smtClean="0"/>
              <a:t>για να εργασθεί εκεί, και πια δεν </a:t>
            </a:r>
            <a:r>
              <a:rPr lang="el-GR" dirty="0" err="1" smtClean="0"/>
              <a:t>ιδωθήκαμε</a:t>
            </a:r>
            <a:r>
              <a:rPr lang="el-GR" dirty="0" smtClean="0"/>
              <a:t>.</a:t>
            </a:r>
            <a:br>
              <a:rPr lang="el-GR" dirty="0" smtClean="0"/>
            </a:br>
            <a:r>
              <a:rPr lang="el-GR" dirty="0" smtClean="0"/>
              <a:t/>
            </a:r>
            <a:br>
              <a:rPr lang="el-GR" dirty="0" smtClean="0"/>
            </a:br>
            <a:r>
              <a:rPr lang="el-GR" dirty="0" smtClean="0"/>
              <a:t>Θ’ ασχήμισαν — αν ζει — τα γκρίζα μάτια·</a:t>
            </a:r>
            <a:br>
              <a:rPr lang="el-GR" dirty="0" smtClean="0"/>
            </a:br>
            <a:r>
              <a:rPr lang="el-GR" dirty="0" smtClean="0"/>
              <a:t>θα χάλασε τ’ ωραίο πρόσωπο.</a:t>
            </a:r>
            <a:br>
              <a:rPr lang="el-GR" dirty="0" smtClean="0"/>
            </a:br>
            <a:r>
              <a:rPr lang="el-GR" dirty="0" smtClean="0"/>
              <a:t/>
            </a:r>
            <a:br>
              <a:rPr lang="el-GR" dirty="0" smtClean="0"/>
            </a:br>
            <a:r>
              <a:rPr lang="el-GR" dirty="0" smtClean="0"/>
              <a:t>Μνήμη μου, φύλαξέ τα συ ως ήσαν.</a:t>
            </a:r>
            <a:br>
              <a:rPr lang="el-GR" dirty="0" smtClean="0"/>
            </a:br>
            <a:r>
              <a:rPr lang="el-GR" dirty="0" smtClean="0"/>
              <a:t>Και, μνήμη, </a:t>
            </a:r>
            <a:r>
              <a:rPr lang="el-GR" dirty="0" err="1" smtClean="0"/>
              <a:t>ό,τι</a:t>
            </a:r>
            <a:r>
              <a:rPr lang="el-GR" dirty="0" smtClean="0"/>
              <a:t> μπορείς από τον έρωτά μου αυτόν,</a:t>
            </a:r>
            <a:br>
              <a:rPr lang="el-GR" dirty="0" smtClean="0"/>
            </a:br>
            <a:r>
              <a:rPr lang="el-GR" dirty="0" err="1" smtClean="0"/>
              <a:t>ό,τι</a:t>
            </a:r>
            <a:r>
              <a:rPr lang="el-GR" dirty="0" smtClean="0"/>
              <a:t> μπορείς φέρε με πίσω </a:t>
            </a:r>
            <a:r>
              <a:rPr lang="el-GR" dirty="0" err="1" smtClean="0"/>
              <a:t>απόψι</a:t>
            </a:r>
            <a:r>
              <a:rPr lang="el-GR" sz="1800" dirty="0" smtClean="0"/>
              <a:t>. </a:t>
            </a:r>
            <a:br>
              <a:rPr lang="el-GR" sz="1800" dirty="0" smtClean="0"/>
            </a:br>
            <a:endParaRPr lang="el-GR" sz="1800" dirty="0"/>
          </a:p>
        </p:txBody>
      </p:sp>
    </p:spTree>
    <p:extLst>
      <p:ext uri="{BB962C8B-B14F-4D97-AF65-F5344CB8AC3E}">
        <p14:creationId xmlns="" xmlns:p14="http://schemas.microsoft.com/office/powerpoint/2010/main" val="175314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7" name="8.ΓΚΡΙΖΑ - Gray.mp4">
            <a:hlinkClick r:id="" action="ppaction://media"/>
          </p:cNvPr>
          <p:cNvPicPr>
            <a:picLocks noGrp="1" noRot="1" noChangeAspect="1"/>
          </p:cNvPicPr>
          <p:nvPr>
            <p:ph idx="1"/>
            <a:videoFile r:link="rId1"/>
          </p:nvPr>
        </p:nvPicPr>
        <p:blipFill>
          <a:blip r:embed="rId4" cstate="print"/>
          <a:stretch>
            <a:fillRect/>
          </a:stretch>
        </p:blipFill>
        <p:spPr>
          <a:xfrm>
            <a:off x="539552" y="332656"/>
            <a:ext cx="8280920"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2843808" y="116632"/>
            <a:ext cx="3008313" cy="1162050"/>
          </a:xfrm>
        </p:spPr>
        <p:txBody>
          <a:bodyPr/>
          <a:lstStyle/>
          <a:p>
            <a:pPr algn="ctr"/>
            <a:r>
              <a:rPr lang="el-GR" sz="4800" dirty="0" err="1"/>
              <a:t>Ιωνικόν</a:t>
            </a:r>
            <a:r>
              <a:rPr lang="el-GR" dirty="0"/>
              <a:t/>
            </a:r>
            <a:br>
              <a:rPr lang="el-GR" dirty="0"/>
            </a:br>
            <a:endParaRPr lang="el-GR" dirty="0"/>
          </a:p>
        </p:txBody>
      </p:sp>
      <p:sp>
        <p:nvSpPr>
          <p:cNvPr id="5" name="Θέση περιεχομένου 4"/>
          <p:cNvSpPr>
            <a:spLocks noGrp="1"/>
          </p:cNvSpPr>
          <p:nvPr>
            <p:ph idx="1"/>
          </p:nvPr>
        </p:nvSpPr>
        <p:spPr>
          <a:xfrm>
            <a:off x="5004048" y="1124744"/>
            <a:ext cx="3682752" cy="5001419"/>
          </a:xfrm>
        </p:spPr>
        <p:txBody>
          <a:bodyPr>
            <a:normAutofit lnSpcReduction="10000"/>
          </a:bodyPr>
          <a:lstStyle/>
          <a:p>
            <a:pPr marL="0" indent="0" algn="just">
              <a:buNone/>
            </a:pPr>
            <a:r>
              <a:rPr lang="el-GR" sz="1800" b="1" dirty="0"/>
              <a:t>ΙΩΝΙΚΟΝ, ΤΟΜΙΓΙΑ </a:t>
            </a:r>
            <a:r>
              <a:rPr lang="el-GR" sz="1800" b="1" dirty="0" err="1"/>
              <a:t>Μίκι</a:t>
            </a:r>
            <a:r>
              <a:rPr lang="el-GR" sz="1800" b="1" dirty="0"/>
              <a:t>: ”</a:t>
            </a:r>
            <a:r>
              <a:rPr lang="el-GR" sz="1800" b="1" dirty="0" err="1"/>
              <a:t>Οπτικοποίησα</a:t>
            </a:r>
            <a:r>
              <a:rPr lang="el-GR" sz="1800" b="1" dirty="0"/>
              <a:t> το γεγονός ότι η αγάπη των θεών για τους ανθρώπους δεν αλλάζει, ασχέτως εάν οι άνθρωποι έχουν χάσει το ενδιαφέρον τους για αυτούς. Έτσι έφτιαξα μια σύνθεση με μεγάλα σύννεφα τον Αύγουστο. Σχεδίασα τον χαρακτήρα με ένα απλό σκίτσο, προσθέτοντάς του απάθεια, επειδή δεν ήθελα να δείχνει ότι γνωρίζει τα περί υπάρξεως των </a:t>
            </a:r>
            <a:r>
              <a:rPr lang="el-GR" sz="1800" b="1" dirty="0" err="1"/>
              <a:t>Θεών.Για</a:t>
            </a:r>
            <a:r>
              <a:rPr lang="el-GR" sz="1800" b="1" dirty="0"/>
              <a:t> </a:t>
            </a:r>
            <a:r>
              <a:rPr lang="el-GR" sz="1800" b="1" dirty="0" err="1"/>
              <a:t>background</a:t>
            </a:r>
            <a:r>
              <a:rPr lang="el-GR" sz="1800" b="1" dirty="0"/>
              <a:t> </a:t>
            </a:r>
            <a:r>
              <a:rPr lang="el-GR" sz="1800" b="1" dirty="0" smtClean="0"/>
              <a:t>χρησιμοποίησα</a:t>
            </a:r>
          </a:p>
          <a:p>
            <a:pPr marL="0" indent="0" algn="just">
              <a:buNone/>
            </a:pPr>
            <a:r>
              <a:rPr lang="el-GR" sz="1800" b="1" dirty="0" smtClean="0"/>
              <a:t>ανατυπωμένους </a:t>
            </a:r>
            <a:r>
              <a:rPr lang="el-GR" sz="1800" b="1" dirty="0"/>
              <a:t>λειμώνες με ευρύ ανοικτό ουρανό, κυρίως.</a:t>
            </a:r>
          </a:p>
        </p:txBody>
      </p:sp>
      <p:sp>
        <p:nvSpPr>
          <p:cNvPr id="6" name="Θέση κειμένου 5"/>
          <p:cNvSpPr>
            <a:spLocks noGrp="1"/>
          </p:cNvSpPr>
          <p:nvPr>
            <p:ph type="body" sz="half" idx="2"/>
          </p:nvPr>
        </p:nvSpPr>
        <p:spPr>
          <a:xfrm>
            <a:off x="971600" y="980728"/>
            <a:ext cx="3456384" cy="5112568"/>
          </a:xfrm>
        </p:spPr>
        <p:txBody>
          <a:bodyPr>
            <a:normAutofit lnSpcReduction="10000"/>
          </a:bodyPr>
          <a:lstStyle/>
          <a:p>
            <a:r>
              <a:rPr lang="el-GR" sz="1800" dirty="0" smtClean="0"/>
              <a:t>Γιατί τα σπάσαμε τ’ αγάλματά των,</a:t>
            </a:r>
            <a:br>
              <a:rPr lang="el-GR" sz="1800" dirty="0" smtClean="0"/>
            </a:br>
            <a:r>
              <a:rPr lang="el-GR" sz="1800" dirty="0" smtClean="0"/>
              <a:t>γιατί τους </a:t>
            </a:r>
            <a:r>
              <a:rPr lang="el-GR" sz="1800" dirty="0" err="1" smtClean="0"/>
              <a:t>διώξαμεν</a:t>
            </a:r>
            <a:r>
              <a:rPr lang="el-GR" sz="1800" dirty="0" smtClean="0"/>
              <a:t> απ’ τους ναούς των,</a:t>
            </a:r>
            <a:br>
              <a:rPr lang="el-GR" sz="1800" dirty="0" smtClean="0"/>
            </a:br>
            <a:r>
              <a:rPr lang="el-GR" sz="1800" dirty="0" smtClean="0"/>
              <a:t>διόλου δεν πέθαναν γι’ αυτό οι θεοί.</a:t>
            </a:r>
            <a:br>
              <a:rPr lang="el-GR" sz="1800" dirty="0" smtClean="0"/>
            </a:br>
            <a:r>
              <a:rPr lang="el-GR" sz="1800" dirty="0" smtClean="0"/>
              <a:t>Ω γη της Ιωνίας, σένα αγαπούν ακόμη,</a:t>
            </a:r>
            <a:br>
              <a:rPr lang="el-GR" sz="1800" dirty="0" smtClean="0"/>
            </a:br>
            <a:r>
              <a:rPr lang="el-GR" sz="1800" dirty="0" smtClean="0"/>
              <a:t>σένα η ψυχές των ενθυμούνται ακόμη.</a:t>
            </a:r>
            <a:br>
              <a:rPr lang="el-GR" sz="1800" dirty="0" smtClean="0"/>
            </a:br>
            <a:r>
              <a:rPr lang="el-GR" sz="1800" dirty="0" smtClean="0"/>
              <a:t>Σαν ξημερώνει επάνω σου πρωί αυγουστιάτικο</a:t>
            </a:r>
            <a:br>
              <a:rPr lang="el-GR" sz="1800" dirty="0" smtClean="0"/>
            </a:br>
            <a:r>
              <a:rPr lang="el-GR" sz="1800" dirty="0" smtClean="0"/>
              <a:t>την </a:t>
            </a:r>
            <a:r>
              <a:rPr lang="el-GR" sz="1800" dirty="0" err="1" smtClean="0"/>
              <a:t>ατμοσφαίρα</a:t>
            </a:r>
            <a:r>
              <a:rPr lang="el-GR" sz="1800" dirty="0" smtClean="0"/>
              <a:t> σου περνά σφρίγος απ’ την ζωή των·</a:t>
            </a:r>
            <a:br>
              <a:rPr lang="el-GR" sz="1800" dirty="0" smtClean="0"/>
            </a:br>
            <a:r>
              <a:rPr lang="el-GR" sz="1800" dirty="0" smtClean="0"/>
              <a:t>και </a:t>
            </a:r>
            <a:r>
              <a:rPr lang="el-GR" sz="1800" dirty="0" err="1" smtClean="0"/>
              <a:t>κάποτ</a:t>
            </a:r>
            <a:r>
              <a:rPr lang="el-GR" sz="1800" dirty="0" smtClean="0"/>
              <a:t>’ </a:t>
            </a:r>
            <a:r>
              <a:rPr lang="el-GR" sz="1800" dirty="0" err="1" smtClean="0"/>
              <a:t>αιθερία</a:t>
            </a:r>
            <a:r>
              <a:rPr lang="el-GR" sz="1800" dirty="0" smtClean="0"/>
              <a:t> εφηβική μορφή,</a:t>
            </a:r>
            <a:br>
              <a:rPr lang="el-GR" sz="1800" dirty="0" smtClean="0"/>
            </a:br>
            <a:r>
              <a:rPr lang="el-GR" sz="1800" dirty="0" smtClean="0"/>
              <a:t>αόριστη, με διάβα γρήγορο,</a:t>
            </a:r>
            <a:br>
              <a:rPr lang="el-GR" sz="1800" dirty="0" smtClean="0"/>
            </a:br>
            <a:r>
              <a:rPr lang="el-GR" sz="1800" dirty="0" smtClean="0"/>
              <a:t>επάνω από τους λόφους σου περνά. </a:t>
            </a:r>
            <a:endParaRPr lang="el-GR" dirty="0"/>
          </a:p>
          <a:p>
            <a:endParaRPr lang="el-GR" dirty="0"/>
          </a:p>
        </p:txBody>
      </p:sp>
    </p:spTree>
    <p:extLst>
      <p:ext uri="{BB962C8B-B14F-4D97-AF65-F5344CB8AC3E}">
        <p14:creationId xmlns="" xmlns:p14="http://schemas.microsoft.com/office/powerpoint/2010/main" val="193206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76672"/>
            <a:ext cx="8229600" cy="5530619"/>
          </a:xfrm>
        </p:spPr>
        <p:txBody>
          <a:bodyPr>
            <a:normAutofit fontScale="55000" lnSpcReduction="20000"/>
          </a:bodyPr>
          <a:lstStyle/>
          <a:p>
            <a:pPr>
              <a:buNone/>
            </a:pPr>
            <a:r>
              <a:rPr lang="el-GR" b="1" dirty="0" smtClean="0"/>
              <a:t>Από τα Αναγνωρισμένα</a:t>
            </a:r>
            <a:r>
              <a:rPr lang="el-GR" dirty="0" smtClean="0"/>
              <a:t>:</a:t>
            </a:r>
          </a:p>
          <a:p>
            <a:r>
              <a:rPr lang="el-GR" dirty="0" smtClean="0"/>
              <a:t>	ΜΑΚΡΥΑ, 1914, Σκηνοθεσία: ANDOU </a:t>
            </a:r>
            <a:r>
              <a:rPr lang="el-GR" dirty="0" err="1" smtClean="0"/>
              <a:t>Syouko</a:t>
            </a:r>
            <a:r>
              <a:rPr lang="el-GR" dirty="0" smtClean="0"/>
              <a:t> </a:t>
            </a:r>
          </a:p>
          <a:p>
            <a:r>
              <a:rPr lang="el-GR" dirty="0" smtClean="0"/>
              <a:t>	ΗΓΕΜΩΝ ΕΚ ΔΥΤΙΚΗΣ ΛΥΒΙΗΣ, 1928, Σκηνοθεσία: ITO </a:t>
            </a:r>
            <a:r>
              <a:rPr lang="el-GR" dirty="0" err="1" smtClean="0"/>
              <a:t>Jinichi</a:t>
            </a:r>
            <a:r>
              <a:rPr lang="el-GR" dirty="0" smtClean="0"/>
              <a:t> </a:t>
            </a:r>
          </a:p>
          <a:p>
            <a:r>
              <a:rPr lang="el-GR" dirty="0" smtClean="0"/>
              <a:t>	ΙΘΑΚΗ, 1911, Σκηνοθεσία: IWATSUBO </a:t>
            </a:r>
            <a:r>
              <a:rPr lang="el-GR" dirty="0" err="1" smtClean="0"/>
              <a:t>Rio</a:t>
            </a:r>
            <a:r>
              <a:rPr lang="el-GR" dirty="0" smtClean="0"/>
              <a:t> </a:t>
            </a:r>
          </a:p>
          <a:p>
            <a:r>
              <a:rPr lang="el-GR" dirty="0" smtClean="0"/>
              <a:t>	ΕΝ ΤΗ ΟΔΩ, 1916, Σκηνοθεσία: KATO </a:t>
            </a:r>
            <a:r>
              <a:rPr lang="el-GR" dirty="0" err="1" smtClean="0"/>
              <a:t>Kai</a:t>
            </a:r>
            <a:r>
              <a:rPr lang="el-GR" dirty="0" smtClean="0"/>
              <a:t> </a:t>
            </a:r>
          </a:p>
          <a:p>
            <a:r>
              <a:rPr lang="el-GR" dirty="0" smtClean="0"/>
              <a:t>	Σ’ ΕΝΑ ΒΙΒΛΙΟ ΠΑΛΗΟ, 1922, Σκηνοθεσία: KATO </a:t>
            </a:r>
            <a:r>
              <a:rPr lang="el-GR" dirty="0" err="1" smtClean="0"/>
              <a:t>Mayu</a:t>
            </a:r>
            <a:r>
              <a:rPr lang="el-GR" dirty="0" smtClean="0"/>
              <a:t> </a:t>
            </a:r>
          </a:p>
          <a:p>
            <a:r>
              <a:rPr lang="el-GR" dirty="0" smtClean="0"/>
              <a:t>	ΜΟΝΟΤΟΝΙΑ, 1908, Σκηνοθεσία: KAWASAKI </a:t>
            </a:r>
            <a:r>
              <a:rPr lang="el-GR" dirty="0" err="1" smtClean="0"/>
              <a:t>Takamura</a:t>
            </a:r>
            <a:r>
              <a:rPr lang="el-GR" dirty="0" smtClean="0"/>
              <a:t> </a:t>
            </a:r>
          </a:p>
          <a:p>
            <a:r>
              <a:rPr lang="el-GR" dirty="0" smtClean="0"/>
              <a:t>	TO 31 </a:t>
            </a:r>
            <a:r>
              <a:rPr lang="el-GR" dirty="0" err="1" smtClean="0"/>
              <a:t>π.Χ.</a:t>
            </a:r>
            <a:r>
              <a:rPr lang="el-GR" dirty="0" smtClean="0"/>
              <a:t> ΣΤΗΝ ΑΛΕΞΑΝΔΡΕΙΑ, 1924, Σκηνοθεσία: MATSUOKA </a:t>
            </a:r>
            <a:r>
              <a:rPr lang="el-GR" dirty="0" err="1" smtClean="0"/>
              <a:t>Naoki</a:t>
            </a:r>
            <a:r>
              <a:rPr lang="el-GR" dirty="0" smtClean="0"/>
              <a:t> </a:t>
            </a:r>
          </a:p>
          <a:p>
            <a:r>
              <a:rPr lang="el-GR" dirty="0" smtClean="0"/>
              <a:t>	ΘΑΛΑΣΣΑ ΤΟΥ ΠΡΩΙΟΥ, 1915, Σκηνοθεσία: NAKAZATO </a:t>
            </a:r>
            <a:r>
              <a:rPr lang="el-GR" dirty="0" err="1" smtClean="0"/>
              <a:t>Yuki</a:t>
            </a:r>
            <a:r>
              <a:rPr lang="el-GR" dirty="0" smtClean="0"/>
              <a:t> </a:t>
            </a:r>
          </a:p>
          <a:p>
            <a:r>
              <a:rPr lang="el-GR" dirty="0" smtClean="0"/>
              <a:t>	ΓΚΡΙΖΑ, 1917, Σκηνοθεσία: NARITA </a:t>
            </a:r>
            <a:r>
              <a:rPr lang="el-GR" dirty="0" err="1" smtClean="0"/>
              <a:t>Haruka</a:t>
            </a:r>
            <a:r>
              <a:rPr lang="el-GR" dirty="0" smtClean="0"/>
              <a:t> </a:t>
            </a:r>
          </a:p>
          <a:p>
            <a:r>
              <a:rPr lang="el-GR" dirty="0" smtClean="0"/>
              <a:t>	ΚΕΡΙΑ, 1899, Σκηνοθεσία: ONISHI </a:t>
            </a:r>
            <a:r>
              <a:rPr lang="el-GR" dirty="0" err="1" smtClean="0"/>
              <a:t>Chihiro</a:t>
            </a:r>
            <a:r>
              <a:rPr lang="el-GR" dirty="0" smtClean="0"/>
              <a:t> </a:t>
            </a:r>
          </a:p>
          <a:p>
            <a:r>
              <a:rPr lang="el-GR" dirty="0" smtClean="0"/>
              <a:t>	ΤΕΙΧΗ, 1896, Σκηνοθεσία: SHIBATA </a:t>
            </a:r>
            <a:r>
              <a:rPr lang="el-GR" dirty="0" err="1" smtClean="0"/>
              <a:t>Oju</a:t>
            </a:r>
            <a:r>
              <a:rPr lang="el-GR" dirty="0" smtClean="0"/>
              <a:t> </a:t>
            </a:r>
          </a:p>
          <a:p>
            <a:r>
              <a:rPr lang="el-GR" dirty="0" smtClean="0"/>
              <a:t>	ΚΕΡΙΑ, 1899, Σκηνοθεσία: SHIBATA </a:t>
            </a:r>
            <a:r>
              <a:rPr lang="el-GR" dirty="0" err="1" smtClean="0"/>
              <a:t>Yuuna</a:t>
            </a:r>
            <a:r>
              <a:rPr lang="el-GR" dirty="0" smtClean="0"/>
              <a:t> </a:t>
            </a:r>
          </a:p>
          <a:p>
            <a:r>
              <a:rPr lang="el-GR" dirty="0" smtClean="0"/>
              <a:t>	ΠΙΝΟΝΤΑΣ ΤΣΑΙ, (βασισμένο στο: «Ένας Γέρος», 1897), </a:t>
            </a:r>
            <a:r>
              <a:rPr lang="el-GR" dirty="0" err="1" smtClean="0"/>
              <a:t>Σκην:SUZUKI</a:t>
            </a:r>
            <a:r>
              <a:rPr lang="el-GR" dirty="0" smtClean="0"/>
              <a:t> </a:t>
            </a:r>
            <a:r>
              <a:rPr lang="el-GR" dirty="0" err="1" smtClean="0"/>
              <a:t>Kenta</a:t>
            </a:r>
            <a:r>
              <a:rPr lang="el-GR" dirty="0" smtClean="0"/>
              <a:t> </a:t>
            </a:r>
          </a:p>
          <a:p>
            <a:r>
              <a:rPr lang="el-GR" dirty="0" smtClean="0"/>
              <a:t>	ΙΩΝΙΚΟΝ, 1911, Σκηνοθεσία: TOMIYA </a:t>
            </a:r>
            <a:r>
              <a:rPr lang="el-GR" dirty="0" err="1" smtClean="0"/>
              <a:t>Miki</a:t>
            </a:r>
            <a:r>
              <a:rPr lang="el-GR" dirty="0" smtClean="0"/>
              <a:t> </a:t>
            </a:r>
          </a:p>
          <a:p>
            <a:r>
              <a:rPr lang="el-GR" dirty="0" smtClean="0"/>
              <a:t>	ΤΑ ΒΗΜΑΤΑ, 1909, Σκηνοθεσία: TSURUTA </a:t>
            </a:r>
            <a:r>
              <a:rPr lang="el-GR" dirty="0" err="1" smtClean="0"/>
              <a:t>Tastunori</a:t>
            </a:r>
            <a:r>
              <a:rPr lang="el-GR" dirty="0" smtClean="0"/>
              <a:t> </a:t>
            </a:r>
          </a:p>
          <a:p>
            <a:r>
              <a:rPr lang="el-GR" dirty="0" smtClean="0"/>
              <a:t>	Η ΔΙΟΡΙΑ ΤΟΥ ΝΕΡΩΝΟΣ, 1918, Σκηνοθεσία: WAKAI </a:t>
            </a:r>
            <a:r>
              <a:rPr lang="el-GR" dirty="0" err="1" smtClean="0"/>
              <a:t>Nanami</a:t>
            </a:r>
            <a:r>
              <a:rPr lang="el-GR" dirty="0" smtClean="0"/>
              <a:t> </a:t>
            </a:r>
          </a:p>
          <a:p>
            <a:r>
              <a:rPr lang="el-GR" dirty="0" smtClean="0"/>
              <a:t>	ΜΑΚΡΥΑ, 1914, Σκηνοθεσία: YAMAGUCHI </a:t>
            </a:r>
            <a:r>
              <a:rPr lang="el-GR" dirty="0" err="1" smtClean="0"/>
              <a:t>Syuzo</a:t>
            </a:r>
            <a:r>
              <a:rPr lang="el-GR" dirty="0" smtClean="0"/>
              <a:t> </a:t>
            </a:r>
          </a:p>
          <a:p>
            <a:pPr>
              <a:buNone/>
            </a:pPr>
            <a:r>
              <a:rPr lang="el-GR" b="1" dirty="0" smtClean="0"/>
              <a:t>Από τα Κρυμμένα</a:t>
            </a:r>
            <a:r>
              <a:rPr lang="el-GR" dirty="0" smtClean="0"/>
              <a:t>:</a:t>
            </a:r>
          </a:p>
          <a:p>
            <a:r>
              <a:rPr lang="el-GR" dirty="0" smtClean="0"/>
              <a:t> ΣΑΛΩΜΗ, 1896, Σκηνοθεσία: MATSUMURA </a:t>
            </a:r>
            <a:r>
              <a:rPr lang="el-GR" dirty="0" err="1" smtClean="0"/>
              <a:t>Sae</a:t>
            </a:r>
            <a:r>
              <a:rPr lang="el-GR" dirty="0" smtClean="0"/>
              <a:t> </a:t>
            </a:r>
          </a:p>
          <a:p>
            <a:r>
              <a:rPr lang="el-GR" dirty="0" smtClean="0"/>
              <a:t> ΧΑΛΔΑΪΚΗ ΕΙΚΩΝ, 1896, Σκηνοθεσία: SHIRATORI </a:t>
            </a:r>
            <a:r>
              <a:rPr lang="el-GR" dirty="0" err="1" smtClean="0"/>
              <a:t>Sawa</a:t>
            </a:r>
            <a:r>
              <a:rPr lang="el-GR" dirty="0" smtClean="0"/>
              <a:t> </a:t>
            </a:r>
          </a:p>
          <a:p>
            <a:r>
              <a:rPr lang="el-GR" dirty="0" smtClean="0"/>
              <a:t> ΕΧΘΡΟΙ, 1900, Σκηνοθεσία: WATABE </a:t>
            </a:r>
            <a:r>
              <a:rPr lang="el-GR" dirty="0" err="1" smtClean="0"/>
              <a:t>Yuki</a:t>
            </a:r>
            <a:r>
              <a:rPr lang="el-GR" dirty="0" smtClean="0"/>
              <a:t> </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5" name="9.ΙΩΝΙΚΟΝ - Ionic.mp4">
            <a:hlinkClick r:id="" action="ppaction://media"/>
          </p:cNvPr>
          <p:cNvPicPr>
            <a:picLocks noGrp="1" noRot="1" noChangeAspect="1"/>
          </p:cNvPicPr>
          <p:nvPr>
            <p:ph idx="1"/>
            <a:videoFile r:link="rId1"/>
          </p:nvPr>
        </p:nvPicPr>
        <p:blipFill>
          <a:blip r:embed="rId4" cstate="print"/>
          <a:stretch>
            <a:fillRect/>
          </a:stretch>
        </p:blipFill>
        <p:spPr>
          <a:xfrm>
            <a:off x="395536" y="404664"/>
            <a:ext cx="8424936"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6" name="Τίτλος 5"/>
          <p:cNvSpPr>
            <a:spLocks noGrp="1"/>
          </p:cNvSpPr>
          <p:nvPr>
            <p:ph type="title"/>
          </p:nvPr>
        </p:nvSpPr>
        <p:spPr>
          <a:xfrm>
            <a:off x="3275856" y="260648"/>
            <a:ext cx="3008313" cy="995710"/>
          </a:xfrm>
        </p:spPr>
        <p:txBody>
          <a:bodyPr>
            <a:normAutofit fontScale="90000"/>
          </a:bodyPr>
          <a:lstStyle/>
          <a:p>
            <a:pPr algn="ctr"/>
            <a:r>
              <a:rPr lang="el-GR" sz="4800" dirty="0"/>
              <a:t>Τείχη</a:t>
            </a:r>
            <a:r>
              <a:rPr lang="el-GR" dirty="0"/>
              <a:t/>
            </a:r>
            <a:br>
              <a:rPr lang="el-GR" dirty="0"/>
            </a:br>
            <a:endParaRPr lang="el-GR" dirty="0"/>
          </a:p>
        </p:txBody>
      </p:sp>
      <p:sp>
        <p:nvSpPr>
          <p:cNvPr id="8" name="Θέση κειμένου 7"/>
          <p:cNvSpPr>
            <a:spLocks noGrp="1"/>
          </p:cNvSpPr>
          <p:nvPr>
            <p:ph type="body" sz="half" idx="2"/>
          </p:nvPr>
        </p:nvSpPr>
        <p:spPr>
          <a:xfrm>
            <a:off x="457200" y="1124744"/>
            <a:ext cx="7931224" cy="5001419"/>
          </a:xfrm>
        </p:spPr>
        <p:txBody>
          <a:bodyPr>
            <a:normAutofit/>
          </a:bodyPr>
          <a:lstStyle/>
          <a:p>
            <a:pPr algn="l"/>
            <a:r>
              <a:rPr lang="el-GR" sz="1700" dirty="0"/>
              <a:t>Χωρίς </a:t>
            </a:r>
            <a:r>
              <a:rPr lang="el-GR" sz="1700" dirty="0" err="1"/>
              <a:t>περίσκεψιν</a:t>
            </a:r>
            <a:r>
              <a:rPr lang="el-GR" sz="1700" dirty="0"/>
              <a:t>, χωρίς </a:t>
            </a:r>
            <a:r>
              <a:rPr lang="el-GR" sz="1700" dirty="0" err="1"/>
              <a:t>λύπην</a:t>
            </a:r>
            <a:r>
              <a:rPr lang="el-GR" sz="1700" dirty="0"/>
              <a:t>, χωρίς αιδώ</a:t>
            </a:r>
          </a:p>
          <a:p>
            <a:pPr algn="l"/>
            <a:r>
              <a:rPr lang="el-GR" sz="1700" dirty="0"/>
              <a:t>μεγάλα κ’ υψηλά τριγύρω μου έκτισαν τείχη.</a:t>
            </a:r>
          </a:p>
          <a:p>
            <a:pPr algn="l"/>
            <a:endParaRPr lang="el-GR" sz="1700" dirty="0"/>
          </a:p>
          <a:p>
            <a:pPr algn="l"/>
            <a:r>
              <a:rPr lang="el-GR" sz="1700" dirty="0"/>
              <a:t>Και κάθομαι και απελπίζομαι τώρα εδώ.</a:t>
            </a:r>
          </a:p>
          <a:p>
            <a:pPr algn="l"/>
            <a:r>
              <a:rPr lang="el-GR" sz="1700" dirty="0"/>
              <a:t>Άλλο δεν σκέπτομαι: τον νουν μου τρώγει αυτή η τύχη•</a:t>
            </a:r>
          </a:p>
          <a:p>
            <a:pPr algn="l"/>
            <a:endParaRPr lang="el-GR" sz="1700" dirty="0"/>
          </a:p>
          <a:p>
            <a:pPr algn="l"/>
            <a:r>
              <a:rPr lang="el-GR" sz="1700" dirty="0"/>
              <a:t>διότι πράγματα πολλά έξω να κάμω </a:t>
            </a:r>
            <a:r>
              <a:rPr lang="el-GR" sz="1700" dirty="0" err="1"/>
              <a:t>είχον</a:t>
            </a:r>
            <a:r>
              <a:rPr lang="el-GR" sz="1700" dirty="0"/>
              <a:t>.</a:t>
            </a:r>
          </a:p>
          <a:p>
            <a:pPr algn="l"/>
            <a:r>
              <a:rPr lang="el-GR" sz="1700" dirty="0"/>
              <a:t>A όταν έκτιζαν τα τείχη πώς να μην προσέξω.</a:t>
            </a:r>
          </a:p>
          <a:p>
            <a:pPr algn="l"/>
            <a:endParaRPr lang="el-GR" sz="1700" dirty="0"/>
          </a:p>
          <a:p>
            <a:pPr algn="l"/>
            <a:endParaRPr lang="el-GR" sz="1700" dirty="0"/>
          </a:p>
          <a:p>
            <a:pPr algn="l"/>
            <a:r>
              <a:rPr lang="el-GR" sz="1700" dirty="0" err="1"/>
              <a:t>Aλλά</a:t>
            </a:r>
            <a:r>
              <a:rPr lang="el-GR" sz="1700" dirty="0"/>
              <a:t> δεν άκουσα ποτέ </a:t>
            </a:r>
            <a:r>
              <a:rPr lang="el-GR" sz="1700" dirty="0" err="1"/>
              <a:t>κρότον</a:t>
            </a:r>
            <a:endParaRPr lang="el-GR" sz="1700" dirty="0"/>
          </a:p>
          <a:p>
            <a:pPr algn="l"/>
            <a:r>
              <a:rPr lang="el-GR" sz="1700" dirty="0"/>
              <a:t>μου αυτόν,</a:t>
            </a:r>
          </a:p>
          <a:p>
            <a:pPr algn="l"/>
            <a:r>
              <a:rPr lang="el-GR" sz="1700" dirty="0" err="1"/>
              <a:t>ό,τι</a:t>
            </a:r>
            <a:r>
              <a:rPr lang="el-GR" sz="1700" dirty="0"/>
              <a:t> μπορείς φέρε με πίσω </a:t>
            </a:r>
            <a:r>
              <a:rPr lang="el-GR" sz="1700" dirty="0" err="1"/>
              <a:t>απόψι</a:t>
            </a:r>
            <a:r>
              <a:rPr lang="el-GR" sz="1700" dirty="0"/>
              <a:t>. </a:t>
            </a:r>
          </a:p>
          <a:p>
            <a:pPr algn="l"/>
            <a:endParaRPr lang="el-GR" dirty="0"/>
          </a:p>
        </p:txBody>
      </p:sp>
    </p:spTree>
    <p:extLst>
      <p:ext uri="{BB962C8B-B14F-4D97-AF65-F5344CB8AC3E}">
        <p14:creationId xmlns="" xmlns:p14="http://schemas.microsoft.com/office/powerpoint/2010/main" val="4237618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60648"/>
            <a:ext cx="8589640" cy="6408712"/>
          </a:xfrm>
        </p:spPr>
        <p:txBody>
          <a:bodyPr>
            <a:noAutofit/>
          </a:bodyPr>
          <a:lstStyle/>
          <a:p>
            <a:pPr marL="0" indent="0">
              <a:buNone/>
            </a:pPr>
            <a:r>
              <a:rPr lang="el-GR" sz="1600" b="1" dirty="0"/>
              <a:t>ΤΕΙΧΗ, ΣΙΜΠΑΤΑ </a:t>
            </a:r>
            <a:r>
              <a:rPr lang="el-GR" sz="1600" b="1" dirty="0" err="1"/>
              <a:t>Όγιου</a:t>
            </a:r>
            <a:r>
              <a:rPr lang="el-GR" sz="1600" b="1" dirty="0"/>
              <a:t> </a:t>
            </a:r>
            <a:r>
              <a:rPr lang="el-GR" sz="1800" b="1" dirty="0"/>
              <a:t>Απέδωσα το ποίημα ως ένα τυπογραφικό δοκίμιο σε κίνηση. Όχι ως μια φωναχτή ανάγνωση ή μια απόπειρα προβολής φωτογραφιών.  Προσπάθησα να καταδείξω ένα όραμα με κείμενα και </a:t>
            </a:r>
            <a:r>
              <a:rPr lang="el-GR" sz="1800" b="1" dirty="0" smtClean="0"/>
              <a:t>κινήσεις. Ένιωσα </a:t>
            </a:r>
            <a:r>
              <a:rPr lang="el-GR" sz="1800" b="1" dirty="0"/>
              <a:t>έναν «λεπταίσθητο» αποκλεισμό από το ποίημα, όταν το διάβασα. Ελπίζω να το απεικόνισα το ίδιο «λεπταίσθητα», αν και δεν μπορώ να το περιγράψω με </a:t>
            </a:r>
            <a:r>
              <a:rPr lang="el-GR" sz="1800" b="1" dirty="0" err="1"/>
              <a:t>λόγια.Το</a:t>
            </a:r>
            <a:r>
              <a:rPr lang="el-GR" sz="1800" b="1" dirty="0"/>
              <a:t> ποίημα δημοσιεύτηκε το 1896. Δεν κατάλαβα τι σημαίνει «τείχος». </a:t>
            </a:r>
          </a:p>
          <a:p>
            <a:pPr marL="0" indent="0">
              <a:buNone/>
            </a:pPr>
            <a:r>
              <a:rPr lang="el-GR" sz="1800" b="1" dirty="0"/>
              <a:t>Αναρωτιέμαι αν η έννοια «τείχη» έχει μια βαθιά σημασία για τους Έλληνες</a:t>
            </a:r>
            <a:r>
              <a:rPr lang="el-GR" sz="1800" b="1" dirty="0" smtClean="0"/>
              <a:t>.</a:t>
            </a:r>
            <a:r>
              <a:rPr lang="en-US" sz="1800" b="1" dirty="0" smtClean="0"/>
              <a:t> </a:t>
            </a:r>
            <a:r>
              <a:rPr lang="el-GR" sz="1800" b="1" dirty="0" smtClean="0"/>
              <a:t>Οι </a:t>
            </a:r>
            <a:r>
              <a:rPr lang="el-GR" sz="1800" b="1" dirty="0"/>
              <a:t>αρχαίοι Έλληνες αποδίδουν μεγάλη σημασία στις κηδείες και στη μετά θάνατον ζωή! Άκουσα ότι αυτόχειρες, παιδιά και οι δούλοι ενταφιάζονταν. Μόνο οι πολίτες επιτρεπόταν να </a:t>
            </a:r>
            <a:r>
              <a:rPr lang="el-GR" sz="1800" b="1" dirty="0" err="1"/>
              <a:t>καίγονται.Και</a:t>
            </a:r>
            <a:r>
              <a:rPr lang="el-GR" sz="1800" b="1" dirty="0"/>
              <a:t> τα μωρά που πέθαιναν πριν σαραντίσουν, εναποτίθεντο στα κοιλώματα των τοίχων των σπιτιών. Οι αρχαίοι Έλληνες πίστευαν, ότι ένα σώμα χωρίς ψυχή ήταν βρόμικο. Έτσι καθάριζαν τα σώματα με τη φωτιά. Αυτό σήμαινε, ότι ένα θαμμένο σώμα χωρίς φωτιά ήταν μια πολύ βρόμικη </a:t>
            </a:r>
            <a:r>
              <a:rPr lang="el-GR" sz="1800" b="1" dirty="0" err="1"/>
              <a:t>ψυχή.Οι</a:t>
            </a:r>
            <a:r>
              <a:rPr lang="el-GR" sz="1800" b="1" dirty="0"/>
              <a:t> ακάθαρτες ψυχές προσπαθούσαν να ξεφύγουν από τους τοίχους </a:t>
            </a:r>
            <a:r>
              <a:rPr lang="el-GR" sz="1800" b="1" dirty="0"/>
              <a:t>των σπιτιών, δημιουργώντας μια βαριά και βρόμικη περιρρέουσα ατμόσφαιρα. Νιώθω ανατριχίλα και αποστροφή για τα ταφικά έθιμά τους, επειδή είναι πολύ διαφορετικά από τα δικά μας σήμερα. Υπάρχει ένα μεγάλο «πολιτισμικό χάσμα» μεταξύ των </a:t>
            </a:r>
            <a:r>
              <a:rPr lang="el-GR" sz="1800" b="1" dirty="0" err="1"/>
              <a:t>έθιμων</a:t>
            </a:r>
            <a:r>
              <a:rPr lang="el-GR" sz="1800" b="1" dirty="0"/>
              <a:t> τους και των δικών μας</a:t>
            </a:r>
            <a:r>
              <a:rPr lang="el-GR" sz="1800" b="1" dirty="0" smtClean="0"/>
              <a:t>.</a:t>
            </a:r>
            <a:r>
              <a:rPr lang="en-US" sz="1800" b="1" dirty="0" smtClean="0"/>
              <a:t> </a:t>
            </a:r>
            <a:endParaRPr lang="el-GR" sz="1800" b="1" dirty="0"/>
          </a:p>
          <a:p>
            <a:endParaRPr lang="el-GR" sz="1600" dirty="0"/>
          </a:p>
        </p:txBody>
      </p:sp>
    </p:spTree>
    <p:extLst>
      <p:ext uri="{BB962C8B-B14F-4D97-AF65-F5344CB8AC3E}">
        <p14:creationId xmlns="" xmlns:p14="http://schemas.microsoft.com/office/powerpoint/2010/main" val="2695855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980728"/>
            <a:ext cx="8229600" cy="5026563"/>
          </a:xfrm>
        </p:spPr>
        <p:txBody>
          <a:bodyPr>
            <a:normAutofit fontScale="92500" lnSpcReduction="20000"/>
          </a:bodyPr>
          <a:lstStyle/>
          <a:p>
            <a:pPr>
              <a:buNone/>
            </a:pPr>
            <a:r>
              <a:rPr lang="en-US" sz="2800" dirty="0" smtClean="0"/>
              <a:t>“   </a:t>
            </a:r>
            <a:r>
              <a:rPr lang="el-GR" sz="2800" dirty="0" smtClean="0"/>
              <a:t>Σχετικά </a:t>
            </a:r>
            <a:r>
              <a:rPr lang="el-GR" sz="2800" dirty="0" smtClean="0"/>
              <a:t>με το ποίημα Τείχη, ένιωσα αρνητικά, σαν να καθηλώθηκα. Αλλά δεν μπορώ να ξέρω τι ήθελε να εκφράσει πραγματικό ο Καβάφης με αυτό το ποίημά του. Επειδή αυτό είναι γραμμένο πριν από 100 και πλέον χρόνια, νομίζω ότι υπάρχει ένα χάσμα γενεών, μεταξύ αυτού που ένιωσα εγώ από το ποίημά του και από αυτό που ο ίδιος ένιωσε γράφοντάς το. Εμπνεύστηκα από τα δύο αυτά συναισθήματα. Και αυτό είναι πιο ενδιαφέρον και δύσκολο. Για αυτό προσπάθησα να εξαπλώσω αυτό το χάσμα στην ταινία </a:t>
            </a:r>
            <a:r>
              <a:rPr lang="el-GR" sz="2800" dirty="0" smtClean="0"/>
              <a:t>μου</a:t>
            </a:r>
            <a:r>
              <a:rPr lang="en-US" sz="2800" dirty="0" smtClean="0"/>
              <a:t>”</a:t>
            </a:r>
            <a:r>
              <a:rPr lang="el-GR" sz="2800" dirty="0" smtClean="0"/>
              <a:t>.</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10.ΤΕΙΧΗ - Walls.mp4">
            <a:hlinkClick r:id="" action="ppaction://media"/>
          </p:cNvPr>
          <p:cNvPicPr>
            <a:picLocks noGrp="1" noRot="1" noChangeAspect="1"/>
          </p:cNvPicPr>
          <p:nvPr>
            <p:ph idx="1"/>
            <a:videoFile r:link="rId1"/>
          </p:nvPr>
        </p:nvPicPr>
        <p:blipFill>
          <a:blip r:embed="rId4" cstate="print"/>
          <a:stretch>
            <a:fillRect/>
          </a:stretch>
        </p:blipFill>
        <p:spPr>
          <a:xfrm>
            <a:off x="539552" y="332656"/>
            <a:ext cx="8064896"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88640"/>
            <a:ext cx="8075240" cy="1030436"/>
          </a:xfrm>
        </p:spPr>
        <p:txBody>
          <a:bodyPr anchor="t">
            <a:noAutofit/>
          </a:bodyPr>
          <a:lstStyle/>
          <a:p>
            <a:pPr algn="ctr"/>
            <a:r>
              <a:rPr lang="el-GR" sz="4800" dirty="0"/>
              <a:t>Χαλδαϊκή </a:t>
            </a:r>
            <a:r>
              <a:rPr lang="el-GR" sz="4800" dirty="0" err="1"/>
              <a:t>Εικών</a:t>
            </a:r>
            <a:r>
              <a:rPr lang="el-GR" sz="4800" dirty="0"/>
              <a:t/>
            </a:r>
            <a:br>
              <a:rPr lang="el-GR" sz="4800" dirty="0"/>
            </a:br>
            <a:endParaRPr lang="el-GR" sz="4800" dirty="0"/>
          </a:p>
        </p:txBody>
      </p:sp>
      <p:sp>
        <p:nvSpPr>
          <p:cNvPr id="4" name="Θέση κειμένου 3"/>
          <p:cNvSpPr>
            <a:spLocks noGrp="1"/>
          </p:cNvSpPr>
          <p:nvPr>
            <p:ph type="body" sz="half" idx="2"/>
          </p:nvPr>
        </p:nvSpPr>
        <p:spPr>
          <a:xfrm>
            <a:off x="457200" y="980728"/>
            <a:ext cx="3970784" cy="5616624"/>
          </a:xfrm>
        </p:spPr>
        <p:txBody>
          <a:bodyPr>
            <a:normAutofit fontScale="85000" lnSpcReduction="10000"/>
          </a:bodyPr>
          <a:lstStyle/>
          <a:p>
            <a:r>
              <a:rPr lang="el-GR" sz="1700" dirty="0"/>
              <a:t>Πριν πλάση ο θεός </a:t>
            </a:r>
            <a:r>
              <a:rPr lang="el-GR" sz="1700" dirty="0" err="1"/>
              <a:t>Εά</a:t>
            </a:r>
            <a:r>
              <a:rPr lang="el-GR" sz="1700" dirty="0"/>
              <a:t> τον </a:t>
            </a:r>
            <a:r>
              <a:rPr lang="el-GR" sz="1700" dirty="0" err="1"/>
              <a:t>άνθρωπον</a:t>
            </a:r>
            <a:r>
              <a:rPr lang="el-GR" sz="1700" dirty="0"/>
              <a:t>, γεμάτη</a:t>
            </a:r>
          </a:p>
          <a:p>
            <a:r>
              <a:rPr lang="el-GR" sz="1700" dirty="0"/>
              <a:t>        ήτο η γη με γόνους απεχθείς</a:t>
            </a:r>
          </a:p>
          <a:p>
            <a:r>
              <a:rPr lang="el-GR" sz="1700" dirty="0"/>
              <a:t>του </a:t>
            </a:r>
            <a:r>
              <a:rPr lang="el-GR" sz="1700" dirty="0" err="1"/>
              <a:t>Άψου</a:t>
            </a:r>
            <a:r>
              <a:rPr lang="el-GR" sz="1700" dirty="0"/>
              <a:t> - που </a:t>
            </a:r>
            <a:r>
              <a:rPr lang="el-GR" sz="1700" dirty="0" err="1"/>
              <a:t>ατέρμονας</a:t>
            </a:r>
            <a:r>
              <a:rPr lang="el-GR" sz="1700" dirty="0"/>
              <a:t> αβύσσους είχε σώμα -</a:t>
            </a:r>
          </a:p>
          <a:p>
            <a:r>
              <a:rPr lang="el-GR" sz="1700" dirty="0"/>
              <a:t>     και του υγρού χάους </a:t>
            </a:r>
          </a:p>
          <a:p>
            <a:r>
              <a:rPr lang="el-GR" sz="1700" dirty="0" err="1"/>
              <a:t>Μουμού</a:t>
            </a:r>
            <a:r>
              <a:rPr lang="el-GR" sz="1700" dirty="0"/>
              <a:t> </a:t>
            </a:r>
            <a:r>
              <a:rPr lang="el-GR" sz="1700" dirty="0" err="1"/>
              <a:t>Ταμάτ</a:t>
            </a:r>
            <a:r>
              <a:rPr lang="el-GR" sz="1700" dirty="0"/>
              <a:t>.</a:t>
            </a:r>
          </a:p>
          <a:p>
            <a:r>
              <a:rPr lang="el-GR" sz="1700" dirty="0"/>
              <a:t>Υπήρχαν τότε </a:t>
            </a:r>
            <a:r>
              <a:rPr lang="el-GR" sz="1700" dirty="0" err="1"/>
              <a:t>Μαχηταί</a:t>
            </a:r>
            <a:r>
              <a:rPr lang="el-GR" sz="1700" dirty="0"/>
              <a:t> με </a:t>
            </a:r>
          </a:p>
          <a:p>
            <a:r>
              <a:rPr lang="el-GR" sz="1700" dirty="0"/>
              <a:t>  </a:t>
            </a:r>
          </a:p>
          <a:p>
            <a:r>
              <a:rPr lang="el-GR" sz="1800" dirty="0" smtClean="0"/>
              <a:t>σώματα</a:t>
            </a:r>
            <a:r>
              <a:rPr lang="el-GR" sz="1700" dirty="0" smtClean="0"/>
              <a:t> </a:t>
            </a:r>
            <a:r>
              <a:rPr lang="el-GR" sz="1700" dirty="0"/>
              <a:t>ορνέων•</a:t>
            </a:r>
          </a:p>
          <a:p>
            <a:r>
              <a:rPr lang="el-GR" sz="1700" dirty="0"/>
              <a:t>        Λαοί κατά το σώμα άνθρωποι</a:t>
            </a:r>
          </a:p>
          <a:p>
            <a:r>
              <a:rPr lang="el-GR" sz="1700" dirty="0"/>
              <a:t>και κόρακες την κεφαλήν• με </a:t>
            </a:r>
            <a:r>
              <a:rPr lang="el-GR" sz="1700" dirty="0" err="1"/>
              <a:t>κεφαλάς</a:t>
            </a:r>
            <a:r>
              <a:rPr lang="el-GR" sz="1700" dirty="0"/>
              <a:t> ανθρώπων</a:t>
            </a:r>
          </a:p>
          <a:p>
            <a:r>
              <a:rPr lang="el-GR" sz="1700" dirty="0"/>
              <a:t>        Γένη μεγάλων ταύρων κ' υψηλών•</a:t>
            </a:r>
          </a:p>
          <a:p>
            <a:r>
              <a:rPr lang="el-GR" sz="1700" dirty="0"/>
              <a:t>και </a:t>
            </a:r>
            <a:r>
              <a:rPr lang="el-GR" sz="1700" dirty="0" err="1"/>
              <a:t>κύνες</a:t>
            </a:r>
            <a:r>
              <a:rPr lang="el-GR" sz="1700" dirty="0"/>
              <a:t> που </a:t>
            </a:r>
            <a:r>
              <a:rPr lang="el-GR" sz="1700" dirty="0" err="1"/>
              <a:t>εγαύγιζαν</a:t>
            </a:r>
            <a:r>
              <a:rPr lang="el-GR" sz="1700" dirty="0"/>
              <a:t> νυχθημερόν και </a:t>
            </a:r>
            <a:r>
              <a:rPr lang="el-GR" sz="1700" dirty="0" err="1"/>
              <a:t>είχον</a:t>
            </a:r>
            <a:endParaRPr lang="el-GR" sz="1700" dirty="0"/>
          </a:p>
          <a:p>
            <a:r>
              <a:rPr lang="el-GR" sz="1700" dirty="0"/>
              <a:t>        τέσσαρα σώματα και τας ουράς</a:t>
            </a:r>
          </a:p>
          <a:p>
            <a:r>
              <a:rPr lang="el-GR" sz="1700" dirty="0"/>
              <a:t>ιχθύων.- Ο καλός </a:t>
            </a:r>
            <a:r>
              <a:rPr lang="el-GR" sz="1700" dirty="0" err="1"/>
              <a:t>Εά</a:t>
            </a:r>
            <a:r>
              <a:rPr lang="el-GR" sz="1700" dirty="0"/>
              <a:t> και οι λοιποί θεοί μας</a:t>
            </a:r>
          </a:p>
          <a:p>
            <a:r>
              <a:rPr lang="el-GR" sz="1700" dirty="0"/>
              <a:t>        τα όντα εξολόθρευσαν αυτά</a:t>
            </a:r>
          </a:p>
          <a:p>
            <a:r>
              <a:rPr lang="el-GR" sz="1700" dirty="0"/>
              <a:t>πριν </a:t>
            </a:r>
            <a:r>
              <a:rPr lang="el-GR" sz="1700" dirty="0" err="1"/>
              <a:t>θέσωσι</a:t>
            </a:r>
            <a:r>
              <a:rPr lang="el-GR" sz="1700" dirty="0"/>
              <a:t> τον </a:t>
            </a:r>
            <a:r>
              <a:rPr lang="el-GR" sz="1700" dirty="0" err="1"/>
              <a:t>άνθρωπον</a:t>
            </a:r>
            <a:r>
              <a:rPr lang="el-GR" sz="1700" dirty="0"/>
              <a:t> εντός του Παραδείσου</a:t>
            </a:r>
          </a:p>
          <a:p>
            <a:r>
              <a:rPr lang="el-GR" sz="1700" dirty="0"/>
              <a:t>        (εξ ου, οίμοι!, πώς </a:t>
            </a:r>
            <a:r>
              <a:rPr lang="el-GR" sz="1700" dirty="0" err="1"/>
              <a:t>έπεσεν</a:t>
            </a:r>
            <a:r>
              <a:rPr lang="el-GR" sz="1700" dirty="0"/>
              <a:t> οικτρώς). </a:t>
            </a:r>
          </a:p>
          <a:p>
            <a:endParaRPr lang="el-GR" sz="1700" dirty="0"/>
          </a:p>
        </p:txBody>
      </p:sp>
      <p:sp>
        <p:nvSpPr>
          <p:cNvPr id="5" name="Θέση περιεχομένου 2"/>
          <p:cNvSpPr>
            <a:spLocks noGrp="1"/>
          </p:cNvSpPr>
          <p:nvPr>
            <p:ph idx="1"/>
          </p:nvPr>
        </p:nvSpPr>
        <p:spPr>
          <a:xfrm>
            <a:off x="4860032" y="1124744"/>
            <a:ext cx="3826768" cy="5328592"/>
          </a:xfrm>
        </p:spPr>
        <p:txBody>
          <a:bodyPr>
            <a:normAutofit/>
          </a:bodyPr>
          <a:lstStyle/>
          <a:p>
            <a:pPr marL="0" indent="0">
              <a:buNone/>
            </a:pPr>
            <a:r>
              <a:rPr lang="el-GR" sz="1700" b="1" dirty="0"/>
              <a:t>ΧΑΛΔΑΪΚΗ ΕΙΚΩΝ, ΣΙΡΑΤΟΡΙ </a:t>
            </a:r>
            <a:r>
              <a:rPr lang="el-GR" sz="1700" b="1" dirty="0" err="1"/>
              <a:t>Σάουα</a:t>
            </a:r>
            <a:r>
              <a:rPr lang="el-GR" sz="1700" b="1" dirty="0"/>
              <a:t> Ενίοτε, παράλογα πράγματα συμβαίνουν στη ζωή.</a:t>
            </a:r>
          </a:p>
          <a:p>
            <a:pPr marL="0" indent="0">
              <a:buNone/>
            </a:pPr>
            <a:r>
              <a:rPr lang="el-GR" sz="1700" b="1" dirty="0"/>
              <a:t>Κάποιοι άνθρωποι αυτό το αποκαλούν μοίρα. Άλλοι σαν ζαβολιές του </a:t>
            </a:r>
            <a:r>
              <a:rPr lang="el-GR" sz="1700" b="1" dirty="0" err="1"/>
              <a:t>Θεού.Αλλά</a:t>
            </a:r>
            <a:r>
              <a:rPr lang="el-GR" sz="1700" b="1" dirty="0"/>
              <a:t> αν αυτά είναι έργα της φύσης που επαναλαμβάνονται σε βάθος </a:t>
            </a:r>
            <a:r>
              <a:rPr lang="el-GR" sz="1700" b="1" dirty="0" err="1"/>
              <a:t>χρόνο,εσείς</a:t>
            </a:r>
            <a:r>
              <a:rPr lang="el-GR" sz="1700" b="1" dirty="0"/>
              <a:t> τι νομίζετε; Πρέπει να έχουμε μια όμορφη ζωή κατά τη διάρκεια του χρόνου. Θα ήταν ανόητο; Για μένα είναι πολύ φυσικό. Μίσος και δέος γι’ αυτούς που κυβερνάνε, γι’ αυτούς που παρακμάζουν. Δεν υπάρχει τίποτα για λύπηση. </a:t>
            </a:r>
          </a:p>
          <a:p>
            <a:endParaRPr lang="el-GR" dirty="0"/>
          </a:p>
        </p:txBody>
      </p:sp>
    </p:spTree>
    <p:extLst>
      <p:ext uri="{BB962C8B-B14F-4D97-AF65-F5344CB8AC3E}">
        <p14:creationId xmlns="" xmlns:p14="http://schemas.microsoft.com/office/powerpoint/2010/main" val="3258610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5" name="11.ΧΑΛΔΑΪΚΗ ΕΙΚΩΝ - Chaldean Image.mp4">
            <a:hlinkClick r:id="" action="ppaction://media"/>
          </p:cNvPr>
          <p:cNvPicPr>
            <a:picLocks noGrp="1" noRot="1" noChangeAspect="1"/>
          </p:cNvPicPr>
          <p:nvPr>
            <p:ph idx="1"/>
            <a:videoFile r:link="rId1"/>
          </p:nvPr>
        </p:nvPicPr>
        <p:blipFill>
          <a:blip r:embed="rId4" cstate="print"/>
          <a:stretch>
            <a:fillRect/>
          </a:stretch>
        </p:blipFill>
        <p:spPr>
          <a:xfrm>
            <a:off x="467544" y="332656"/>
            <a:ext cx="8496944"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116632"/>
            <a:ext cx="8363272" cy="1174452"/>
          </a:xfrm>
        </p:spPr>
        <p:txBody>
          <a:bodyPr/>
          <a:lstStyle/>
          <a:p>
            <a:pPr algn="ctr"/>
            <a:r>
              <a:rPr lang="el-GR" sz="4800" dirty="0" err="1"/>
              <a:t>Ἐν</a:t>
            </a:r>
            <a:r>
              <a:rPr lang="el-GR" dirty="0" smtClean="0"/>
              <a:t> </a:t>
            </a:r>
            <a:r>
              <a:rPr lang="el-GR" sz="4800" dirty="0" err="1"/>
              <a:t>τῇ</a:t>
            </a:r>
            <a:r>
              <a:rPr lang="el-GR" sz="4800" dirty="0"/>
              <a:t> </a:t>
            </a:r>
            <a:r>
              <a:rPr lang="el-GR" sz="4800" dirty="0" err="1"/>
              <a:t>ὁδῳ</a:t>
            </a:r>
            <a:endParaRPr lang="el-GR" sz="4800" dirty="0"/>
          </a:p>
        </p:txBody>
      </p:sp>
      <p:sp>
        <p:nvSpPr>
          <p:cNvPr id="5" name="Θέση περιεχομένου 4"/>
          <p:cNvSpPr>
            <a:spLocks noGrp="1"/>
          </p:cNvSpPr>
          <p:nvPr>
            <p:ph idx="1"/>
          </p:nvPr>
        </p:nvSpPr>
        <p:spPr>
          <a:xfrm>
            <a:off x="5076056" y="1484784"/>
            <a:ext cx="3610744" cy="4641379"/>
          </a:xfrm>
        </p:spPr>
        <p:txBody>
          <a:bodyPr>
            <a:normAutofit/>
          </a:bodyPr>
          <a:lstStyle/>
          <a:p>
            <a:pPr marL="0" indent="0">
              <a:buNone/>
            </a:pPr>
            <a:endParaRPr lang="el-GR" sz="1800" b="1" dirty="0" smtClean="0"/>
          </a:p>
          <a:p>
            <a:pPr marL="0" indent="0">
              <a:buNone/>
            </a:pPr>
            <a:endParaRPr lang="el-GR" sz="1800" b="1" dirty="0" smtClean="0"/>
          </a:p>
          <a:p>
            <a:pPr marL="0" indent="0">
              <a:buNone/>
            </a:pPr>
            <a:endParaRPr lang="el-GR" sz="1800" b="1" dirty="0" smtClean="0"/>
          </a:p>
          <a:p>
            <a:pPr marL="0" indent="0">
              <a:buNone/>
            </a:pPr>
            <a:endParaRPr lang="el-GR" sz="1800" b="1" dirty="0" smtClean="0"/>
          </a:p>
          <a:p>
            <a:pPr marL="0" indent="0">
              <a:buNone/>
            </a:pPr>
            <a:r>
              <a:rPr lang="el-GR" sz="1800" b="1" dirty="0" smtClean="0"/>
              <a:t>            ΕΝ </a:t>
            </a:r>
            <a:r>
              <a:rPr lang="el-GR" sz="1800" b="1" dirty="0"/>
              <a:t>ΤΗ ΟΔΩ, ΚΑΤΟ </a:t>
            </a:r>
            <a:r>
              <a:rPr lang="el-GR" sz="1800" b="1" dirty="0" smtClean="0"/>
              <a:t>Κάι</a:t>
            </a:r>
          </a:p>
          <a:p>
            <a:pPr marL="0" indent="0">
              <a:buNone/>
            </a:pPr>
            <a:r>
              <a:rPr lang="el-GR" sz="1800" b="1" dirty="0" smtClean="0"/>
              <a:t>«</a:t>
            </a:r>
            <a:r>
              <a:rPr lang="el-GR" sz="1800" b="1" dirty="0"/>
              <a:t>Περπατούσε άσκοπα στον δρόμο». Η φράση αυτή, που περιλαμβάνεται στο ποίημα Εν τη </a:t>
            </a:r>
            <a:r>
              <a:rPr lang="el-GR" sz="1800" b="1" dirty="0" err="1"/>
              <a:t>Οδώ</a:t>
            </a:r>
            <a:r>
              <a:rPr lang="el-GR" sz="1800" b="1" dirty="0"/>
              <a:t>, με εντυπωσίασε πολύ. Έτσι, έκανα μια ταινία, όπου ένας νεαρός περιφέρεται στους δρόμους, υπεριπτάμενος.</a:t>
            </a:r>
          </a:p>
        </p:txBody>
      </p:sp>
      <p:sp>
        <p:nvSpPr>
          <p:cNvPr id="6" name="Θέση κειμένου 5"/>
          <p:cNvSpPr>
            <a:spLocks noGrp="1"/>
          </p:cNvSpPr>
          <p:nvPr>
            <p:ph type="body" sz="half" idx="2"/>
          </p:nvPr>
        </p:nvSpPr>
        <p:spPr>
          <a:xfrm>
            <a:off x="457200" y="1435100"/>
            <a:ext cx="3682752" cy="4802212"/>
          </a:xfrm>
        </p:spPr>
        <p:txBody>
          <a:bodyPr>
            <a:normAutofit/>
          </a:bodyPr>
          <a:lstStyle/>
          <a:p>
            <a:r>
              <a:rPr lang="el-GR" sz="1600" dirty="0"/>
              <a:t>Τό συμπαθητικό του πρόσωπο, κομμάτι </a:t>
            </a:r>
            <a:r>
              <a:rPr lang="el-GR" sz="1600" dirty="0" err="1" smtClean="0"/>
              <a:t>ὠχρό</a:t>
            </a:r>
            <a:endParaRPr lang="el-GR" sz="1600" dirty="0"/>
          </a:p>
          <a:p>
            <a:r>
              <a:rPr lang="el-GR" sz="1600" dirty="0"/>
              <a:t>τά καστανά του μάτια, σαν </a:t>
            </a:r>
            <a:r>
              <a:rPr lang="el-GR" sz="1600" dirty="0" err="1" smtClean="0"/>
              <a:t>κομένα</a:t>
            </a:r>
            <a:endParaRPr lang="el-GR" sz="1600" dirty="0"/>
          </a:p>
          <a:p>
            <a:r>
              <a:rPr lang="el-GR" sz="1600" dirty="0" err="1"/>
              <a:t>εἴκοσι</a:t>
            </a:r>
            <a:r>
              <a:rPr lang="el-GR" sz="1600" dirty="0"/>
              <a:t> </a:t>
            </a:r>
            <a:r>
              <a:rPr lang="el-GR" sz="1600" dirty="0" err="1"/>
              <a:t>πέντ</a:t>
            </a:r>
            <a:r>
              <a:rPr lang="el-GR" sz="1600" dirty="0"/>
              <a:t>’ </a:t>
            </a:r>
            <a:r>
              <a:rPr lang="el-GR" sz="1600" dirty="0" err="1"/>
              <a:t>ἐτών</a:t>
            </a:r>
            <a:r>
              <a:rPr lang="el-GR" sz="1600" dirty="0"/>
              <a:t>, </a:t>
            </a:r>
            <a:r>
              <a:rPr lang="el-GR" sz="1600" dirty="0" err="1"/>
              <a:t>πλήν</a:t>
            </a:r>
            <a:r>
              <a:rPr lang="el-GR" sz="1600" dirty="0"/>
              <a:t> μοιάζει </a:t>
            </a:r>
            <a:r>
              <a:rPr lang="el-GR" sz="1600" dirty="0" err="1"/>
              <a:t>μᾶλλον</a:t>
            </a:r>
            <a:r>
              <a:rPr lang="el-GR" sz="1600" dirty="0"/>
              <a:t> </a:t>
            </a:r>
            <a:r>
              <a:rPr lang="el-GR" sz="1600" dirty="0" err="1" smtClean="0"/>
              <a:t>εἴκοσι</a:t>
            </a:r>
            <a:endParaRPr lang="el-GR" sz="1600" dirty="0"/>
          </a:p>
          <a:p>
            <a:r>
              <a:rPr lang="el-GR" sz="1600" dirty="0" err="1"/>
              <a:t>μέ</a:t>
            </a:r>
            <a:r>
              <a:rPr lang="el-GR" sz="1600" dirty="0"/>
              <a:t> κάτι καλλιτεχνικό </a:t>
            </a:r>
            <a:r>
              <a:rPr lang="el-GR" sz="1600" dirty="0" err="1"/>
              <a:t>στό</a:t>
            </a:r>
            <a:r>
              <a:rPr lang="el-GR" sz="1600" dirty="0"/>
              <a:t> ντύσιμό του</a:t>
            </a:r>
          </a:p>
          <a:p>
            <a:r>
              <a:rPr lang="el-GR" sz="1600" dirty="0"/>
              <a:t>– τίποτε </a:t>
            </a:r>
            <a:r>
              <a:rPr lang="el-GR" sz="1600" dirty="0" err="1"/>
              <a:t>χρῶμα</a:t>
            </a:r>
            <a:r>
              <a:rPr lang="el-GR" sz="1600" dirty="0"/>
              <a:t> </a:t>
            </a:r>
            <a:r>
              <a:rPr lang="el-GR" sz="1600" dirty="0" err="1"/>
              <a:t>τῆς</a:t>
            </a:r>
            <a:r>
              <a:rPr lang="el-GR" sz="1600" dirty="0"/>
              <a:t> </a:t>
            </a:r>
            <a:r>
              <a:rPr lang="el-GR" sz="1600" dirty="0" err="1"/>
              <a:t>κραβάτας</a:t>
            </a:r>
            <a:r>
              <a:rPr lang="el-GR" sz="1600" dirty="0"/>
              <a:t>, </a:t>
            </a:r>
            <a:r>
              <a:rPr lang="el-GR" sz="1600" dirty="0" err="1"/>
              <a:t>σχῆμα</a:t>
            </a:r>
            <a:r>
              <a:rPr lang="el-GR" sz="1600" dirty="0"/>
              <a:t> </a:t>
            </a:r>
            <a:r>
              <a:rPr lang="el-GR" sz="1600" dirty="0" err="1"/>
              <a:t>τοῦ</a:t>
            </a:r>
            <a:r>
              <a:rPr lang="el-GR" sz="1600" dirty="0"/>
              <a:t> </a:t>
            </a:r>
            <a:r>
              <a:rPr lang="el-GR" sz="1600" dirty="0" err="1"/>
              <a:t>κολλάρου</a:t>
            </a:r>
            <a:r>
              <a:rPr lang="el-GR" sz="1600" dirty="0"/>
              <a:t> –</a:t>
            </a:r>
          </a:p>
          <a:p>
            <a:r>
              <a:rPr lang="el-GR" sz="1600" dirty="0" err="1"/>
              <a:t>ἀσκόπως</a:t>
            </a:r>
            <a:r>
              <a:rPr lang="el-GR" sz="1600" dirty="0"/>
              <a:t> </a:t>
            </a:r>
            <a:r>
              <a:rPr lang="el-GR" sz="1600" dirty="0" err="1"/>
              <a:t>περπατεῖ</a:t>
            </a:r>
            <a:r>
              <a:rPr lang="el-GR" sz="1600" dirty="0"/>
              <a:t> </a:t>
            </a:r>
            <a:r>
              <a:rPr lang="el-GR" sz="1600" dirty="0" err="1"/>
              <a:t>μές</a:t>
            </a:r>
            <a:r>
              <a:rPr lang="el-GR" sz="1600" dirty="0"/>
              <a:t> </a:t>
            </a:r>
            <a:r>
              <a:rPr lang="el-GR" sz="1600" dirty="0" err="1"/>
              <a:t>στήν</a:t>
            </a:r>
            <a:r>
              <a:rPr lang="el-GR" sz="1600" dirty="0"/>
              <a:t> </a:t>
            </a:r>
            <a:r>
              <a:rPr lang="el-GR" sz="1600" dirty="0" err="1"/>
              <a:t>ὁδό</a:t>
            </a:r>
            <a:r>
              <a:rPr lang="el-GR" sz="1600" dirty="0"/>
              <a:t>,</a:t>
            </a:r>
          </a:p>
          <a:p>
            <a:r>
              <a:rPr lang="el-GR" sz="1600" dirty="0" err="1"/>
              <a:t>ἀκόμη</a:t>
            </a:r>
            <a:r>
              <a:rPr lang="el-GR" sz="1600" dirty="0"/>
              <a:t> </a:t>
            </a:r>
            <a:r>
              <a:rPr lang="el-GR" sz="1600" dirty="0" err="1"/>
              <a:t>σάν</a:t>
            </a:r>
            <a:r>
              <a:rPr lang="el-GR" sz="1600" dirty="0"/>
              <a:t> </a:t>
            </a:r>
            <a:r>
              <a:rPr lang="el-GR" sz="1600" dirty="0" err="1"/>
              <a:t>ὑπνωτισμένος</a:t>
            </a:r>
            <a:r>
              <a:rPr lang="el-GR" sz="1600" dirty="0"/>
              <a:t> </a:t>
            </a:r>
            <a:r>
              <a:rPr lang="el-GR" sz="1600" dirty="0" err="1"/>
              <a:t>ἀπ</a:t>
            </a:r>
            <a:r>
              <a:rPr lang="el-GR" sz="1600" dirty="0"/>
              <a:t>’ </a:t>
            </a:r>
            <a:r>
              <a:rPr lang="el-GR" sz="1600" dirty="0" err="1"/>
              <a:t>τήν</a:t>
            </a:r>
            <a:r>
              <a:rPr lang="el-GR" sz="1600" dirty="0"/>
              <a:t> </a:t>
            </a:r>
            <a:r>
              <a:rPr lang="el-GR" sz="1600" dirty="0" err="1"/>
              <a:t>ἄνομη</a:t>
            </a:r>
            <a:r>
              <a:rPr lang="el-GR" sz="1600" dirty="0"/>
              <a:t> </a:t>
            </a:r>
            <a:r>
              <a:rPr lang="el-GR" sz="1600" dirty="0" err="1"/>
              <a:t>ἡδονή</a:t>
            </a:r>
            <a:r>
              <a:rPr lang="el-GR" sz="1600" dirty="0"/>
              <a:t>,</a:t>
            </a:r>
          </a:p>
          <a:p>
            <a:r>
              <a:rPr lang="el-GR" sz="1600" dirty="0" err="1"/>
              <a:t>ἀπό</a:t>
            </a:r>
            <a:r>
              <a:rPr lang="el-GR" sz="1600" dirty="0"/>
              <a:t> </a:t>
            </a:r>
            <a:r>
              <a:rPr lang="el-GR" sz="1600" dirty="0" err="1"/>
              <a:t>τήν</a:t>
            </a:r>
            <a:r>
              <a:rPr lang="el-GR" sz="1600" dirty="0"/>
              <a:t> πολύ </a:t>
            </a:r>
            <a:r>
              <a:rPr lang="el-GR" sz="1600" dirty="0" err="1"/>
              <a:t>ἄνομη</a:t>
            </a:r>
            <a:r>
              <a:rPr lang="el-GR" sz="1600" dirty="0"/>
              <a:t> </a:t>
            </a:r>
            <a:r>
              <a:rPr lang="el-GR" sz="1600" dirty="0" err="1"/>
              <a:t>ἡδονή</a:t>
            </a:r>
            <a:r>
              <a:rPr lang="el-GR" sz="1600" dirty="0"/>
              <a:t> πού </a:t>
            </a:r>
            <a:r>
              <a:rPr lang="el-GR" sz="1600" dirty="0" err="1"/>
              <a:t>ἀπέκτησε</a:t>
            </a:r>
            <a:endParaRPr lang="el-GR" sz="1600" dirty="0"/>
          </a:p>
          <a:p>
            <a:endParaRPr lang="el-GR" sz="1600" dirty="0"/>
          </a:p>
        </p:txBody>
      </p:sp>
    </p:spTree>
    <p:extLst>
      <p:ext uri="{BB962C8B-B14F-4D97-AF65-F5344CB8AC3E}">
        <p14:creationId xmlns="" xmlns:p14="http://schemas.microsoft.com/office/powerpoint/2010/main" val="3185746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5" name="12.ΕΝ ΤΗ ΟΔΩ - In The Street.mp4">
            <a:hlinkClick r:id="" action="ppaction://media"/>
          </p:cNvPr>
          <p:cNvPicPr>
            <a:picLocks noGrp="1" noRot="1" noChangeAspect="1"/>
          </p:cNvPicPr>
          <p:nvPr>
            <p:ph idx="1"/>
            <a:videoFile r:link="rId1"/>
          </p:nvPr>
        </p:nvPicPr>
        <p:blipFill>
          <a:blip r:embed="rId4" cstate="print"/>
          <a:stretch>
            <a:fillRect/>
          </a:stretch>
        </p:blipFill>
        <p:spPr>
          <a:xfrm>
            <a:off x="467544" y="404664"/>
            <a:ext cx="8352928"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363272" cy="1152128"/>
          </a:xfrm>
        </p:spPr>
        <p:txBody>
          <a:bodyPr>
            <a:normAutofit fontScale="90000"/>
          </a:bodyPr>
          <a:lstStyle/>
          <a:p>
            <a:pPr algn="ctr"/>
            <a:r>
              <a:rPr lang="el-GR" sz="5300" dirty="0"/>
              <a:t>Μονοτονία</a:t>
            </a:r>
            <a:r>
              <a:rPr lang="el-GR" dirty="0"/>
              <a:t/>
            </a:r>
            <a:br>
              <a:rPr lang="el-GR" dirty="0"/>
            </a:br>
            <a:endParaRPr lang="el-GR" dirty="0"/>
          </a:p>
        </p:txBody>
      </p:sp>
      <p:sp>
        <p:nvSpPr>
          <p:cNvPr id="5" name="Θέση περιεχομένου 4"/>
          <p:cNvSpPr>
            <a:spLocks noGrp="1"/>
          </p:cNvSpPr>
          <p:nvPr>
            <p:ph idx="1"/>
          </p:nvPr>
        </p:nvSpPr>
        <p:spPr>
          <a:xfrm>
            <a:off x="4572000" y="1124744"/>
            <a:ext cx="4186808" cy="5472608"/>
          </a:xfrm>
        </p:spPr>
        <p:txBody>
          <a:bodyPr>
            <a:normAutofit lnSpcReduction="10000"/>
          </a:bodyPr>
          <a:lstStyle/>
          <a:p>
            <a:pPr marL="0" indent="0">
              <a:buNone/>
            </a:pPr>
            <a:r>
              <a:rPr lang="el-GR" sz="1800" b="1" dirty="0"/>
              <a:t>ΜΟΝΟΤΟΝΙΑ, ΚΑΟΥΑΣΑΚΙ </a:t>
            </a:r>
            <a:r>
              <a:rPr lang="el-GR" sz="1800" b="1" dirty="0" err="1"/>
              <a:t>Τακαμού</a:t>
            </a:r>
            <a:r>
              <a:rPr lang="el-GR" sz="1800" b="1" dirty="0"/>
              <a:t> Αποφάσισα να κάνω μια ταινία βασισμένη στη Μονοτονία, επειδή πιστεύω ότι το ποίημα έχει θέματα που εξακολουθούν να ισχύουν και σήμερα και δεν είναι απλώς ένα ιστορικό γεγονός. </a:t>
            </a:r>
            <a:r>
              <a:rPr lang="el-GR" sz="1800" b="1" dirty="0" smtClean="0"/>
              <a:t> Διάβασα </a:t>
            </a:r>
            <a:r>
              <a:rPr lang="el-GR" sz="1800" b="1" dirty="0"/>
              <a:t>για τις μονότονες ημέρες που επαναλαμβάνονται καθημερινά και ένιωσα το αίσθημα κούρασης που απορρέει απ’ το ποίημα. Έτσι δοκίμασα να εκφράσω την </a:t>
            </a:r>
            <a:r>
              <a:rPr lang="el-GR" sz="1800" b="1" dirty="0" err="1"/>
              <a:t>επαναληπτικότητα</a:t>
            </a:r>
            <a:r>
              <a:rPr lang="el-GR" sz="1800" b="1" dirty="0"/>
              <a:t> των ημερών και το πέρασμα του χρόνου, μέσα από την επανάληψη της ίδιας εικόνας και το ξεφύλλισμα ενός ημερολογίου. Θέλησα το δικό μου </a:t>
            </a:r>
            <a:r>
              <a:rPr lang="el-GR" sz="1800" b="1" dirty="0" err="1"/>
              <a:t>animation</a:t>
            </a:r>
            <a:r>
              <a:rPr lang="el-GR" sz="1800" b="1" dirty="0"/>
              <a:t> να χρησιμεύσει ως μια προειδοποίηση, για να μη σπαταλάμε μονότονα τις μέρες</a:t>
            </a:r>
          </a:p>
          <a:p>
            <a:pPr marL="0" indent="0">
              <a:buNone/>
            </a:pPr>
            <a:endParaRPr lang="el-GR" sz="1600" dirty="0"/>
          </a:p>
        </p:txBody>
      </p:sp>
      <p:sp>
        <p:nvSpPr>
          <p:cNvPr id="6" name="Θέση κειμένου 5"/>
          <p:cNvSpPr>
            <a:spLocks noGrp="1"/>
          </p:cNvSpPr>
          <p:nvPr>
            <p:ph type="body" sz="half" idx="2"/>
          </p:nvPr>
        </p:nvSpPr>
        <p:spPr>
          <a:xfrm>
            <a:off x="457200" y="1196752"/>
            <a:ext cx="3394720" cy="4929411"/>
          </a:xfrm>
        </p:spPr>
        <p:txBody>
          <a:bodyPr/>
          <a:lstStyle/>
          <a:p>
            <a:r>
              <a:rPr lang="el-GR" sz="1600" dirty="0"/>
              <a:t>Την </a:t>
            </a:r>
            <a:r>
              <a:rPr lang="el-GR" sz="1600" dirty="0" err="1"/>
              <a:t>μιά</a:t>
            </a:r>
            <a:r>
              <a:rPr lang="el-GR" sz="1600" dirty="0"/>
              <a:t> </a:t>
            </a:r>
            <a:r>
              <a:rPr lang="el-GR" sz="1600" dirty="0" err="1"/>
              <a:t>μονότονην</a:t>
            </a:r>
            <a:r>
              <a:rPr lang="el-GR" sz="1600" dirty="0"/>
              <a:t> </a:t>
            </a:r>
            <a:r>
              <a:rPr lang="el-GR" sz="1600" dirty="0" err="1"/>
              <a:t>ημέραν</a:t>
            </a:r>
            <a:r>
              <a:rPr lang="el-GR" sz="1600" dirty="0"/>
              <a:t> άλλη</a:t>
            </a:r>
          </a:p>
          <a:p>
            <a:r>
              <a:rPr lang="el-GR" sz="1600" dirty="0"/>
              <a:t>μονότονη, απαράλλακτη ακολουθεί. Θα γίνουν</a:t>
            </a:r>
          </a:p>
          <a:p>
            <a:r>
              <a:rPr lang="el-GR" sz="1600" dirty="0"/>
              <a:t>τα ίδια πράγματα, θα ξαναγίνουν πάλι – </a:t>
            </a:r>
          </a:p>
          <a:p>
            <a:r>
              <a:rPr lang="el-GR" sz="1600" dirty="0"/>
              <a:t>οι όμοιες στιγμές μας βρίσκουνε και μας </a:t>
            </a:r>
            <a:r>
              <a:rPr lang="el-GR" sz="1600" dirty="0" err="1"/>
              <a:t>αφίνουν</a:t>
            </a:r>
            <a:r>
              <a:rPr lang="el-GR" sz="1600" dirty="0"/>
              <a:t>.</a:t>
            </a:r>
          </a:p>
          <a:p>
            <a:endParaRPr lang="el-GR" sz="1600" dirty="0"/>
          </a:p>
          <a:p>
            <a:r>
              <a:rPr lang="el-GR" sz="1600" dirty="0"/>
              <a:t>Μήνας περνά και φέρνει άλλον μήνα.</a:t>
            </a:r>
          </a:p>
          <a:p>
            <a:r>
              <a:rPr lang="el-GR" sz="1600" dirty="0"/>
              <a:t>Αυτά που έρχονται κανείς εύκολα τα </a:t>
            </a:r>
            <a:r>
              <a:rPr lang="el-GR" sz="1600" dirty="0" smtClean="0"/>
              <a:t>εικάζει</a:t>
            </a:r>
            <a:endParaRPr lang="el-GR" sz="1600" dirty="0"/>
          </a:p>
          <a:p>
            <a:r>
              <a:rPr lang="el-GR" sz="1600" dirty="0"/>
              <a:t>είναι τα χθεσινά τα βαρετά εκείνα.</a:t>
            </a:r>
          </a:p>
          <a:p>
            <a:r>
              <a:rPr lang="el-GR" sz="1600" dirty="0"/>
              <a:t>Και καταντά το αύριο πια σαν αύριο να μη μοιάζει</a:t>
            </a:r>
          </a:p>
          <a:p>
            <a:endParaRPr lang="el-GR" dirty="0"/>
          </a:p>
        </p:txBody>
      </p:sp>
    </p:spTree>
    <p:extLst>
      <p:ext uri="{BB962C8B-B14F-4D97-AF65-F5344CB8AC3E}">
        <p14:creationId xmlns="" xmlns:p14="http://schemas.microsoft.com/office/powerpoint/2010/main" val="241097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400" smtClean="0"/>
              <a:t>Κεριά</a:t>
            </a:r>
            <a:endParaRPr lang="el-GR" dirty="0"/>
          </a:p>
        </p:txBody>
      </p:sp>
      <p:sp>
        <p:nvSpPr>
          <p:cNvPr id="5" name="4 - Θέση περιεχομένου"/>
          <p:cNvSpPr>
            <a:spLocks noGrp="1"/>
          </p:cNvSpPr>
          <p:nvPr>
            <p:ph idx="1"/>
          </p:nvPr>
        </p:nvSpPr>
        <p:spPr/>
        <p:txBody>
          <a:bodyPr>
            <a:normAutofit lnSpcReduction="10000"/>
          </a:bodyPr>
          <a:lstStyle/>
          <a:p>
            <a:pPr>
              <a:buNone/>
            </a:pPr>
            <a:r>
              <a:rPr lang="el-GR" sz="2100" b="1" dirty="0" smtClean="0"/>
              <a:t>  </a:t>
            </a:r>
            <a:endParaRPr lang="el-GR" sz="2100" dirty="0" smtClean="0"/>
          </a:p>
          <a:p>
            <a:pPr>
              <a:buNone/>
            </a:pPr>
            <a:r>
              <a:rPr lang="el-GR" sz="2100" dirty="0" smtClean="0"/>
              <a:t>Του μέλλοντος οι μέρες </a:t>
            </a:r>
            <a:r>
              <a:rPr lang="el-GR" sz="2100" dirty="0" err="1" smtClean="0"/>
              <a:t>στέκοντ</a:t>
            </a:r>
            <a:r>
              <a:rPr lang="el-GR" sz="2100" dirty="0" smtClean="0"/>
              <a:t>' εμπροστά μας</a:t>
            </a:r>
            <a:br>
              <a:rPr lang="el-GR" sz="2100" dirty="0" smtClean="0"/>
            </a:br>
            <a:r>
              <a:rPr lang="el-GR" sz="2100" dirty="0" smtClean="0"/>
              <a:t>σα </a:t>
            </a:r>
            <a:r>
              <a:rPr lang="el-GR" sz="2100" dirty="0" err="1" smtClean="0"/>
              <a:t>μιά</a:t>
            </a:r>
            <a:r>
              <a:rPr lang="el-GR" sz="2100" dirty="0" smtClean="0"/>
              <a:t> σειρά κεράκια </a:t>
            </a:r>
            <a:r>
              <a:rPr lang="el-GR" sz="2100" dirty="0" err="1" smtClean="0"/>
              <a:t>αναμένα</a:t>
            </a:r>
            <a:r>
              <a:rPr lang="el-GR" sz="2100" dirty="0" smtClean="0"/>
              <a:t> -</a:t>
            </a:r>
            <a:br>
              <a:rPr lang="el-GR" sz="2100" dirty="0" smtClean="0"/>
            </a:br>
            <a:r>
              <a:rPr lang="el-GR" sz="2100" dirty="0" smtClean="0"/>
              <a:t>χρυσά, ζεστά, και ζωηρά κεράκια.</a:t>
            </a:r>
          </a:p>
          <a:p>
            <a:pPr>
              <a:buNone/>
            </a:pPr>
            <a:r>
              <a:rPr lang="el-GR" sz="2100" dirty="0" smtClean="0"/>
              <a:t>Οι περασμένες μέρες πίσω μένουν,</a:t>
            </a:r>
            <a:br>
              <a:rPr lang="el-GR" sz="2100" dirty="0" smtClean="0"/>
            </a:br>
            <a:r>
              <a:rPr lang="el-GR" sz="2100" dirty="0" smtClean="0"/>
              <a:t>μια θλιβερή γραμμή κεριών σβησμένων·</a:t>
            </a:r>
            <a:br>
              <a:rPr lang="el-GR" sz="2100" dirty="0" smtClean="0"/>
            </a:br>
            <a:r>
              <a:rPr lang="el-GR" sz="2100" dirty="0" smtClean="0"/>
              <a:t>τα πιο κοντά βγάζουν </a:t>
            </a:r>
            <a:r>
              <a:rPr lang="el-GR" sz="2100" dirty="0" err="1" smtClean="0"/>
              <a:t>καπνόν</a:t>
            </a:r>
            <a:r>
              <a:rPr lang="el-GR" sz="2100" dirty="0" smtClean="0"/>
              <a:t> ακόμη,</a:t>
            </a:r>
            <a:br>
              <a:rPr lang="el-GR" sz="2100" dirty="0" smtClean="0"/>
            </a:br>
            <a:r>
              <a:rPr lang="el-GR" sz="2100" dirty="0" smtClean="0"/>
              <a:t>κρύα κεριά, λιωμένα, και κυρτά.</a:t>
            </a:r>
          </a:p>
          <a:p>
            <a:pPr>
              <a:buNone/>
            </a:pPr>
            <a:r>
              <a:rPr lang="el-GR" sz="2100" dirty="0" smtClean="0"/>
              <a:t>Δεν θέλω να τα βλέπω· με λυπεί η μορφή των,</a:t>
            </a:r>
            <a:br>
              <a:rPr lang="el-GR" sz="2100" dirty="0" smtClean="0"/>
            </a:br>
            <a:r>
              <a:rPr lang="el-GR" sz="2100" dirty="0" smtClean="0"/>
              <a:t>και με λυπεί το πρώτο φως των να θυμούμαι.</a:t>
            </a:r>
            <a:br>
              <a:rPr lang="el-GR" sz="2100" dirty="0" smtClean="0"/>
            </a:br>
            <a:r>
              <a:rPr lang="el-GR" sz="2100" dirty="0" smtClean="0"/>
              <a:t>Εμπρός </a:t>
            </a:r>
            <a:r>
              <a:rPr lang="el-GR" sz="2100" dirty="0" err="1" smtClean="0"/>
              <a:t>κυττάζω</a:t>
            </a:r>
            <a:r>
              <a:rPr lang="el-GR" sz="2100" dirty="0" smtClean="0"/>
              <a:t> τ' </a:t>
            </a:r>
            <a:r>
              <a:rPr lang="el-GR" sz="2100" dirty="0" err="1" smtClean="0"/>
              <a:t>αναμένα</a:t>
            </a:r>
            <a:r>
              <a:rPr lang="el-GR" sz="2100" dirty="0" smtClean="0"/>
              <a:t> μου κεριά.</a:t>
            </a:r>
          </a:p>
          <a:p>
            <a:pPr>
              <a:buNone/>
            </a:pPr>
            <a:r>
              <a:rPr lang="el-GR" sz="2100" dirty="0" smtClean="0"/>
              <a:t>Δεν θέλω να γυρίσω να μη </a:t>
            </a:r>
            <a:r>
              <a:rPr lang="el-GR" sz="2100" dirty="0" err="1" smtClean="0"/>
              <a:t>διω</a:t>
            </a:r>
            <a:r>
              <a:rPr lang="el-GR" sz="2100" dirty="0" smtClean="0"/>
              <a:t> και φρίξω</a:t>
            </a:r>
            <a:br>
              <a:rPr lang="el-GR" sz="2100" dirty="0" smtClean="0"/>
            </a:br>
            <a:r>
              <a:rPr lang="el-GR" sz="2100" dirty="0" smtClean="0"/>
              <a:t>τι γρήγορα που η σκοτεινή γραμμή μακραίνει,</a:t>
            </a:r>
            <a:br>
              <a:rPr lang="el-GR" sz="2100" dirty="0" smtClean="0"/>
            </a:br>
            <a:r>
              <a:rPr lang="el-GR" sz="2100" dirty="0" smtClean="0"/>
              <a:t>τι γρήγορα που τα </a:t>
            </a:r>
            <a:r>
              <a:rPr lang="el-GR" sz="2100" dirty="0" err="1" smtClean="0"/>
              <a:t>σβυστά</a:t>
            </a:r>
            <a:r>
              <a:rPr lang="el-GR" sz="2100" dirty="0" smtClean="0"/>
              <a:t> κεριά πληθαίνουν.</a:t>
            </a:r>
          </a:p>
          <a:p>
            <a:pPr>
              <a:buNone/>
            </a:pP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5" name="13.ΜΟΝΟΤΟΝΙΑ - Monotony.mp4">
            <a:hlinkClick r:id="" action="ppaction://media"/>
          </p:cNvPr>
          <p:cNvPicPr>
            <a:picLocks noGrp="1" noRot="1" noChangeAspect="1"/>
          </p:cNvPicPr>
          <p:nvPr>
            <p:ph idx="1"/>
            <a:videoFile r:link="rId1"/>
          </p:nvPr>
        </p:nvPicPr>
        <p:blipFill>
          <a:blip r:embed="rId4" cstate="print"/>
          <a:stretch>
            <a:fillRect/>
          </a:stretch>
        </p:blipFill>
        <p:spPr>
          <a:xfrm>
            <a:off x="539552" y="332656"/>
            <a:ext cx="8280920"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075240" cy="1224136"/>
          </a:xfrm>
        </p:spPr>
        <p:txBody>
          <a:bodyPr>
            <a:normAutofit fontScale="90000"/>
          </a:bodyPr>
          <a:lstStyle/>
          <a:p>
            <a:pPr algn="ctr"/>
            <a:r>
              <a:rPr lang="el-GR" dirty="0"/>
              <a:t> </a:t>
            </a:r>
            <a:r>
              <a:rPr lang="el-GR" sz="4800" dirty="0"/>
              <a:t>Σαλώμη</a:t>
            </a:r>
            <a:br>
              <a:rPr lang="el-GR" sz="4800" dirty="0"/>
            </a:br>
            <a:endParaRPr lang="el-GR" sz="4800" dirty="0"/>
          </a:p>
        </p:txBody>
      </p:sp>
      <p:sp>
        <p:nvSpPr>
          <p:cNvPr id="5" name="Θέση περιεχομένου 4"/>
          <p:cNvSpPr>
            <a:spLocks noGrp="1"/>
          </p:cNvSpPr>
          <p:nvPr>
            <p:ph idx="1"/>
          </p:nvPr>
        </p:nvSpPr>
        <p:spPr>
          <a:xfrm>
            <a:off x="4932040" y="908721"/>
            <a:ext cx="3754760" cy="4176464"/>
          </a:xfrm>
        </p:spPr>
        <p:txBody>
          <a:bodyPr>
            <a:noAutofit/>
          </a:bodyPr>
          <a:lstStyle/>
          <a:p>
            <a:pPr marL="0" indent="0">
              <a:buNone/>
            </a:pPr>
            <a:r>
              <a:rPr lang="el-GR" sz="1800" b="1" dirty="0"/>
              <a:t>ΣΑΛΩΜΗ, ΜΑΤΣΟΥΜΟΥΡΑ </a:t>
            </a:r>
            <a:endParaRPr lang="el-GR" sz="1800" b="1" dirty="0" smtClean="0"/>
          </a:p>
          <a:p>
            <a:pPr marL="0" indent="0">
              <a:buNone/>
            </a:pPr>
            <a:r>
              <a:rPr lang="el-GR" sz="1800" b="1" dirty="0" smtClean="0"/>
              <a:t>Δεδομένου </a:t>
            </a:r>
            <a:r>
              <a:rPr lang="el-GR" sz="1800" b="1" dirty="0"/>
              <a:t>ότι η ιστορία είναι ήδη ειπωμένη στο ποίημα, δυσκολεύτηκα να την αφηγηθώ αποτελεσματικά. Εστίασα στην αίσθηση της τελευταίας σκηνής: Στην αντίθεση μεταξύ της σιωπηλής και έντονης αγάπης της Σαλώμης και της ψυχρής αδιαφορίας του Σοφιστή. Νομίζω, ότι Σαλώμη ήθελε από αυτόν, να αισθανθεί την αγάπη. Όθεν το θυσιασμένο κεφάλι της, παραμένει ευγενικά όμορφο. Ελπίζω, ο Σοφιστής να νιώθει δυσάρεστα, εξ αιτίας της απουσία της. Με αγάπη, Σαλώμη.</a:t>
            </a:r>
          </a:p>
        </p:txBody>
      </p:sp>
      <p:sp>
        <p:nvSpPr>
          <p:cNvPr id="6" name="Θέση κειμένου 5"/>
          <p:cNvSpPr>
            <a:spLocks noGrp="1"/>
          </p:cNvSpPr>
          <p:nvPr>
            <p:ph type="body" sz="half" idx="2"/>
          </p:nvPr>
        </p:nvSpPr>
        <p:spPr>
          <a:xfrm>
            <a:off x="0" y="692697"/>
            <a:ext cx="4716016" cy="6165303"/>
          </a:xfrm>
        </p:spPr>
        <p:txBody>
          <a:bodyPr>
            <a:noAutofit/>
          </a:bodyPr>
          <a:lstStyle/>
          <a:p>
            <a:r>
              <a:rPr lang="el-GR" sz="1600" dirty="0"/>
              <a:t>Επάνω σε χρυσό σινί η Σαλώμη φέρνει</a:t>
            </a:r>
          </a:p>
          <a:p>
            <a:r>
              <a:rPr lang="el-GR" sz="1600" dirty="0"/>
              <a:t>την κεφαλή του Ιωάννη Βαπτιστή</a:t>
            </a:r>
          </a:p>
          <a:p>
            <a:r>
              <a:rPr lang="el-GR" sz="1600" dirty="0"/>
              <a:t> στον νέον Έλληνα τον σοφιστή  που από τον έρωτα με αδιαφορία γέρνει.</a:t>
            </a:r>
          </a:p>
          <a:p>
            <a:r>
              <a:rPr lang="el-GR" sz="1600" dirty="0" smtClean="0"/>
              <a:t> </a:t>
            </a:r>
            <a:r>
              <a:rPr lang="el-GR" sz="1600" dirty="0"/>
              <a:t>«Σαλώμη την δική σου» απαντάει ο νέος</a:t>
            </a:r>
          </a:p>
          <a:p>
            <a:r>
              <a:rPr lang="el-GR" sz="1600" dirty="0"/>
              <a:t>«ήθελα να με φέρουνε την κεφαλή».</a:t>
            </a:r>
          </a:p>
          <a:p>
            <a:r>
              <a:rPr lang="el-GR" sz="1600" dirty="0"/>
              <a:t>Αστειευόμενος έτσι ομιλεί.</a:t>
            </a:r>
          </a:p>
          <a:p>
            <a:r>
              <a:rPr lang="el-GR" sz="1600" dirty="0"/>
              <a:t>Και την επαύριον ένας δούλος της </a:t>
            </a:r>
            <a:r>
              <a:rPr lang="el-GR" sz="1600" dirty="0" smtClean="0"/>
              <a:t>δρομαίος της </a:t>
            </a:r>
            <a:r>
              <a:rPr lang="el-GR" sz="1600" dirty="0"/>
              <a:t>Ερωμένης έρχεται την κεφαλή βαστώντας</a:t>
            </a:r>
          </a:p>
          <a:p>
            <a:r>
              <a:rPr lang="el-GR" sz="1600" dirty="0"/>
              <a:t> ολόξανθη επάνω σε χρυσό σινί.</a:t>
            </a:r>
          </a:p>
          <a:p>
            <a:r>
              <a:rPr lang="el-GR" sz="1600" dirty="0"/>
              <a:t> Πλην την επιθυμία του την χθεσινή</a:t>
            </a:r>
          </a:p>
          <a:p>
            <a:r>
              <a:rPr lang="el-GR" sz="1600" dirty="0"/>
              <a:t> ο σοφιστής είχε ξεχάσει μελετώντας.</a:t>
            </a:r>
          </a:p>
          <a:p>
            <a:r>
              <a:rPr lang="el-GR" sz="1600" dirty="0"/>
              <a:t> </a:t>
            </a:r>
            <a:r>
              <a:rPr lang="el-GR" sz="1600" dirty="0" smtClean="0"/>
              <a:t>    Τα </a:t>
            </a:r>
            <a:r>
              <a:rPr lang="el-GR" sz="1600" dirty="0"/>
              <a:t>αίματα 'που στάζουνε βλέπει κι'  αηδιάζει.</a:t>
            </a:r>
          </a:p>
          <a:p>
            <a:r>
              <a:rPr lang="el-GR" sz="1600" dirty="0"/>
              <a:t>      Το </a:t>
            </a:r>
            <a:r>
              <a:rPr lang="el-GR" sz="1600" dirty="0" err="1"/>
              <a:t>αιματωμένο</a:t>
            </a:r>
            <a:r>
              <a:rPr lang="el-GR" sz="1600" dirty="0"/>
              <a:t> πράγμα αυτό να </a:t>
            </a:r>
            <a:r>
              <a:rPr lang="el-GR" sz="1600" dirty="0" err="1"/>
              <a:t>σηκωθή</a:t>
            </a:r>
            <a:endParaRPr lang="el-GR" sz="1600" dirty="0"/>
          </a:p>
          <a:p>
            <a:r>
              <a:rPr lang="el-GR" sz="1600" dirty="0"/>
              <a:t>       προστάζει από εμπροστά του, κ' εξακολουθεί</a:t>
            </a:r>
          </a:p>
          <a:p>
            <a:r>
              <a:rPr lang="el-GR" sz="1600" dirty="0"/>
              <a:t>       του </a:t>
            </a:r>
            <a:r>
              <a:rPr lang="el-GR" sz="1600" dirty="0" err="1"/>
              <a:t>Πλάτονος</a:t>
            </a:r>
            <a:r>
              <a:rPr lang="el-GR" sz="1600" dirty="0"/>
              <a:t> τους διαλόγους να </a:t>
            </a:r>
            <a:r>
              <a:rPr lang="el-GR" sz="1600" dirty="0" err="1"/>
              <a:t>διαβάζη</a:t>
            </a:r>
            <a:r>
              <a:rPr lang="el-GR" sz="1600" dirty="0"/>
              <a:t>.</a:t>
            </a:r>
          </a:p>
        </p:txBody>
      </p:sp>
    </p:spTree>
    <p:extLst>
      <p:ext uri="{BB962C8B-B14F-4D97-AF65-F5344CB8AC3E}">
        <p14:creationId xmlns="" xmlns:p14="http://schemas.microsoft.com/office/powerpoint/2010/main" val="377998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5" name="14.ΣΑΛΩΜΗ - Salome.mp4">
            <a:hlinkClick r:id="" action="ppaction://media"/>
          </p:cNvPr>
          <p:cNvPicPr>
            <a:picLocks noGrp="1" noRot="1" noChangeAspect="1"/>
          </p:cNvPicPr>
          <p:nvPr>
            <p:ph idx="1"/>
            <a:videoFile r:link="rId1"/>
          </p:nvPr>
        </p:nvPicPr>
        <p:blipFill>
          <a:blip r:embed="rId4" cstate="print"/>
          <a:stretch>
            <a:fillRect/>
          </a:stretch>
        </p:blipFill>
        <p:spPr>
          <a:xfrm>
            <a:off x="395536" y="332656"/>
            <a:ext cx="8352928" cy="58326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635670"/>
          </a:xfrm>
        </p:spPr>
        <p:txBody>
          <a:bodyPr>
            <a:normAutofit fontScale="90000"/>
          </a:bodyPr>
          <a:lstStyle/>
          <a:p>
            <a:r>
              <a:rPr lang="el-GR" sz="2400" dirty="0" smtClean="0"/>
              <a:t>Ονόματα μαθητριών</a:t>
            </a:r>
            <a:endParaRPr lang="el-GR" sz="2400" dirty="0"/>
          </a:p>
        </p:txBody>
      </p:sp>
      <p:sp>
        <p:nvSpPr>
          <p:cNvPr id="4" name="3 - Θέση κειμένου"/>
          <p:cNvSpPr>
            <a:spLocks noGrp="1"/>
          </p:cNvSpPr>
          <p:nvPr>
            <p:ph type="body" sz="half" idx="2"/>
          </p:nvPr>
        </p:nvSpPr>
        <p:spPr>
          <a:xfrm>
            <a:off x="395536" y="1196752"/>
            <a:ext cx="3240360" cy="5072750"/>
          </a:xfrm>
        </p:spPr>
        <p:txBody>
          <a:bodyPr/>
          <a:lstStyle/>
          <a:p>
            <a:pPr algn="just"/>
            <a:endParaRPr lang="el-GR" dirty="0" smtClean="0"/>
          </a:p>
          <a:p>
            <a:pPr algn="just"/>
            <a:r>
              <a:rPr lang="el-GR" dirty="0" smtClean="0"/>
              <a:t>Αλεξίου Αντριάνα</a:t>
            </a:r>
          </a:p>
          <a:p>
            <a:pPr algn="just"/>
            <a:endParaRPr lang="el-GR" dirty="0" smtClean="0"/>
          </a:p>
          <a:p>
            <a:pPr algn="just"/>
            <a:r>
              <a:rPr lang="el-GR" dirty="0" smtClean="0"/>
              <a:t>Γεώργιου Σπυριδούλα</a:t>
            </a:r>
          </a:p>
          <a:p>
            <a:pPr algn="just"/>
            <a:endParaRPr lang="el-GR" dirty="0" smtClean="0"/>
          </a:p>
          <a:p>
            <a:pPr algn="just"/>
            <a:r>
              <a:rPr lang="el-GR" dirty="0" err="1" smtClean="0"/>
              <a:t>Μπέκιου</a:t>
            </a:r>
            <a:r>
              <a:rPr lang="el-GR" dirty="0" smtClean="0"/>
              <a:t> Νικολέτα</a:t>
            </a:r>
          </a:p>
          <a:p>
            <a:pPr algn="just"/>
            <a:endParaRPr lang="el-GR" dirty="0" smtClean="0"/>
          </a:p>
          <a:p>
            <a:pPr algn="just"/>
            <a:r>
              <a:rPr lang="el-GR" dirty="0" smtClean="0"/>
              <a:t>Παύλου Μελίνα</a:t>
            </a:r>
          </a:p>
          <a:p>
            <a:pPr algn="just"/>
            <a:endParaRPr lang="el-GR" dirty="0" smtClean="0"/>
          </a:p>
          <a:p>
            <a:pPr algn="just"/>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endParaRPr lang="el-GR" dirty="0" smtClean="0"/>
          </a:p>
          <a:p>
            <a:pPr algn="just">
              <a:buNone/>
            </a:pPr>
            <a:r>
              <a:rPr lang="el-GR" b="1" dirty="0" smtClean="0"/>
              <a:t>Ιδιαίτερο ενδιαφέρον έχει η προσέγγιση των</a:t>
            </a:r>
          </a:p>
          <a:p>
            <a:pPr algn="just">
              <a:buNone/>
            </a:pPr>
            <a:r>
              <a:rPr lang="el-GR" b="1" dirty="0" smtClean="0"/>
              <a:t>σπουδαστών που «σοκαρίστηκαν από την</a:t>
            </a:r>
          </a:p>
          <a:p>
            <a:pPr algn="just">
              <a:buNone/>
            </a:pPr>
            <a:r>
              <a:rPr lang="el-GR" b="1" dirty="0" smtClean="0"/>
              <a:t>τόλμη ειδικά των ερωτικών ποιημάτων,</a:t>
            </a:r>
          </a:p>
          <a:p>
            <a:pPr algn="just">
              <a:buNone/>
            </a:pPr>
            <a:r>
              <a:rPr lang="el-GR" b="1" dirty="0" smtClean="0"/>
              <a:t>αρκετά ξένη προς την ιαπωνική κουλτούρα»,</a:t>
            </a:r>
          </a:p>
          <a:p>
            <a:pPr algn="just">
              <a:buNone/>
            </a:pPr>
            <a:r>
              <a:rPr lang="el-GR" b="1" dirty="0" smtClean="0"/>
              <a:t>όμως «βρήκαν κοινές συνισταμένες στο</a:t>
            </a:r>
          </a:p>
          <a:p>
            <a:pPr algn="just">
              <a:buNone/>
            </a:pPr>
            <a:r>
              <a:rPr lang="el-GR" b="1" dirty="0" smtClean="0"/>
              <a:t>στοιχείο της πολυθεΐας που εμφανίζεται</a:t>
            </a:r>
          </a:p>
          <a:p>
            <a:pPr algn="just">
              <a:buNone/>
            </a:pPr>
            <a:r>
              <a:rPr lang="el-GR" b="1" dirty="0" smtClean="0"/>
              <a:t>στον Καβάφη». </a:t>
            </a:r>
            <a:endParaRPr lang="el-GR" b="1" dirty="0"/>
          </a:p>
        </p:txBody>
      </p:sp>
      <p:sp>
        <p:nvSpPr>
          <p:cNvPr id="3" name="2 - Τίτλος"/>
          <p:cNvSpPr>
            <a:spLocks noGrp="1"/>
          </p:cNvSpPr>
          <p:nvPr>
            <p:ph type="title"/>
          </p:nvPr>
        </p:nvSpPr>
        <p:spPr/>
        <p:txBody>
          <a:bodyPr/>
          <a:lstStyle/>
          <a:p>
            <a:pPr algn="just"/>
            <a:r>
              <a:rPr lang="el-GR" sz="2800" dirty="0" smtClean="0"/>
              <a:t>Συμπεράσματα</a:t>
            </a:r>
            <a:endParaRPr lang="el-GR"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68760"/>
            <a:ext cx="8229600" cy="4738531"/>
          </a:xfrm>
        </p:spPr>
        <p:txBody>
          <a:bodyPr>
            <a:noAutofit/>
          </a:bodyPr>
          <a:lstStyle/>
          <a:p>
            <a:pPr>
              <a:buNone/>
            </a:pPr>
            <a:r>
              <a:rPr lang="el-GR" sz="1800" b="1" dirty="0" smtClean="0"/>
              <a:t>«Τι μπορώ να διαβάσω σε αυτά τα έργα; </a:t>
            </a:r>
            <a:r>
              <a:rPr lang="el-GR" sz="1800" dirty="0" smtClean="0"/>
              <a:t>Ότι τα ποιήματα του Καβάφη έχουν κάποια ιδιαίτερα χαρακτηριστικά! </a:t>
            </a:r>
          </a:p>
          <a:p>
            <a:pPr>
              <a:buNone/>
            </a:pPr>
            <a:r>
              <a:rPr lang="el-GR" sz="1800" dirty="0" smtClean="0"/>
              <a:t> Όταν ξεκίνησε το εργαστήριο, περίμενα πώς και οι μαθητές μου θα προσέγγιζαν τα ερωτικά ποιήματά του, αλλά όμως το απέφυγαν, καθώς δεν θέλησαν να εκφραστούν μέσα από αυτά. Έτσι κανείς δεν επέλεξε ένα τέτοιο ποίημα. </a:t>
            </a:r>
          </a:p>
          <a:p>
            <a:pPr>
              <a:buNone/>
            </a:pPr>
            <a:r>
              <a:rPr lang="el-GR" sz="1800" dirty="0" smtClean="0"/>
              <a:t>Υπάρχουν αναφορές για ένα αισθησιακό αγόρι σε δύο ποιήματα: στο «Εν τη </a:t>
            </a:r>
            <a:r>
              <a:rPr lang="el-GR" sz="1800" dirty="0" err="1" smtClean="0"/>
              <a:t>Οδώ</a:t>
            </a:r>
            <a:r>
              <a:rPr lang="el-GR" sz="1800" dirty="0" smtClean="0"/>
              <a:t>» και στο «Σε ένα παλιό βιβλίο», όμως οι δύο φοιτητές που τα επέλεξαν ως θέμα της δουλειάς τους, </a:t>
            </a:r>
            <a:r>
              <a:rPr lang="el-GR" sz="1800" b="1" dirty="0" smtClean="0"/>
              <a:t>απέφυγαν να προσεγγίσουν τα ερωτικά υπονοούμενα, </a:t>
            </a:r>
            <a:r>
              <a:rPr lang="el-GR" sz="1800" dirty="0" smtClean="0"/>
              <a:t>σκιαγραφώντας ένα αγόρι καθόλα υγιές και αθώο.</a:t>
            </a:r>
          </a:p>
          <a:p>
            <a:pPr>
              <a:buNone/>
            </a:pPr>
            <a:r>
              <a:rPr lang="el-GR" sz="1800" dirty="0" smtClean="0"/>
              <a:t> Η σκηνοθέτης της ταινίας «Θάμπωμα /</a:t>
            </a:r>
            <a:r>
              <a:rPr lang="el-GR" sz="1800" dirty="0" err="1" smtClean="0"/>
              <a:t>Halation</a:t>
            </a:r>
            <a:r>
              <a:rPr lang="el-GR" sz="1800" dirty="0" smtClean="0"/>
              <a:t>» </a:t>
            </a:r>
            <a:r>
              <a:rPr lang="el-GR" sz="1800" b="1" dirty="0" smtClean="0"/>
              <a:t>δεν συμφώνησε καθόλου με τις ερωτικές αναφορές του Καβάφη, αντιθέτως ενοχλήθηκε ιδιαιτέρως</a:t>
            </a:r>
            <a:r>
              <a:rPr lang="el-GR" sz="1800" dirty="0" smtClean="0"/>
              <a:t>, για αυτό και απεικόνισε τα συναισθήματά της, λαμβάνοντας υπό όψη το σύνολο της ποίησης του και όχι κάποιο από τα </a:t>
            </a:r>
            <a:r>
              <a:rPr lang="el-GR" sz="1800" smtClean="0"/>
              <a:t>ποιήματά του»!</a:t>
            </a:r>
            <a:endParaRPr lang="el-GR" sz="1800" dirty="0"/>
          </a:p>
        </p:txBody>
      </p:sp>
      <p:sp>
        <p:nvSpPr>
          <p:cNvPr id="3" name="2 - Τίτλος"/>
          <p:cNvSpPr>
            <a:spLocks noGrp="1"/>
          </p:cNvSpPr>
          <p:nvPr>
            <p:ph type="title"/>
          </p:nvPr>
        </p:nvSpPr>
        <p:spPr>
          <a:xfrm>
            <a:off x="457200" y="274638"/>
            <a:ext cx="8229600" cy="922114"/>
          </a:xfrm>
        </p:spPr>
        <p:txBody>
          <a:bodyPr>
            <a:normAutofit/>
          </a:bodyPr>
          <a:lstStyle/>
          <a:p>
            <a:r>
              <a:rPr lang="el-GR" sz="3600" dirty="0" smtClean="0"/>
              <a:t>Ο </a:t>
            </a:r>
            <a:r>
              <a:rPr lang="en-US" sz="3600" dirty="0" smtClean="0"/>
              <a:t>Dino Sato </a:t>
            </a:r>
            <a:r>
              <a:rPr lang="el-GR" sz="3600" dirty="0" smtClean="0"/>
              <a:t>τονίζει :</a:t>
            </a:r>
            <a:endParaRPr lang="el-GR" sz="3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52736"/>
            <a:ext cx="8229600" cy="4954555"/>
          </a:xfrm>
        </p:spPr>
        <p:txBody>
          <a:bodyPr>
            <a:normAutofit fontScale="62500" lnSpcReduction="20000"/>
          </a:bodyPr>
          <a:lstStyle/>
          <a:p>
            <a:pPr>
              <a:buNone/>
            </a:pPr>
            <a:r>
              <a:rPr lang="el-GR" b="1" dirty="0" smtClean="0"/>
              <a:t>«Γιατί οι φοιτητές απέφυγαν τις ερωτικές αναφορές</a:t>
            </a:r>
            <a:r>
              <a:rPr lang="el-GR" dirty="0" smtClean="0"/>
              <a:t>; …Εμείς Ιάπωνες</a:t>
            </a:r>
          </a:p>
          <a:p>
            <a:pPr>
              <a:buNone/>
            </a:pPr>
            <a:r>
              <a:rPr lang="el-GR" dirty="0" smtClean="0"/>
              <a:t>δεν χρησιμοποιούμε ερωτικές εκφράσεις μέσα στη σχολική τάξη…. Δεν</a:t>
            </a:r>
          </a:p>
          <a:p>
            <a:pPr>
              <a:buNone/>
            </a:pPr>
            <a:r>
              <a:rPr lang="el-GR" dirty="0" smtClean="0"/>
              <a:t>έχουμε διαβάσει ποτέ ένα ποίημα, όπως αυτά του Καβάφη, διότι</a:t>
            </a:r>
          </a:p>
          <a:p>
            <a:pPr>
              <a:buNone/>
            </a:pPr>
            <a:r>
              <a:rPr lang="el-GR" dirty="0" smtClean="0"/>
              <a:t>μπορεί να προκύψουν αντιδράσεις. …</a:t>
            </a:r>
          </a:p>
          <a:p>
            <a:pPr>
              <a:buNone/>
            </a:pPr>
            <a:r>
              <a:rPr lang="el-GR" dirty="0" smtClean="0"/>
              <a:t>Πληροφορήθηκα, ότι η ποίηση του Καβάφη είναι πολύ δημοφιλής στην</a:t>
            </a:r>
          </a:p>
          <a:p>
            <a:pPr>
              <a:buNone/>
            </a:pPr>
            <a:r>
              <a:rPr lang="el-GR" dirty="0" smtClean="0"/>
              <a:t>Ελλάδα και όντως στην πορεία διαπίστωσα, ότι η ελληνική κουλτούρα</a:t>
            </a:r>
          </a:p>
          <a:p>
            <a:pPr>
              <a:buNone/>
            </a:pPr>
            <a:r>
              <a:rPr lang="el-GR" dirty="0" smtClean="0"/>
              <a:t>είναι διαφορετική από την ιαπωνική. </a:t>
            </a:r>
          </a:p>
          <a:p>
            <a:pPr>
              <a:buNone/>
            </a:pPr>
            <a:r>
              <a:rPr lang="el-GR" dirty="0" smtClean="0"/>
              <a:t>Όλοι σχεδόν οι μαθητές της τάξης μου, μετά την αποφοίτησή τους, θα</a:t>
            </a:r>
          </a:p>
          <a:p>
            <a:pPr>
              <a:buNone/>
            </a:pPr>
            <a:r>
              <a:rPr lang="el-GR" dirty="0" smtClean="0"/>
              <a:t>ασχοληθούν με τον εμπορικό σχεδιασμό (</a:t>
            </a:r>
            <a:r>
              <a:rPr lang="el-GR" dirty="0" err="1" smtClean="0"/>
              <a:t>design</a:t>
            </a:r>
            <a:r>
              <a:rPr lang="el-GR" dirty="0" smtClean="0"/>
              <a:t>, διαφήμιση κ.λπ.) και</a:t>
            </a:r>
          </a:p>
          <a:p>
            <a:pPr>
              <a:buNone/>
            </a:pPr>
            <a:r>
              <a:rPr lang="el-GR" dirty="0" smtClean="0"/>
              <a:t>στον χώρο αυτό οι περισσότεροι αντιπαθούν ή νιώθουν άβολα με τις</a:t>
            </a:r>
          </a:p>
          <a:p>
            <a:pPr>
              <a:buNone/>
            </a:pPr>
            <a:r>
              <a:rPr lang="el-GR" dirty="0" smtClean="0"/>
              <a:t>ερωτικές εκφράσεις. Για αυτό πιστεύω, ότι οι μαθητές αποφεύγουν να</a:t>
            </a:r>
          </a:p>
          <a:p>
            <a:pPr>
              <a:buNone/>
            </a:pPr>
            <a:r>
              <a:rPr lang="el-GR" dirty="0" smtClean="0"/>
              <a:t>εκφράζονται με σαφήνεια περί αυτών των θεμάτων. Αναρωτιέμαι, εάν,</a:t>
            </a:r>
          </a:p>
          <a:p>
            <a:pPr>
              <a:buNone/>
            </a:pPr>
            <a:r>
              <a:rPr lang="el-GR" dirty="0" smtClean="0"/>
              <a:t>τελικά, θα συνεχίσουμε να περιορίζουμε το εύρος τις ερωτικής</a:t>
            </a:r>
          </a:p>
          <a:p>
            <a:pPr>
              <a:buNone/>
            </a:pPr>
            <a:r>
              <a:rPr lang="el-GR" dirty="0" err="1" smtClean="0"/>
              <a:t>αυτοέκφρασής</a:t>
            </a:r>
            <a:r>
              <a:rPr lang="el-GR" dirty="0" smtClean="0"/>
              <a:t> μας με την αναισθησία. </a:t>
            </a:r>
            <a:r>
              <a:rPr lang="el-GR" b="1" dirty="0" smtClean="0"/>
              <a:t>Αυτό το εργαστήριο κατέδειξε</a:t>
            </a:r>
          </a:p>
          <a:p>
            <a:pPr>
              <a:buNone/>
            </a:pPr>
            <a:r>
              <a:rPr lang="el-GR" b="1" dirty="0" smtClean="0"/>
              <a:t>πολλά πράγματα: ότι είναι σημαντικό να σκεφτόμαστε ελεύθερα και</a:t>
            </a:r>
          </a:p>
          <a:p>
            <a:pPr>
              <a:buNone/>
            </a:pPr>
            <a:r>
              <a:rPr lang="el-GR" b="1" dirty="0" smtClean="0"/>
              <a:t>χωρίς περιορισμούς. Θέλησα να κάνω τους μαθητές μου να σπάσουν</a:t>
            </a:r>
          </a:p>
          <a:p>
            <a:pPr>
              <a:buNone/>
            </a:pPr>
            <a:r>
              <a:rPr lang="el-GR" b="1" dirty="0" smtClean="0"/>
              <a:t>ένα στερεότυπο τρόπο σκέψης, για αυτό και εκτίμησα την ιδέα περί</a:t>
            </a:r>
          </a:p>
          <a:p>
            <a:pPr>
              <a:buNone/>
            </a:pPr>
            <a:r>
              <a:rPr lang="el-GR" b="1" dirty="0" smtClean="0"/>
              <a:t>του Καβάφη, καθώς μας έδωσε αυτή την ευκαιρία»</a:t>
            </a:r>
            <a:r>
              <a:rPr lang="el-GR" dirty="0" smtClean="0"/>
              <a:t>. </a:t>
            </a:r>
            <a:endParaRPr lang="el-GR" dirty="0"/>
          </a:p>
        </p:txBody>
      </p:sp>
      <p:sp>
        <p:nvSpPr>
          <p:cNvPr id="3" name="2 - Τίτλος"/>
          <p:cNvSpPr>
            <a:spLocks noGrp="1"/>
          </p:cNvSpPr>
          <p:nvPr>
            <p:ph type="title"/>
          </p:nvPr>
        </p:nvSpPr>
        <p:spPr>
          <a:xfrm>
            <a:off x="457200" y="274638"/>
            <a:ext cx="8219256" cy="778098"/>
          </a:xfrm>
        </p:spPr>
        <p:txBody>
          <a:bodyPr>
            <a:normAutofit/>
          </a:bodyPr>
          <a:lstStyle/>
          <a:p>
            <a:r>
              <a:rPr lang="el-GR" sz="3600" dirty="0" smtClean="0"/>
              <a:t>Και συνεχίζει:</a:t>
            </a:r>
            <a:endParaRPr lang="el-G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sz="1200" dirty="0" smtClean="0"/>
              <a:t>Σχόλια του σκηνοθέτη </a:t>
            </a:r>
            <a:r>
              <a:rPr lang="el-GR" sz="1100" dirty="0" smtClean="0"/>
              <a:t>SHIBATA </a:t>
            </a:r>
            <a:r>
              <a:rPr lang="el-GR" sz="1100" dirty="0" err="1" smtClean="0"/>
              <a:t>Yuuna</a:t>
            </a:r>
            <a:r>
              <a:rPr lang="el-GR" sz="1100" dirty="0" smtClean="0"/>
              <a:t> </a:t>
            </a:r>
            <a:r>
              <a:rPr lang="el-GR" sz="1200" dirty="0" smtClean="0"/>
              <a:t>: Ενώ τα αναμμένα κεριά καίγονται γρήγορα, εξέφρασα ένα θετικό αίσθημα. Ας προχωρήσουμε μπροστά χωρίς να κοιτάζουμε πίσω. Εδώ, ένας γέρος κοντά στον θάνατο, θυμάται τη ζωή του και την αγαπημένη του οικογένεια. Ανατρέχει στο παρελθόν και θυμάται τις περασμένες μέρες. Δέχεται τον θάνατό του με τις ευτυχισμένες αναμνήσεις του. Δεν πιστεύει ότι ο θάνατος είναι ο φόβος.</a:t>
            </a:r>
            <a:br>
              <a:rPr lang="el-GR" sz="1200" dirty="0" smtClean="0"/>
            </a:br>
            <a:r>
              <a:rPr lang="el-GR" sz="1200" dirty="0" smtClean="0"/>
              <a:t>Προσπάθησα να κάνω μια ταινία που είναι κατανοητή. Η ζεστασιά και η μοναξιά του γέρου. Μια συνάντηση και ένα χωρισμό. Θέλησα να δείξω τη διαφορετική προσέγγιση του θανάτου που είχε ο γέρος σε σχέση με τον Καβάφη.</a:t>
            </a:r>
            <a:endParaRPr lang="el-GR" sz="1200" dirty="0"/>
          </a:p>
        </p:txBody>
      </p:sp>
      <p:pic>
        <p:nvPicPr>
          <p:cNvPr id="5" name="1.β.ΚΕΡΙΑ - Candles.mp4">
            <a:hlinkClick r:id="" action="ppaction://media"/>
          </p:cNvPr>
          <p:cNvPicPr>
            <a:picLocks noGrp="1" noRot="1" noChangeAspect="1"/>
          </p:cNvPicPr>
          <p:nvPr>
            <p:ph idx="1"/>
            <a:videoFile r:link="rId1"/>
          </p:nvPr>
        </p:nvPicPr>
        <p:blipFill>
          <a:blip r:embed="rId3" cstate="print"/>
          <a:stretch>
            <a:fillRect/>
          </a:stretch>
        </p:blipFill>
        <p:spPr>
          <a:xfrm>
            <a:off x="971600" y="1484784"/>
            <a:ext cx="7632848" cy="41764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71472" y="1428736"/>
            <a:ext cx="8229600" cy="4525963"/>
          </a:xfrm>
        </p:spPr>
        <p:txBody>
          <a:bodyPr>
            <a:normAutofit fontScale="92500" lnSpcReduction="10000"/>
          </a:bodyPr>
          <a:lstStyle/>
          <a:p>
            <a:r>
              <a:rPr lang="el-GR" dirty="0" err="1" smtClean="0"/>
              <a:t>Θάθελα</a:t>
            </a:r>
            <a:r>
              <a:rPr lang="el-GR" dirty="0" smtClean="0"/>
              <a:t> αυτήν την μνήμη να την πω...</a:t>
            </a:r>
            <a:br>
              <a:rPr lang="el-GR" dirty="0" smtClean="0"/>
            </a:br>
            <a:r>
              <a:rPr lang="el-GR" dirty="0" smtClean="0"/>
              <a:t>Μα έτσι </a:t>
            </a:r>
            <a:r>
              <a:rPr lang="el-GR" dirty="0" err="1" smtClean="0"/>
              <a:t>εσβύσθη</a:t>
            </a:r>
            <a:r>
              <a:rPr lang="el-GR" dirty="0" smtClean="0"/>
              <a:t> πια... σαν τίποτε δεν απομένει —</a:t>
            </a:r>
            <a:br>
              <a:rPr lang="el-GR" dirty="0" smtClean="0"/>
            </a:br>
            <a:r>
              <a:rPr lang="el-GR" dirty="0" smtClean="0"/>
              <a:t>γιατί </a:t>
            </a:r>
            <a:r>
              <a:rPr lang="el-GR" dirty="0" err="1" smtClean="0"/>
              <a:t>μακρυά</a:t>
            </a:r>
            <a:r>
              <a:rPr lang="el-GR" dirty="0" smtClean="0"/>
              <a:t>, στα πρώτα εφηβικά μου χρόνια κείται.</a:t>
            </a:r>
            <a:br>
              <a:rPr lang="el-GR" dirty="0" smtClean="0"/>
            </a:br>
            <a:r>
              <a:rPr lang="el-GR" dirty="0" smtClean="0"/>
              <a:t/>
            </a:r>
            <a:br>
              <a:rPr lang="el-GR" dirty="0" smtClean="0"/>
            </a:br>
            <a:r>
              <a:rPr lang="el-GR" dirty="0" smtClean="0"/>
              <a:t>Δέρμα σαν καμωμένο από </a:t>
            </a:r>
            <a:r>
              <a:rPr lang="el-GR" dirty="0" err="1" smtClean="0"/>
              <a:t>ιασεμί</a:t>
            </a:r>
            <a:r>
              <a:rPr lang="el-GR" dirty="0" smtClean="0"/>
              <a:t>...</a:t>
            </a:r>
            <a:br>
              <a:rPr lang="el-GR" dirty="0" smtClean="0"/>
            </a:br>
            <a:r>
              <a:rPr lang="el-GR" dirty="0" smtClean="0"/>
              <a:t>Εκείνη του </a:t>
            </a:r>
            <a:r>
              <a:rPr lang="el-GR" dirty="0" err="1" smtClean="0"/>
              <a:t>Aυγούστου</a:t>
            </a:r>
            <a:r>
              <a:rPr lang="el-GR" dirty="0" smtClean="0"/>
              <a:t> — </a:t>
            </a:r>
            <a:r>
              <a:rPr lang="el-GR" dirty="0" err="1" smtClean="0"/>
              <a:t>Aύγουστος</a:t>
            </a:r>
            <a:r>
              <a:rPr lang="el-GR" dirty="0" smtClean="0"/>
              <a:t> ήταν; — η </a:t>
            </a:r>
            <a:r>
              <a:rPr lang="el-GR" dirty="0" err="1" smtClean="0"/>
              <a:t>βραδυά</a:t>
            </a:r>
            <a:r>
              <a:rPr lang="el-GR" dirty="0" smtClean="0"/>
              <a:t>...</a:t>
            </a:r>
            <a:br>
              <a:rPr lang="el-GR" dirty="0" smtClean="0"/>
            </a:br>
            <a:r>
              <a:rPr lang="el-GR" dirty="0" smtClean="0"/>
              <a:t>Μόλις θυμούμαι πια τα μάτια· ήσαν, θαρρώ, μαβιά...</a:t>
            </a:r>
            <a:br>
              <a:rPr lang="el-GR" dirty="0" smtClean="0"/>
            </a:br>
            <a:r>
              <a:rPr lang="el-GR" dirty="0" smtClean="0"/>
              <a:t>A ναι, μαβιά· ένα σαπφείρινο μαβί. </a:t>
            </a:r>
          </a:p>
          <a:p>
            <a:endParaRPr lang="el-GR" dirty="0"/>
          </a:p>
        </p:txBody>
      </p:sp>
      <p:sp>
        <p:nvSpPr>
          <p:cNvPr id="3" name="2 - Τίτλος"/>
          <p:cNvSpPr>
            <a:spLocks noGrp="1"/>
          </p:cNvSpPr>
          <p:nvPr>
            <p:ph type="title"/>
          </p:nvPr>
        </p:nvSpPr>
        <p:spPr/>
        <p:txBody>
          <a:bodyPr/>
          <a:lstStyle/>
          <a:p>
            <a:r>
              <a:rPr lang="el-GR" dirty="0" err="1" smtClean="0"/>
              <a:t>Μακρυά</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1100" dirty="0" smtClean="0"/>
              <a:t>ΜΑΚΡΥΑ, ΑΝΤΟΥ.  Ένας γέρος, βλέποντας το ηλιοβασίλεμα στην άκρη της θάλασσας, νιώθει ότι είχε ξαναδεί την εικόνα αυτή. Θυμάται μια γυναίκα με μπλε μάτια απ’ το παρελθόν. Την ανακαλεί στη μνήμη </a:t>
            </a:r>
            <a:r>
              <a:rPr lang="el-GR" sz="1100" dirty="0" err="1" smtClean="0"/>
              <a:t>του.Με</a:t>
            </a:r>
            <a:r>
              <a:rPr lang="el-GR" sz="1100" dirty="0" smtClean="0"/>
              <a:t> το έργο μου θέλησα να δείξω την καταβύθισή του στις αναμνήσεις του, ως ψευδαισθήσεις. Θέλησα να αναδείξω την αίσθηση της ενοχής του, μέσα από την έκφραση του προσώπου της. Απέδωσα ιδιαιτέρως την εντύπωση που προκύπτει, ως μπλε μάτια.</a:t>
            </a:r>
            <a:br>
              <a:rPr lang="el-GR" sz="1100" dirty="0" smtClean="0"/>
            </a:br>
            <a:endParaRPr lang="el-GR" sz="1100" dirty="0"/>
          </a:p>
        </p:txBody>
      </p:sp>
      <p:pic>
        <p:nvPicPr>
          <p:cNvPr id="4" name="2.β.ΜΑΚΡΥΑ - Long Ago.mp4">
            <a:hlinkClick r:id="" action="ppaction://media"/>
          </p:cNvPr>
          <p:cNvPicPr>
            <a:picLocks noGrp="1" noRot="1" noChangeAspect="1"/>
          </p:cNvPicPr>
          <p:nvPr>
            <p:ph idx="1"/>
            <a:videoFile r:link="rId1"/>
          </p:nvPr>
        </p:nvPicPr>
        <p:blipFill>
          <a:blip r:embed="rId3" cstate="print"/>
          <a:stretch>
            <a:fillRect/>
          </a:stretch>
        </p:blipFill>
        <p:spPr>
          <a:xfrm>
            <a:off x="1285852" y="2214554"/>
            <a:ext cx="6905588" cy="35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sz="1100" dirty="0" err="1" smtClean="0"/>
              <a:t>Μακρυα</a:t>
            </a:r>
            <a:r>
              <a:rPr lang="el-GR" sz="1100" dirty="0" smtClean="0"/>
              <a:t>. Β. Ζωγράφισα μια αόριστη </a:t>
            </a:r>
            <a:r>
              <a:rPr lang="el-GR" sz="1100" dirty="0" err="1" smtClean="0"/>
              <a:t>μνήμη...Έκανα</a:t>
            </a:r>
            <a:r>
              <a:rPr lang="el-GR" sz="1100" dirty="0" smtClean="0"/>
              <a:t> την ταινία εμπνευσμένη από την ποίηση του Καβάφη στο σύνολό της, και όχι από κάποιο ποίημά του. Θέλησα να εκφράσω τα συναισθήματά μου, τη σύγχυση, τη χαοτική, την ψυχεδελική, την </a:t>
            </a:r>
            <a:r>
              <a:rPr lang="el-GR" sz="1100" dirty="0" err="1" smtClean="0"/>
              <a:t>techno</a:t>
            </a:r>
            <a:r>
              <a:rPr lang="el-GR" sz="1100" dirty="0" smtClean="0"/>
              <a:t> μουσική και τα ηλεκτρικά σήματα στον εγκέφαλό μου. Ένας βασικός χαρακτήρας είναι μια γυναίκα, μήπως είμαι εγώ; Στο μυαλό της γυναίκας, απογοητεύσεις και σύγχυση, συμβαίνουν χημικές </a:t>
            </a:r>
            <a:r>
              <a:rPr lang="el-GR" sz="1100" dirty="0" err="1" smtClean="0"/>
              <a:t>αντιδράσεις.Μερικές</a:t>
            </a:r>
            <a:r>
              <a:rPr lang="el-GR" sz="1100" dirty="0" smtClean="0"/>
              <a:t> φορές ο Καβάφης φαίνεται αμυδρά. Θέλησα να σχεδιάσω όμορφο χάος και ψυχεδελικές εικόνες</a:t>
            </a:r>
            <a:br>
              <a:rPr lang="el-GR" sz="1100" dirty="0" smtClean="0"/>
            </a:br>
            <a:endParaRPr lang="el-GR" sz="1100" dirty="0"/>
          </a:p>
        </p:txBody>
      </p:sp>
      <p:pic>
        <p:nvPicPr>
          <p:cNvPr id="6" name="2.ΜΑΚΡΥΑ - Long Ago.mp4">
            <a:hlinkClick r:id="" action="ppaction://media"/>
          </p:cNvPr>
          <p:cNvPicPr>
            <a:picLocks noGrp="1" noRot="1" noChangeAspect="1"/>
          </p:cNvPicPr>
          <p:nvPr>
            <p:ph idx="1"/>
            <a:videoFile r:link="rId1"/>
          </p:nvPr>
        </p:nvPicPr>
        <p:blipFill>
          <a:blip r:embed="rId3" cstate="print"/>
          <a:stretch>
            <a:fillRect/>
          </a:stretch>
        </p:blipFill>
        <p:spPr>
          <a:xfrm>
            <a:off x="1043608" y="1628800"/>
            <a:ext cx="7344816" cy="42484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TotalTime>
  <Words>2576</Words>
  <Application>Microsoft Office PowerPoint</Application>
  <PresentationFormat>Προβολή στην οθόνη (4:3)</PresentationFormat>
  <Paragraphs>319</Paragraphs>
  <Slides>56</Slides>
  <Notes>0</Notes>
  <HiddenSlides>0</HiddenSlides>
  <MMClips>20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Συγκέντρωση</vt:lpstr>
      <vt:lpstr>Είκοσι ένας Ιάπωνες φοιτητές και ο καθηγητής τους, ανακαλύπτουν τον Αλεξανδρινό  </vt:lpstr>
      <vt:lpstr>Διαφάνεια 2</vt:lpstr>
      <vt:lpstr>Διαφάνεια 3</vt:lpstr>
      <vt:lpstr>Διαφάνεια 4</vt:lpstr>
      <vt:lpstr>Κεριά</vt:lpstr>
      <vt:lpstr>Σχόλια του σκηνοθέτη SHIBATA Yuuna : Ενώ τα αναμμένα κεριά καίγονται γρήγορα, εξέφρασα ένα θετικό αίσθημα. Ας προχωρήσουμε μπροστά χωρίς να κοιτάζουμε πίσω. Εδώ, ένας γέρος κοντά στον θάνατο, θυμάται τη ζωή του και την αγαπημένη του οικογένεια. Ανατρέχει στο παρελθόν και θυμάται τις περασμένες μέρες. Δέχεται τον θάνατό του με τις ευτυχισμένες αναμνήσεις του. Δεν πιστεύει ότι ο θάνατος είναι ο φόβος. Προσπάθησα να κάνω μια ταινία που είναι κατανοητή. Η ζεστασιά και η μοναξιά του γέρου. Μια συνάντηση και ένα χωρισμό. Θέλησα να δείξω τη διαφορετική προσέγγιση του θανάτου που είχε ο γέρος σε σχέση με τον Καβάφη.</vt:lpstr>
      <vt:lpstr>Μακρυά</vt:lpstr>
      <vt:lpstr>ΜΑΚΡΥΑ, ΑΝΤΟΥ.  Ένας γέρος, βλέποντας το ηλιοβασίλεμα στην άκρη της θάλασσας, νιώθει ότι είχε ξαναδεί την εικόνα αυτή. Θυμάται μια γυναίκα με μπλε μάτια απ’ το παρελθόν. Την ανακαλεί στη μνήμη του.Με το έργο μου θέλησα να δείξω την καταβύθισή του στις αναμνήσεις του, ως ψευδαισθήσεις. Θέλησα να αναδείξω την αίσθηση της ενοχής του, μέσα από την έκφραση του προσώπου της. Απέδωσα ιδιαιτέρως την εντύπωση που προκύπτει, ως μπλε μάτια. </vt:lpstr>
      <vt:lpstr>Μακρυα. Β. Ζωγράφισα μια αόριστη μνήμη...Έκανα την ταινία εμπνευσμένη από την ποίηση του Καβάφη στο σύνολό της, και όχι από κάποιο ποίημά του. Θέλησα να εκφράσω τα συναισθήματά μου, τη σύγχυση, τη χαοτική, την ψυχεδελική, την techno μουσική και τα ηλεκτρικά σήματα στον εγκέφαλό μου. Ένας βασικός χαρακτήρας είναι μια γυναίκα, μήπως είμαι εγώ; Στο μυαλό της γυναίκας, απογοητεύσεις και σύγχυση, συμβαίνουν χημικές αντιδράσεις.Μερικές φορές ο Καβάφης φαίνεται αμυδρά. Θέλησα να σχεδιάσω όμορφο χάος και ψυχεδελικές εικόνες </vt:lpstr>
      <vt:lpstr>«Τα Βήματα» </vt:lpstr>
      <vt:lpstr>ΤΑ ΒΗΜΑΤΑ, 1909 Σκηνοθεσία: ΤΣΟΥΡΟΥΤΑ Τατσουνόρι Η αρχαία Ελλάδα είχε πολυθεϊσμό όπως η Ιαπωνία.  Αυτό με διευκόλυνε να απεικονίσω το ποίημα, καθότι Ιάπωνας. Αντιπαρέβαλα τους αβρούς θεούς με τον φόβο ότι θα σκοτωθούν σύντομα. </vt:lpstr>
      <vt:lpstr> κι ακούμπησα και πλάγιασα στες κλίνες των </vt:lpstr>
      <vt:lpstr>    1915.Σκηνοθεσία: ΣΑΤΟ Ντίνο Διαβάζοντας το ποίημα Κι ακούμπησα και πλάγιασα στες κλίνες των, σκέφτηκα να φτιάξω Το Σπίτι της Απόλαυσης των Ψαριών!Αναρωτήθηκα, τι σημαίνει το σεξ στα ψάρια χωρίς αναπαραγωγική προοπτική! Είχα κάποιο ενδιαφέρον για τις σεξουαλικές διαστροφές των ψαριών. Στα μπροστινά δωμάτια κάνουν έρωτα, ενώ ο ποιητής, το χταπόδι Καβάφης, χαλαρώνει στο πίσω μυστικό δωμάτιο. Η υπερηφάνεια του δεν του επιτρέπει να πάει μαζί τους. Νιώθοντας το τι γινόταν δίπλα του, ένιωσε ματαιωμένος. Κι ο φθόνος του δυνάμωσε, αλλά χάριν της περηφάνιας του, κατάφερε να αντέξει, βρίσκοντας παρηγοριά στον εαυτό του. Σκέφτηκα, αυτό σημαίνει καλλιτέχνης. </vt:lpstr>
      <vt:lpstr> «Ηγεμών εκ Δυτικής Λιβύης»</vt:lpstr>
      <vt:lpstr>     Όταν ο πρίγκιπας από τη Δυτική Λιβύη επέστρεψε στο δωμάτιό του, ξεντύθηκε. Στη συνέχεια ξάπλωσε και χαλάρωσε το γεροδεμένο σώμα του και αναστέναξε.Θέλησα να εκφράσω αυτές τις στιγμές του ως κωμικό animation.Δημιούργησα μια «σκονισμένη» εικόνα στο σύνολό της, θέλοντας να καταδείξω τη μεγάλη κούρασή του. </vt:lpstr>
      <vt:lpstr>Ένας Γέρος (1897) </vt:lpstr>
      <vt:lpstr> ΠΙΝΟΝΤΑΣ ΤΣΑΪ (βασισμένο στο ποίημα Ένας Γέρος, 1897) Κάποιες φορές, σκηνές απ’ τη ζωή σας, που βρίσκονται στο βάθος της καρδιάς σας για πολύ καιρό, ανακαλούνται στο μυαλό σας σταδιακά. Πίνοντας τσάι, αυτές θα κατακαθίσουν πάλι στον πάτο της καρδιάς σας.   </vt:lpstr>
      <vt:lpstr>ΟΝΟΜΑΤΑ ΜΑΘΗΤΩΝ</vt:lpstr>
      <vt:lpstr>Θάλασσα του πρωϊού </vt:lpstr>
      <vt:lpstr>Διαφάνεια 20</vt:lpstr>
      <vt:lpstr>Διαφάνεια 21</vt:lpstr>
      <vt:lpstr>Ιθάκη </vt:lpstr>
      <vt:lpstr>Διαφάνεια 23</vt:lpstr>
      <vt:lpstr>Διαφάνεια 24</vt:lpstr>
      <vt:lpstr>Η διορία του Νέρωνος   Δεν ανησύχησεν ο Νέρων όταν άκουσε του Δελφικού Μαντείου τον χρησμό. «Τα εβδομήντα τρία χρόνια να φοβάται.» Είχε καιρόν ακόμη να χαρεί. Τριάντα χρονώ είναι. Πολύ αρκετή είν’ η διορία που ο θεός τον δίδει για να φροντίσει για τους μέλλοντας κινδύνους.  Τώρα στην Ρώμη θα επιστρέψει κουρασμένος λίγο, αλλά εξαίσια κουρασμένος από το ταξείδι αυτό, που ήταν όλο μέρες απολαύσεως — στα θέατρα, στους κήπους, στα γυμνάσια ... Των πόλεων της Αχαΐας εσπέρες ... Α των γυμνών σωμάτων η ηδονή προ πάντων ...  Αυτά ο Νέρων. Και στην Ισπανία ο Γάλβας κρυφά το στράτευμά του συναθροίζει και το ασκεί, ο γέροντας ο εβδομήντα τριώ χρονώ. </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ΟΝΟΜΑΤΑ ΜΑΘΗΤΩΝ</vt:lpstr>
      <vt:lpstr>            </vt:lpstr>
      <vt:lpstr>Διαφάνεια 38</vt:lpstr>
      <vt:lpstr>Ιωνικόν </vt:lpstr>
      <vt:lpstr>Διαφάνεια 40</vt:lpstr>
      <vt:lpstr>Τείχη </vt:lpstr>
      <vt:lpstr>Διαφάνεια 42</vt:lpstr>
      <vt:lpstr>Διαφάνεια 43</vt:lpstr>
      <vt:lpstr>Διαφάνεια 44</vt:lpstr>
      <vt:lpstr>Χαλδαϊκή Εικών </vt:lpstr>
      <vt:lpstr>Διαφάνεια 46</vt:lpstr>
      <vt:lpstr>Ἐν τῇ ὁδῳ</vt:lpstr>
      <vt:lpstr>Διαφάνεια 48</vt:lpstr>
      <vt:lpstr>Μονοτονία </vt:lpstr>
      <vt:lpstr>Διαφάνεια 50</vt:lpstr>
      <vt:lpstr> Σαλώμη </vt:lpstr>
      <vt:lpstr>Διαφάνεια 52</vt:lpstr>
      <vt:lpstr>Ονόματα μαθητριών</vt:lpstr>
      <vt:lpstr>Συμπεράσματα</vt:lpstr>
      <vt:lpstr>Ο Dino Sato τονίζει :</vt:lpstr>
      <vt:lpstr>Και συνεχίζει: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user05</dc:creator>
  <cp:lastModifiedBy>user</cp:lastModifiedBy>
  <cp:revision>31</cp:revision>
  <dcterms:created xsi:type="dcterms:W3CDTF">2018-02-26T11:20:10Z</dcterms:created>
  <dcterms:modified xsi:type="dcterms:W3CDTF">2018-03-28T15:39:58Z</dcterms:modified>
</cp:coreProperties>
</file>