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sldIdLst>
    <p:sldId id="256" r:id="rId2"/>
    <p:sldId id="257" r:id="rId3"/>
    <p:sldId id="259" r:id="rId4"/>
    <p:sldId id="261" r:id="rId5"/>
    <p:sldId id="258" r:id="rId6"/>
    <p:sldId id="260"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9" r:id="rId20"/>
    <p:sldId id="274" r:id="rId21"/>
    <p:sldId id="277" r:id="rId22"/>
    <p:sldId id="278" r:id="rId23"/>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4638" autoAdjust="0"/>
  </p:normalViewPr>
  <p:slideViewPr>
    <p:cSldViewPr>
      <p:cViewPr>
        <p:scale>
          <a:sx n="43" d="100"/>
          <a:sy n="43" d="100"/>
        </p:scale>
        <p:origin x="-1944" y="-1416"/>
      </p:cViewPr>
      <p:guideLst>
        <p:guide orient="horz" pos="2160"/>
        <p:guide pos="2880"/>
      </p:guideLst>
    </p:cSldViewPr>
  </p:slideViewPr>
  <p:outlineViewPr>
    <p:cViewPr>
      <p:scale>
        <a:sx n="33" d="100"/>
        <a:sy n="33" d="100"/>
      </p:scale>
      <p:origin x="42" y="13422"/>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7" name="6 - Στρογγύλεμα διαγώνιας γωνίας του ορθογωνίου"/>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7 - Τίτλος"/>
          <p:cNvSpPr>
            <a:spLocks noGrp="1"/>
          </p:cNvSpPr>
          <p:nvPr>
            <p:ph type="ctrTitle"/>
          </p:nvPr>
        </p:nvSpPr>
        <p:spPr>
          <a:xfrm>
            <a:off x="464234" y="381001"/>
            <a:ext cx="8229600" cy="2209800"/>
          </a:xfrm>
        </p:spPr>
        <p:txBody>
          <a:bodyPr lIns="45720" rIns="228600" anchor="b">
            <a:normAutofit/>
          </a:bodyPr>
          <a:lstStyle>
            <a:lvl1pPr marL="0" algn="r">
              <a:defRPr sz="4800"/>
            </a:lvl1pPr>
            <a:extLst/>
          </a:lstStyle>
          <a:p>
            <a:r>
              <a:rPr kumimoji="0" lang="el-GR" smtClean="0"/>
              <a:t>Kλικ για επεξεργασία του τίτλου</a:t>
            </a:r>
            <a:endParaRPr kumimoji="0" lang="en-US"/>
          </a:p>
        </p:txBody>
      </p:sp>
      <p:sp>
        <p:nvSpPr>
          <p:cNvPr id="9" name="8 - Υπότιτλος"/>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l-GR" smtClean="0"/>
              <a:t>Κάντε κλικ για να επεξεργαστείτε τον υπότιτλο του υποδείγματος</a:t>
            </a:r>
            <a:endParaRPr kumimoji="0" lang="en-US"/>
          </a:p>
        </p:txBody>
      </p:sp>
      <p:sp>
        <p:nvSpPr>
          <p:cNvPr id="10" name="9 - Θέση ημερομηνίας"/>
          <p:cNvSpPr>
            <a:spLocks noGrp="1"/>
          </p:cNvSpPr>
          <p:nvPr>
            <p:ph type="dt" sz="half" idx="10"/>
          </p:nvPr>
        </p:nvSpPr>
        <p:spPr>
          <a:xfrm>
            <a:off x="5562600" y="6509004"/>
            <a:ext cx="3002280" cy="274320"/>
          </a:xfrm>
        </p:spPr>
        <p:txBody>
          <a:bodyPr vert="horz" rtlCol="0"/>
          <a:lstStyle>
            <a:extLst/>
          </a:lstStyle>
          <a:p>
            <a:fld id="{DDC6AA16-1B39-4A2A-B096-FB7B4F0C5573}" type="datetimeFigureOut">
              <a:rPr lang="el-GR" smtClean="0"/>
              <a:pPr/>
              <a:t>12/5/2016</a:t>
            </a:fld>
            <a:endParaRPr lang="el-GR"/>
          </a:p>
        </p:txBody>
      </p:sp>
      <p:sp>
        <p:nvSpPr>
          <p:cNvPr id="11" name="10 - Θέση αριθμού διαφάνειας"/>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B2C8A1E1-7B28-42EA-848C-2E3FC32E99C4}" type="slidenum">
              <a:rPr lang="el-GR" smtClean="0"/>
              <a:pPr/>
              <a:t>‹#›</a:t>
            </a:fld>
            <a:endParaRPr lang="el-GR"/>
          </a:p>
        </p:txBody>
      </p:sp>
      <p:sp>
        <p:nvSpPr>
          <p:cNvPr id="12" name="11 - Θέση υποσέλιδου"/>
          <p:cNvSpPr>
            <a:spLocks noGrp="1"/>
          </p:cNvSpPr>
          <p:nvPr>
            <p:ph type="ftr" sz="quarter" idx="12"/>
          </p:nvPr>
        </p:nvSpPr>
        <p:spPr>
          <a:xfrm>
            <a:off x="1600200" y="6509004"/>
            <a:ext cx="3907464" cy="274320"/>
          </a:xfrm>
        </p:spPr>
        <p:txBody>
          <a:bodyPr vert="horz" rtlCol="0"/>
          <a:lstStyle>
            <a:extLst/>
          </a:lstStyle>
          <a:p>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extLs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extLst/>
          </a:lstStyle>
          <a:p>
            <a:fld id="{DDC6AA16-1B39-4A2A-B096-FB7B4F0C5573}" type="datetimeFigureOut">
              <a:rPr lang="el-GR" smtClean="0"/>
              <a:pPr/>
              <a:t>12/5/2016</a:t>
            </a:fld>
            <a:endParaRPr lang="el-GR"/>
          </a:p>
        </p:txBody>
      </p:sp>
      <p:sp>
        <p:nvSpPr>
          <p:cNvPr id="5" name="4 - Θέση υποσέλιδου"/>
          <p:cNvSpPr>
            <a:spLocks noGrp="1"/>
          </p:cNvSpPr>
          <p:nvPr>
            <p:ph type="ftr" sz="quarter" idx="11"/>
          </p:nvPr>
        </p:nvSpPr>
        <p:spPr/>
        <p:txBody>
          <a:bodyPr/>
          <a:lstStyle>
            <a:extLst/>
          </a:lstStyle>
          <a:p>
            <a:endParaRPr lang="el-GR"/>
          </a:p>
        </p:txBody>
      </p:sp>
      <p:sp>
        <p:nvSpPr>
          <p:cNvPr id="6" name="5 - Θέση αριθμού διαφάνειας"/>
          <p:cNvSpPr>
            <a:spLocks noGrp="1"/>
          </p:cNvSpPr>
          <p:nvPr>
            <p:ph type="sldNum" sz="quarter" idx="12"/>
          </p:nvPr>
        </p:nvSpPr>
        <p:spPr/>
        <p:txBody>
          <a:bodyPr/>
          <a:lstStyle>
            <a:extLst/>
          </a:lstStyle>
          <a:p>
            <a:fld id="{B2C8A1E1-7B28-42EA-848C-2E3FC32E99C4}"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lvl1pPr algn="l">
              <a:defRPr/>
            </a:lvl1pPr>
            <a:extLs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extLst/>
          </a:lstStyle>
          <a:p>
            <a:fld id="{DDC6AA16-1B39-4A2A-B096-FB7B4F0C5573}" type="datetimeFigureOut">
              <a:rPr lang="el-GR" smtClean="0"/>
              <a:pPr/>
              <a:t>12/5/2016</a:t>
            </a:fld>
            <a:endParaRPr lang="el-GR"/>
          </a:p>
        </p:txBody>
      </p:sp>
      <p:sp>
        <p:nvSpPr>
          <p:cNvPr id="5" name="4 - Θέση υποσέλιδου"/>
          <p:cNvSpPr>
            <a:spLocks noGrp="1"/>
          </p:cNvSpPr>
          <p:nvPr>
            <p:ph type="ftr" sz="quarter" idx="11"/>
          </p:nvPr>
        </p:nvSpPr>
        <p:spPr/>
        <p:txBody>
          <a:bodyPr/>
          <a:lstStyle>
            <a:extLst/>
          </a:lstStyle>
          <a:p>
            <a:endParaRPr lang="el-GR"/>
          </a:p>
        </p:txBody>
      </p:sp>
      <p:sp>
        <p:nvSpPr>
          <p:cNvPr id="6" name="5 - Θέση αριθμού διαφάνειας"/>
          <p:cNvSpPr>
            <a:spLocks noGrp="1"/>
          </p:cNvSpPr>
          <p:nvPr>
            <p:ph type="sldNum" sz="quarter" idx="12"/>
          </p:nvPr>
        </p:nvSpPr>
        <p:spPr/>
        <p:txBody>
          <a:bodyPr/>
          <a:lstStyle>
            <a:extLst/>
          </a:lstStyle>
          <a:p>
            <a:fld id="{B2C8A1E1-7B28-42EA-848C-2E3FC32E99C4}"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7" name="6 - Ορθογώνιο"/>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 Τίτλος"/>
          <p:cNvSpPr>
            <a:spLocks noGrp="1"/>
          </p:cNvSpPr>
          <p:nvPr>
            <p:ph type="title"/>
          </p:nvPr>
        </p:nvSpPr>
        <p:spPr/>
        <p:txBody>
          <a:bodyPr/>
          <a:lstStyle>
            <a:extLst/>
          </a:lstStyle>
          <a:p>
            <a:r>
              <a:rPr kumimoji="0" lang="el-GR" smtClean="0"/>
              <a:t>Kλικ για επεξεργασία του τίτλου</a:t>
            </a:r>
            <a:endParaRPr kumimoji="0" lang="en-US"/>
          </a:p>
        </p:txBody>
      </p:sp>
      <p:sp>
        <p:nvSpPr>
          <p:cNvPr id="3" name="2 - Θέση περιεχομένου"/>
          <p:cNvSpPr>
            <a:spLocks noGrp="1"/>
          </p:cNvSpPr>
          <p:nvPr>
            <p:ph idx="1"/>
          </p:nvPr>
        </p:nvSpPr>
        <p:spPr/>
        <p:txBody>
          <a:bodyPr/>
          <a:lstStyle>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extLst/>
          </a:lstStyle>
          <a:p>
            <a:fld id="{DDC6AA16-1B39-4A2A-B096-FB7B4F0C5573}" type="datetimeFigureOut">
              <a:rPr lang="el-GR" smtClean="0"/>
              <a:pPr/>
              <a:t>12/5/2016</a:t>
            </a:fld>
            <a:endParaRPr lang="el-GR"/>
          </a:p>
        </p:txBody>
      </p:sp>
      <p:sp>
        <p:nvSpPr>
          <p:cNvPr id="5" name="4 - Θέση υποσέλιδου"/>
          <p:cNvSpPr>
            <a:spLocks noGrp="1"/>
          </p:cNvSpPr>
          <p:nvPr>
            <p:ph type="ftr" sz="quarter" idx="11"/>
          </p:nvPr>
        </p:nvSpPr>
        <p:spPr/>
        <p:txBody>
          <a:bodyPr/>
          <a:lstStyle>
            <a:extLst/>
          </a:lstStyle>
          <a:p>
            <a:endParaRPr lang="el-GR"/>
          </a:p>
        </p:txBody>
      </p:sp>
      <p:sp>
        <p:nvSpPr>
          <p:cNvPr id="6" name="5 - Θέση αριθμού διαφάνειας"/>
          <p:cNvSpPr>
            <a:spLocks noGrp="1"/>
          </p:cNvSpPr>
          <p:nvPr>
            <p:ph type="sldNum" sz="quarter" idx="12"/>
          </p:nvPr>
        </p:nvSpPr>
        <p:spPr/>
        <p:txBody>
          <a:bodyPr/>
          <a:lstStyle>
            <a:extLst/>
          </a:lstStyle>
          <a:p>
            <a:fld id="{B2C8A1E1-7B28-42EA-848C-2E3FC32E99C4}"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bg>
      <p:bgRef idx="1001">
        <a:schemeClr val="bg2"/>
      </p:bgRef>
    </p:bg>
    <p:spTree>
      <p:nvGrpSpPr>
        <p:cNvPr id="1" name=""/>
        <p:cNvGrpSpPr/>
        <p:nvPr/>
      </p:nvGrpSpPr>
      <p:grpSpPr>
        <a:xfrm>
          <a:off x="0" y="0"/>
          <a:ext cx="0" cy="0"/>
          <a:chOff x="0" y="0"/>
          <a:chExt cx="0" cy="0"/>
        </a:xfrm>
      </p:grpSpPr>
      <p:sp>
        <p:nvSpPr>
          <p:cNvPr id="7" name="6 - Ορθογώνιο"/>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 Τίτλος"/>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l-GR" smtClean="0"/>
              <a:t>Kλικ για επεξεργασία των στυλ του υποδείγματος</a:t>
            </a:r>
          </a:p>
        </p:txBody>
      </p:sp>
      <p:sp>
        <p:nvSpPr>
          <p:cNvPr id="8" name="7 - Θέση ημερομηνίας"/>
          <p:cNvSpPr>
            <a:spLocks noGrp="1"/>
          </p:cNvSpPr>
          <p:nvPr>
            <p:ph type="dt" sz="half" idx="10"/>
          </p:nvPr>
        </p:nvSpPr>
        <p:spPr>
          <a:xfrm>
            <a:off x="5562600" y="6513670"/>
            <a:ext cx="3002280" cy="274320"/>
          </a:xfrm>
        </p:spPr>
        <p:txBody>
          <a:bodyPr vert="horz" rtlCol="0"/>
          <a:lstStyle>
            <a:extLst/>
          </a:lstStyle>
          <a:p>
            <a:fld id="{DDC6AA16-1B39-4A2A-B096-FB7B4F0C5573}" type="datetimeFigureOut">
              <a:rPr lang="el-GR" smtClean="0"/>
              <a:pPr/>
              <a:t>12/5/2016</a:t>
            </a:fld>
            <a:endParaRPr lang="el-GR"/>
          </a:p>
        </p:txBody>
      </p:sp>
      <p:sp>
        <p:nvSpPr>
          <p:cNvPr id="9" name="8 - Θέση αριθμού διαφάνειας"/>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B2C8A1E1-7B28-42EA-848C-2E3FC32E99C4}" type="slidenum">
              <a:rPr lang="el-GR" smtClean="0"/>
              <a:pPr/>
              <a:t>‹#›</a:t>
            </a:fld>
            <a:endParaRPr lang="el-GR"/>
          </a:p>
        </p:txBody>
      </p:sp>
      <p:sp>
        <p:nvSpPr>
          <p:cNvPr id="10" name="9 - Θέση υποσέλιδου"/>
          <p:cNvSpPr>
            <a:spLocks noGrp="1"/>
          </p:cNvSpPr>
          <p:nvPr>
            <p:ph type="ftr" sz="quarter" idx="12"/>
          </p:nvPr>
        </p:nvSpPr>
        <p:spPr>
          <a:xfrm>
            <a:off x="1600200" y="6513670"/>
            <a:ext cx="3907464" cy="274320"/>
          </a:xfrm>
        </p:spPr>
        <p:txBody>
          <a:bodyPr vert="horz" rtlCol="0"/>
          <a:lstStyle>
            <a:extLst/>
          </a:lstStyle>
          <a:p>
            <a:endParaRPr lang="el-G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extLst/>
          </a:lstStyle>
          <a:p>
            <a:r>
              <a:rPr kumimoji="0" lang="el-GR" smtClean="0"/>
              <a:t>Kλικ για επεξεργασία του τίτλου</a:t>
            </a:r>
            <a:endParaRPr kumimoji="0" lang="en-US"/>
          </a:p>
        </p:txBody>
      </p:sp>
      <p:sp>
        <p:nvSpPr>
          <p:cNvPr id="3" name="2 - Θέση περιεχομένου"/>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περιεχομένου"/>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extLst/>
          </a:lstStyle>
          <a:p>
            <a:fld id="{DDC6AA16-1B39-4A2A-B096-FB7B4F0C5573}" type="datetimeFigureOut">
              <a:rPr lang="el-GR" smtClean="0"/>
              <a:pPr/>
              <a:t>12/5/2016</a:t>
            </a:fld>
            <a:endParaRPr lang="el-GR"/>
          </a:p>
        </p:txBody>
      </p:sp>
      <p:sp>
        <p:nvSpPr>
          <p:cNvPr id="6" name="5 - Θέση υποσέλιδου"/>
          <p:cNvSpPr>
            <a:spLocks noGrp="1"/>
          </p:cNvSpPr>
          <p:nvPr>
            <p:ph type="ftr" sz="quarter" idx="11"/>
          </p:nvPr>
        </p:nvSpPr>
        <p:spPr/>
        <p:txBody>
          <a:bodyPr/>
          <a:lstStyle>
            <a:extLst/>
          </a:lstStyle>
          <a:p>
            <a:endParaRPr lang="el-GR"/>
          </a:p>
        </p:txBody>
      </p:sp>
      <p:sp>
        <p:nvSpPr>
          <p:cNvPr id="7" name="6 - Θέση αριθμού διαφάνειας"/>
          <p:cNvSpPr>
            <a:spLocks noGrp="1"/>
          </p:cNvSpPr>
          <p:nvPr>
            <p:ph type="sldNum" sz="quarter" idx="12"/>
          </p:nvPr>
        </p:nvSpPr>
        <p:spPr>
          <a:xfrm>
            <a:off x="8641080" y="6514568"/>
            <a:ext cx="464288" cy="274320"/>
          </a:xfrm>
        </p:spPr>
        <p:txBody>
          <a:bodyPr/>
          <a:lstStyle>
            <a:extLst/>
          </a:lstStyle>
          <a:p>
            <a:fld id="{B2C8A1E1-7B28-42EA-848C-2E3FC32E99C4}" type="slidenum">
              <a:rPr lang="el-GR" smtClean="0"/>
              <a:pPr/>
              <a:t>‹#›</a:t>
            </a:fld>
            <a:endParaRPr lang="el-GR"/>
          </a:p>
        </p:txBody>
      </p:sp>
      <p:sp>
        <p:nvSpPr>
          <p:cNvPr id="10" name="9 - Ορθογώνιο"/>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10" name="9 - Ορθογώνιο"/>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11" name="10 - Ορθογώνιο"/>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2" name="1 - Τίτλος"/>
          <p:cNvSpPr>
            <a:spLocks noGrp="1"/>
          </p:cNvSpPr>
          <p:nvPr>
            <p:ph type="title"/>
          </p:nvPr>
        </p:nvSpPr>
        <p:spPr>
          <a:xfrm>
            <a:off x="457200" y="251948"/>
            <a:ext cx="8229600" cy="1143000"/>
          </a:xfrm>
        </p:spPr>
        <p:txBody>
          <a:bodyPr anchor="b"/>
          <a:lstStyle>
            <a:lvl1pPr>
              <a:defRPr/>
            </a:lvl1pPr>
            <a:extLst/>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l-GR" smtClean="0"/>
              <a:t>Kλικ για επεξεργασία των στυλ του υποδείγματος</a:t>
            </a:r>
          </a:p>
        </p:txBody>
      </p:sp>
      <p:sp>
        <p:nvSpPr>
          <p:cNvPr id="5" name="4 - Θέση περιεχομένου"/>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6" name="5 - Θέση περιεχομένου"/>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7" name="6 - Θέση ημερομηνίας"/>
          <p:cNvSpPr>
            <a:spLocks noGrp="1"/>
          </p:cNvSpPr>
          <p:nvPr>
            <p:ph type="dt" sz="half" idx="10"/>
          </p:nvPr>
        </p:nvSpPr>
        <p:spPr/>
        <p:txBody>
          <a:bodyPr/>
          <a:lstStyle>
            <a:extLst/>
          </a:lstStyle>
          <a:p>
            <a:fld id="{DDC6AA16-1B39-4A2A-B096-FB7B4F0C5573}" type="datetimeFigureOut">
              <a:rPr lang="el-GR" smtClean="0"/>
              <a:pPr/>
              <a:t>12/5/2016</a:t>
            </a:fld>
            <a:endParaRPr lang="el-GR"/>
          </a:p>
        </p:txBody>
      </p:sp>
      <p:sp>
        <p:nvSpPr>
          <p:cNvPr id="8" name="7 - Θέση υποσέλιδου"/>
          <p:cNvSpPr>
            <a:spLocks noGrp="1"/>
          </p:cNvSpPr>
          <p:nvPr>
            <p:ph type="ftr" sz="quarter" idx="11"/>
          </p:nvPr>
        </p:nvSpPr>
        <p:spPr/>
        <p:txBody>
          <a:bodyPr/>
          <a:lstStyle>
            <a:extLst/>
          </a:lstStyle>
          <a:p>
            <a:endParaRPr lang="el-GR"/>
          </a:p>
        </p:txBody>
      </p:sp>
      <p:sp>
        <p:nvSpPr>
          <p:cNvPr id="9" name="8 - Θέση αριθμού διαφάνειας"/>
          <p:cNvSpPr>
            <a:spLocks noGrp="1"/>
          </p:cNvSpPr>
          <p:nvPr>
            <p:ph type="sldNum" sz="quarter" idx="12"/>
          </p:nvPr>
        </p:nvSpPr>
        <p:spPr>
          <a:xfrm>
            <a:off x="8641080" y="6514568"/>
            <a:ext cx="464288" cy="274320"/>
          </a:xfrm>
        </p:spPr>
        <p:txBody>
          <a:bodyPr/>
          <a:lstStyle>
            <a:extLst/>
          </a:lstStyle>
          <a:p>
            <a:fld id="{B2C8A1E1-7B28-42EA-848C-2E3FC32E99C4}"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53218"/>
            <a:ext cx="8229600" cy="1143000"/>
          </a:xfrm>
        </p:spPr>
        <p:txBody>
          <a:bodyPr/>
          <a:lstStyle>
            <a:extLst/>
          </a:lstStyle>
          <a:p>
            <a:r>
              <a:rPr kumimoji="0" lang="el-GR" smtClean="0"/>
              <a:t>Kλικ για επεξεργασία του τίτλου</a:t>
            </a:r>
            <a:endParaRPr kumimoji="0" lang="en-US"/>
          </a:p>
        </p:txBody>
      </p:sp>
      <p:sp>
        <p:nvSpPr>
          <p:cNvPr id="3" name="2 - Θέση ημερομηνίας"/>
          <p:cNvSpPr>
            <a:spLocks noGrp="1"/>
          </p:cNvSpPr>
          <p:nvPr>
            <p:ph type="dt" sz="half" idx="10"/>
          </p:nvPr>
        </p:nvSpPr>
        <p:spPr/>
        <p:txBody>
          <a:bodyPr/>
          <a:lstStyle>
            <a:extLst/>
          </a:lstStyle>
          <a:p>
            <a:fld id="{DDC6AA16-1B39-4A2A-B096-FB7B4F0C5573}" type="datetimeFigureOut">
              <a:rPr lang="el-GR" smtClean="0"/>
              <a:pPr/>
              <a:t>12/5/2016</a:t>
            </a:fld>
            <a:endParaRPr lang="el-GR"/>
          </a:p>
        </p:txBody>
      </p:sp>
      <p:sp>
        <p:nvSpPr>
          <p:cNvPr id="4" name="3 - Θέση υποσέλιδου"/>
          <p:cNvSpPr>
            <a:spLocks noGrp="1"/>
          </p:cNvSpPr>
          <p:nvPr>
            <p:ph type="ftr" sz="quarter" idx="11"/>
          </p:nvPr>
        </p:nvSpPr>
        <p:spPr/>
        <p:txBody>
          <a:bodyPr/>
          <a:lstStyle>
            <a:extLst/>
          </a:lstStyle>
          <a:p>
            <a:endParaRPr lang="el-GR"/>
          </a:p>
        </p:txBody>
      </p:sp>
      <p:sp>
        <p:nvSpPr>
          <p:cNvPr id="5" name="4 - Θέση αριθμού διαφάνειας"/>
          <p:cNvSpPr>
            <a:spLocks noGrp="1"/>
          </p:cNvSpPr>
          <p:nvPr>
            <p:ph type="sldNum" sz="quarter" idx="12"/>
          </p:nvPr>
        </p:nvSpPr>
        <p:spPr/>
        <p:txBody>
          <a:bodyPr/>
          <a:lstStyle>
            <a:extLst/>
          </a:lstStyle>
          <a:p>
            <a:fld id="{B2C8A1E1-7B28-42EA-848C-2E3FC32E99C4}" type="slidenum">
              <a:rPr lang="el-GR" smtClean="0"/>
              <a:pPr/>
              <a:t>‹#›</a:t>
            </a:fld>
            <a:endParaRPr lang="el-GR"/>
          </a:p>
        </p:txBody>
      </p:sp>
      <p:sp>
        <p:nvSpPr>
          <p:cNvPr id="7" name="6 - Ορθογώνιο"/>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extLst/>
          </a:lstStyle>
          <a:p>
            <a:fld id="{DDC6AA16-1B39-4A2A-B096-FB7B4F0C5573}" type="datetimeFigureOut">
              <a:rPr lang="el-GR" smtClean="0"/>
              <a:pPr/>
              <a:t>12/5/2016</a:t>
            </a:fld>
            <a:endParaRPr lang="el-GR"/>
          </a:p>
        </p:txBody>
      </p:sp>
      <p:sp>
        <p:nvSpPr>
          <p:cNvPr id="3" name="2 - Θέση υποσέλιδου"/>
          <p:cNvSpPr>
            <a:spLocks noGrp="1"/>
          </p:cNvSpPr>
          <p:nvPr>
            <p:ph type="ftr" sz="quarter" idx="11"/>
          </p:nvPr>
        </p:nvSpPr>
        <p:spPr/>
        <p:txBody>
          <a:bodyPr/>
          <a:lstStyle>
            <a:extLst/>
          </a:lstStyle>
          <a:p>
            <a:endParaRPr lang="el-GR"/>
          </a:p>
        </p:txBody>
      </p:sp>
      <p:sp>
        <p:nvSpPr>
          <p:cNvPr id="4" name="3 - Θέση αριθμού διαφάνειας"/>
          <p:cNvSpPr>
            <a:spLocks noGrp="1"/>
          </p:cNvSpPr>
          <p:nvPr>
            <p:ph type="sldNum" sz="quarter" idx="12"/>
          </p:nvPr>
        </p:nvSpPr>
        <p:spPr/>
        <p:txBody>
          <a:bodyPr/>
          <a:lstStyle>
            <a:extLst/>
          </a:lstStyle>
          <a:p>
            <a:fld id="{B2C8A1E1-7B28-42EA-848C-2E3FC32E99C4}"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bg>
      <p:bgRef idx="1001">
        <a:schemeClr val="bg2"/>
      </p:bgRef>
    </p:bg>
    <p:spTree>
      <p:nvGrpSpPr>
        <p:cNvPr id="1" name=""/>
        <p:cNvGrpSpPr/>
        <p:nvPr/>
      </p:nvGrpSpPr>
      <p:grpSpPr>
        <a:xfrm>
          <a:off x="0" y="0"/>
          <a:ext cx="0" cy="0"/>
          <a:chOff x="0" y="0"/>
          <a:chExt cx="0" cy="0"/>
        </a:xfrm>
      </p:grpSpPr>
      <p:sp>
        <p:nvSpPr>
          <p:cNvPr id="8" name="7 - Ορθογώνιο"/>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 Τίτλος"/>
          <p:cNvSpPr>
            <a:spLocks noGrp="1"/>
          </p:cNvSpPr>
          <p:nvPr>
            <p:ph type="title"/>
          </p:nvPr>
        </p:nvSpPr>
        <p:spPr>
          <a:xfrm>
            <a:off x="4963136" y="304800"/>
            <a:ext cx="3931920" cy="762000"/>
          </a:xfrm>
        </p:spPr>
        <p:txBody>
          <a:bodyPr anchor="b"/>
          <a:lstStyle>
            <a:lvl1pPr marL="0" algn="r">
              <a:buNone/>
              <a:defRPr sz="2000" b="1"/>
            </a:lvl1pPr>
            <a:extLst/>
          </a:lstStyle>
          <a:p>
            <a:r>
              <a:rPr kumimoji="0" lang="el-GR" smtClean="0"/>
              <a:t>Kλικ για επεξεργασία του τίτλου</a:t>
            </a:r>
            <a:endParaRPr kumimoji="0" lang="en-US"/>
          </a:p>
        </p:txBody>
      </p:sp>
      <p:sp>
        <p:nvSpPr>
          <p:cNvPr id="3" name="2 - Θέση κειμένου"/>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l-GR" smtClean="0"/>
              <a:t>Kλικ για επεξεργασία των στυλ του υποδείγματος</a:t>
            </a:r>
          </a:p>
        </p:txBody>
      </p:sp>
      <p:sp>
        <p:nvSpPr>
          <p:cNvPr id="4" name="3 - Θέση περιεχομένου"/>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9" name="8 - Θέση ημερομηνίας"/>
          <p:cNvSpPr>
            <a:spLocks noGrp="1"/>
          </p:cNvSpPr>
          <p:nvPr>
            <p:ph type="dt" sz="half" idx="10"/>
          </p:nvPr>
        </p:nvSpPr>
        <p:spPr>
          <a:xfrm>
            <a:off x="5562600" y="6513670"/>
            <a:ext cx="3002280" cy="274320"/>
          </a:xfrm>
        </p:spPr>
        <p:txBody>
          <a:bodyPr vert="horz" rtlCol="0"/>
          <a:lstStyle>
            <a:extLst/>
          </a:lstStyle>
          <a:p>
            <a:fld id="{DDC6AA16-1B39-4A2A-B096-FB7B4F0C5573}" type="datetimeFigureOut">
              <a:rPr lang="el-GR" smtClean="0"/>
              <a:pPr/>
              <a:t>12/5/2016</a:t>
            </a:fld>
            <a:endParaRPr lang="el-GR"/>
          </a:p>
        </p:txBody>
      </p:sp>
      <p:sp>
        <p:nvSpPr>
          <p:cNvPr id="10" name="9 - Θέση αριθμού διαφάνειας"/>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B2C8A1E1-7B28-42EA-848C-2E3FC32E99C4}" type="slidenum">
              <a:rPr lang="el-GR" smtClean="0"/>
              <a:pPr/>
              <a:t>‹#›</a:t>
            </a:fld>
            <a:endParaRPr lang="el-GR"/>
          </a:p>
        </p:txBody>
      </p:sp>
      <p:sp>
        <p:nvSpPr>
          <p:cNvPr id="11" name="10 - Θέση υποσέλιδου"/>
          <p:cNvSpPr>
            <a:spLocks noGrp="1"/>
          </p:cNvSpPr>
          <p:nvPr>
            <p:ph type="ftr" sz="quarter" idx="12"/>
          </p:nvPr>
        </p:nvSpPr>
        <p:spPr>
          <a:xfrm>
            <a:off x="1600200" y="6513670"/>
            <a:ext cx="3907464" cy="274320"/>
          </a:xfrm>
        </p:spPr>
        <p:txBody>
          <a:bodyPr vert="horz" rtlCol="0"/>
          <a:lstStyle>
            <a:extLst/>
          </a:lstStyle>
          <a:p>
            <a:endParaRPr lang="el-GR"/>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3040443" y="4724400"/>
            <a:ext cx="5486400" cy="664536"/>
          </a:xfrm>
        </p:spPr>
        <p:txBody>
          <a:bodyPr anchor="b"/>
          <a:lstStyle>
            <a:lvl1pPr marL="0" algn="r">
              <a:buNone/>
              <a:defRPr sz="2000" b="1"/>
            </a:lvl1pPr>
            <a:extLst/>
          </a:lstStyle>
          <a:p>
            <a:r>
              <a:rPr kumimoji="0" lang="el-GR" smtClean="0"/>
              <a:t>Kλικ για επεξεργασία του τίτλου</a:t>
            </a:r>
            <a:endParaRPr kumimoji="0" lang="en-US"/>
          </a:p>
        </p:txBody>
      </p:sp>
      <p:sp>
        <p:nvSpPr>
          <p:cNvPr id="4" name="3 - Θέση κειμένου"/>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el-GR" smtClean="0"/>
              <a:t>Kλικ για επεξεργασία των στυλ του υποδείγματος</a:t>
            </a:r>
          </a:p>
        </p:txBody>
      </p:sp>
      <p:sp>
        <p:nvSpPr>
          <p:cNvPr id="13" name="12 - Θέση εικόνας"/>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el-GR" smtClean="0">
                <a:solidFill>
                  <a:schemeClr val="lt1"/>
                </a:solidFill>
                <a:latin typeface="+mn-lt"/>
                <a:ea typeface="+mn-ea"/>
                <a:cs typeface="+mn-cs"/>
              </a:rPr>
              <a:t>Κάντε κλικ στο εικονίδιο για να προσθέσετε μια εικόνα</a:t>
            </a:r>
            <a:endParaRPr kumimoji="0" lang="en-US" dirty="0">
              <a:solidFill>
                <a:schemeClr val="lt1"/>
              </a:solidFill>
              <a:latin typeface="+mn-lt"/>
              <a:ea typeface="+mn-ea"/>
              <a:cs typeface="+mn-cs"/>
            </a:endParaRPr>
          </a:p>
        </p:txBody>
      </p:sp>
      <p:sp>
        <p:nvSpPr>
          <p:cNvPr id="8" name="7 - Θέση ημερομηνίας"/>
          <p:cNvSpPr>
            <a:spLocks noGrp="1"/>
          </p:cNvSpPr>
          <p:nvPr>
            <p:ph type="dt" sz="half" idx="10"/>
          </p:nvPr>
        </p:nvSpPr>
        <p:spPr>
          <a:xfrm>
            <a:off x="5562600" y="6509004"/>
            <a:ext cx="3002280" cy="274320"/>
          </a:xfrm>
        </p:spPr>
        <p:txBody>
          <a:bodyPr vert="horz" rtlCol="0"/>
          <a:lstStyle>
            <a:extLst/>
          </a:lstStyle>
          <a:p>
            <a:fld id="{DDC6AA16-1B39-4A2A-B096-FB7B4F0C5573}" type="datetimeFigureOut">
              <a:rPr lang="el-GR" smtClean="0"/>
              <a:pPr/>
              <a:t>12/5/2016</a:t>
            </a:fld>
            <a:endParaRPr lang="el-GR"/>
          </a:p>
        </p:txBody>
      </p:sp>
      <p:sp>
        <p:nvSpPr>
          <p:cNvPr id="9" name="8 - Θέση αριθμού διαφάνειας"/>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B2C8A1E1-7B28-42EA-848C-2E3FC32E99C4}" type="slidenum">
              <a:rPr lang="el-GR" smtClean="0"/>
              <a:pPr/>
              <a:t>‹#›</a:t>
            </a:fld>
            <a:endParaRPr lang="el-GR"/>
          </a:p>
        </p:txBody>
      </p:sp>
      <p:sp>
        <p:nvSpPr>
          <p:cNvPr id="10" name="9 - Θέση υποσέλιδου"/>
          <p:cNvSpPr>
            <a:spLocks noGrp="1"/>
          </p:cNvSpPr>
          <p:nvPr>
            <p:ph type="ftr" sz="quarter" idx="12"/>
          </p:nvPr>
        </p:nvSpPr>
        <p:spPr>
          <a:xfrm>
            <a:off x="1600200" y="6509004"/>
            <a:ext cx="3907464" cy="274320"/>
          </a:xfrm>
        </p:spPr>
        <p:txBody>
          <a:bodyPr vert="horz" rtlCol="0"/>
          <a:lstStyle>
            <a:extLst/>
          </a:lstStyle>
          <a:p>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6 - Στρογγύλεμα διαγώνιας γωνίας του ορθογωνίου"/>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2 - Θέση υποσέλιδου"/>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endParaRPr lang="el-GR"/>
          </a:p>
        </p:txBody>
      </p:sp>
      <p:sp>
        <p:nvSpPr>
          <p:cNvPr id="14" name="13 - Θέση ημερομηνίας"/>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fld id="{DDC6AA16-1B39-4A2A-B096-FB7B4F0C5573}" type="datetimeFigureOut">
              <a:rPr lang="el-GR" smtClean="0"/>
              <a:pPr/>
              <a:t>12/5/2016</a:t>
            </a:fld>
            <a:endParaRPr lang="el-GR"/>
          </a:p>
        </p:txBody>
      </p:sp>
      <p:sp>
        <p:nvSpPr>
          <p:cNvPr id="23" name="22 - Θέση αριθμού διαφάνειας"/>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fld id="{B2C8A1E1-7B28-42EA-848C-2E3FC32E99C4}" type="slidenum">
              <a:rPr lang="el-GR" smtClean="0"/>
              <a:pPr/>
              <a:t>‹#›</a:t>
            </a:fld>
            <a:endParaRPr lang="el-GR"/>
          </a:p>
        </p:txBody>
      </p:sp>
      <p:sp>
        <p:nvSpPr>
          <p:cNvPr id="22" name="21 - Θέση τίτλου"/>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extLst/>
          </a:lstStyle>
          <a:p>
            <a:r>
              <a:rPr kumimoji="0" lang="el-GR" smtClean="0"/>
              <a:t>Kλικ για επεξεργασία του τίτλου</a:t>
            </a:r>
            <a:endParaRPr kumimoji="0" lang="en-US"/>
          </a:p>
        </p:txBody>
      </p:sp>
      <p:sp>
        <p:nvSpPr>
          <p:cNvPr id="13" name="12 - Θέση κειμένου"/>
          <p:cNvSpPr>
            <a:spLocks noGrp="1"/>
          </p:cNvSpPr>
          <p:nvPr>
            <p:ph type="body" idx="1"/>
          </p:nvPr>
        </p:nvSpPr>
        <p:spPr>
          <a:xfrm>
            <a:off x="457200" y="1646237"/>
            <a:ext cx="8229600" cy="4526280"/>
          </a:xfrm>
          <a:prstGeom prst="rect">
            <a:avLst/>
          </a:prstGeom>
        </p:spPr>
        <p:txBody>
          <a:bodyPr>
            <a:normAutofit/>
          </a:bodyPr>
          <a:lstStyle>
            <a:extLst/>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Tree>
  </p:cSld>
  <p:clrMap bg1="dk1" tx1="lt1" bg2="dk2" tx2="lt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video" Target="file:///F:\video.mp4"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1268761"/>
            <a:ext cx="7772400" cy="2331690"/>
          </a:xfrm>
        </p:spPr>
        <p:txBody>
          <a:bodyPr>
            <a:normAutofit/>
          </a:bodyPr>
          <a:lstStyle/>
          <a:p>
            <a:r>
              <a:rPr lang="el-GR" dirty="0" smtClean="0"/>
              <a:t>Ερευνητική Εργασία μαθητών 2</a:t>
            </a:r>
            <a:r>
              <a:rPr lang="el-GR" baseline="30000" dirty="0" smtClean="0"/>
              <a:t>ου</a:t>
            </a:r>
            <a:r>
              <a:rPr lang="el-GR" dirty="0" smtClean="0"/>
              <a:t> Γενικού Λυκείου Ηγουμενίτσας</a:t>
            </a:r>
            <a:endParaRPr lang="el-GR" dirty="0"/>
          </a:p>
        </p:txBody>
      </p:sp>
      <p:sp>
        <p:nvSpPr>
          <p:cNvPr id="4" name="3 - Ορθογώνιο"/>
          <p:cNvSpPr/>
          <p:nvPr/>
        </p:nvSpPr>
        <p:spPr>
          <a:xfrm>
            <a:off x="3131840" y="4581128"/>
            <a:ext cx="5475833" cy="646331"/>
          </a:xfrm>
          <a:prstGeom prst="rect">
            <a:avLst/>
          </a:prstGeom>
        </p:spPr>
        <p:txBody>
          <a:bodyPr wrap="square">
            <a:spAutoFit/>
          </a:bodyPr>
          <a:lstStyle/>
          <a:p>
            <a:pPr algn="r"/>
            <a:r>
              <a:rPr lang="el-GR" sz="3600" dirty="0" smtClean="0">
                <a:solidFill>
                  <a:prstClr val="white"/>
                </a:solidFill>
              </a:rPr>
              <a:t>Θέμα: «</a:t>
            </a:r>
            <a:r>
              <a:rPr lang="el-GR" sz="3600" dirty="0" err="1" smtClean="0">
                <a:solidFill>
                  <a:prstClr val="white"/>
                </a:solidFill>
              </a:rPr>
              <a:t>Ενδοσχολική</a:t>
            </a:r>
            <a:r>
              <a:rPr lang="el-GR" sz="3600" dirty="0" smtClean="0">
                <a:solidFill>
                  <a:prstClr val="white"/>
                </a:solidFill>
              </a:rPr>
              <a:t> Βία</a:t>
            </a:r>
            <a:r>
              <a:rPr lang="el-GR" sz="2800" dirty="0" smtClean="0">
                <a:solidFill>
                  <a:prstClr val="white"/>
                </a:solidFill>
              </a:rPr>
              <a:t>»</a:t>
            </a:r>
            <a:endParaRPr lang="el-GR" sz="2800" dirty="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lstStyle/>
          <a:p>
            <a:r>
              <a:rPr lang="el-GR" dirty="0" smtClean="0"/>
              <a:t>ΠΡΟΦΙΛ</a:t>
            </a:r>
            <a:endParaRPr lang="el-GR" dirty="0"/>
          </a:p>
        </p:txBody>
      </p:sp>
      <p:sp>
        <p:nvSpPr>
          <p:cNvPr id="5" name="4 - Θέση περιεχομένου"/>
          <p:cNvSpPr>
            <a:spLocks noGrp="1"/>
          </p:cNvSpPr>
          <p:nvPr>
            <p:ph sz="half" idx="1"/>
          </p:nvPr>
        </p:nvSpPr>
        <p:spPr>
          <a:xfrm>
            <a:off x="457200" y="1600200"/>
            <a:ext cx="4038600" cy="4972072"/>
          </a:xfrm>
        </p:spPr>
        <p:txBody>
          <a:bodyPr>
            <a:normAutofit fontScale="92500"/>
          </a:bodyPr>
          <a:lstStyle/>
          <a:p>
            <a:pPr>
              <a:buNone/>
            </a:pPr>
            <a:r>
              <a:rPr lang="el-GR" b="1" dirty="0"/>
              <a:t>ΘΥΜΑ:</a:t>
            </a:r>
          </a:p>
          <a:p>
            <a:pPr lvl="0"/>
            <a:r>
              <a:rPr lang="el-GR" dirty="0"/>
              <a:t> Παιδιά  με χαμηλή αυτοεκτίμηση </a:t>
            </a:r>
          </a:p>
          <a:p>
            <a:pPr lvl="0"/>
            <a:r>
              <a:rPr lang="el-GR" dirty="0"/>
              <a:t>Δεν έχουν αρκετό θάρρος</a:t>
            </a:r>
          </a:p>
          <a:p>
            <a:pPr lvl="0"/>
            <a:r>
              <a:rPr lang="el-GR" dirty="0"/>
              <a:t>Δυσκολία στην αντιμετώπιση καταστάσεων</a:t>
            </a:r>
          </a:p>
          <a:p>
            <a:pPr lvl="0"/>
            <a:r>
              <a:rPr lang="el-GR" dirty="0"/>
              <a:t>Δεν έχουν πολλές παρέες</a:t>
            </a:r>
          </a:p>
          <a:p>
            <a:r>
              <a:rPr lang="en-US" dirty="0" err="1"/>
              <a:t>Φόβος</a:t>
            </a:r>
            <a:r>
              <a:rPr lang="en-US" dirty="0"/>
              <a:t> </a:t>
            </a:r>
            <a:r>
              <a:rPr lang="en-US" dirty="0" err="1"/>
              <a:t>αντίδρασης</a:t>
            </a:r>
            <a:r>
              <a:rPr lang="en-US" dirty="0"/>
              <a:t> </a:t>
            </a:r>
            <a:r>
              <a:rPr lang="en-US" dirty="0" err="1"/>
              <a:t>ενάντια</a:t>
            </a:r>
            <a:r>
              <a:rPr lang="en-US" dirty="0"/>
              <a:t> </a:t>
            </a:r>
            <a:r>
              <a:rPr lang="en-US" dirty="0" err="1"/>
              <a:t>στους</a:t>
            </a:r>
            <a:r>
              <a:rPr lang="en-US" dirty="0"/>
              <a:t> </a:t>
            </a:r>
            <a:r>
              <a:rPr lang="el-GR" dirty="0" smtClean="0"/>
              <a:t>θύτες</a:t>
            </a:r>
            <a:endParaRPr lang="el-GR" dirty="0"/>
          </a:p>
        </p:txBody>
      </p:sp>
      <p:sp>
        <p:nvSpPr>
          <p:cNvPr id="6" name="5 - Θέση περιεχομένου"/>
          <p:cNvSpPr>
            <a:spLocks noGrp="1"/>
          </p:cNvSpPr>
          <p:nvPr>
            <p:ph sz="half" idx="2"/>
          </p:nvPr>
        </p:nvSpPr>
        <p:spPr/>
        <p:txBody>
          <a:bodyPr>
            <a:normAutofit fontScale="92500"/>
          </a:bodyPr>
          <a:lstStyle/>
          <a:p>
            <a:pPr>
              <a:buNone/>
            </a:pPr>
            <a:r>
              <a:rPr lang="el-GR" b="1" dirty="0"/>
              <a:t>ΘΥΤΗΣ:</a:t>
            </a:r>
          </a:p>
          <a:p>
            <a:pPr lvl="0"/>
            <a:r>
              <a:rPr lang="el-GR" dirty="0"/>
              <a:t>Αντιδραστικά παιδιά</a:t>
            </a:r>
          </a:p>
          <a:p>
            <a:pPr lvl="0"/>
            <a:r>
              <a:rPr lang="el-GR" dirty="0"/>
              <a:t>Έχουν στόχο τον θαυμασμό και την ανάδειξη από τους συμμαθητές τους</a:t>
            </a:r>
          </a:p>
          <a:p>
            <a:pPr lvl="0"/>
            <a:r>
              <a:rPr lang="el-GR" dirty="0" smtClean="0"/>
              <a:t>Ικανοποίηση </a:t>
            </a:r>
            <a:r>
              <a:rPr lang="el-GR" dirty="0"/>
              <a:t>όταν τρομοκρατούν τα παιδιά</a:t>
            </a:r>
          </a:p>
          <a:p>
            <a:pPr lvl="0"/>
            <a:r>
              <a:rPr lang="el-GR" dirty="0"/>
              <a:t>Δεν φοβούνται τις συνέπειες των πράξεων τους</a:t>
            </a:r>
          </a:p>
          <a:p>
            <a:endParaRPr lang="el-GR" dirty="0"/>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ΠΡΟΦΙΛ</a:t>
            </a:r>
            <a:endParaRPr lang="el-GR" dirty="0"/>
          </a:p>
        </p:txBody>
      </p:sp>
      <p:sp>
        <p:nvSpPr>
          <p:cNvPr id="3" name="2 - Θέση περιεχομένου"/>
          <p:cNvSpPr>
            <a:spLocks noGrp="1"/>
          </p:cNvSpPr>
          <p:nvPr>
            <p:ph idx="1"/>
          </p:nvPr>
        </p:nvSpPr>
        <p:spPr/>
        <p:txBody>
          <a:bodyPr>
            <a:normAutofit/>
          </a:bodyPr>
          <a:lstStyle/>
          <a:p>
            <a:pPr>
              <a:buNone/>
            </a:pPr>
            <a:r>
              <a:rPr lang="el-GR" b="1" dirty="0"/>
              <a:t>ΠΑΡΑΤΗΡΗΤΗΣ</a:t>
            </a:r>
            <a:r>
              <a:rPr lang="el-GR" dirty="0"/>
              <a:t> :</a:t>
            </a:r>
          </a:p>
          <a:p>
            <a:pPr lvl="0"/>
            <a:r>
              <a:rPr lang="el-GR" dirty="0"/>
              <a:t>Συχνότερο φαινόμενο</a:t>
            </a:r>
          </a:p>
          <a:p>
            <a:pPr lvl="0"/>
            <a:r>
              <a:rPr lang="el-GR" dirty="0"/>
              <a:t>Φόβος εμπλοκής στο θέμα</a:t>
            </a:r>
          </a:p>
          <a:p>
            <a:pPr lvl="0"/>
            <a:r>
              <a:rPr lang="el-GR" dirty="0"/>
              <a:t>Προτιμά να παραβλέψει το περιστατικό καθώς δεν τον αφορά</a:t>
            </a:r>
          </a:p>
          <a:p>
            <a:pPr lvl="0"/>
            <a:r>
              <a:rPr lang="el-GR" dirty="0"/>
              <a:t>Ο φόβος που του προκαλεί ο θύτης έχει ως αποτέλεσμα να μην βοηθάει το αδύναμο παιδί και να μένει στην </a:t>
            </a:r>
            <a:r>
              <a:rPr lang="el-GR" dirty="0" smtClean="0"/>
              <a:t>απραξία</a:t>
            </a:r>
            <a:r>
              <a:rPr lang="el-GR" dirty="0"/>
              <a:t> </a:t>
            </a:r>
          </a:p>
          <a:p>
            <a:pPr>
              <a:buNone/>
            </a:pPr>
            <a:endParaRPr lang="el-GR" dirty="0"/>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3</a:t>
            </a:r>
            <a:r>
              <a:rPr lang="el-GR" baseline="30000" dirty="0" smtClean="0"/>
              <a:t>η</a:t>
            </a:r>
            <a:r>
              <a:rPr lang="el-GR" dirty="0" smtClean="0"/>
              <a:t> Ομάδα</a:t>
            </a:r>
            <a:endParaRPr lang="el-GR" dirty="0"/>
          </a:p>
        </p:txBody>
      </p:sp>
      <p:sp>
        <p:nvSpPr>
          <p:cNvPr id="3" name="2 - Θέση περιεχομένου"/>
          <p:cNvSpPr>
            <a:spLocks noGrp="1"/>
          </p:cNvSpPr>
          <p:nvPr>
            <p:ph idx="1"/>
          </p:nvPr>
        </p:nvSpPr>
        <p:spPr/>
        <p:txBody>
          <a:bodyPr/>
          <a:lstStyle/>
          <a:p>
            <a:r>
              <a:rPr lang="el-GR" dirty="0"/>
              <a:t>Βασιλείου Όλγα</a:t>
            </a:r>
          </a:p>
          <a:p>
            <a:r>
              <a:rPr lang="el-GR" dirty="0"/>
              <a:t>Βενέτη Άντζελα</a:t>
            </a:r>
          </a:p>
          <a:p>
            <a:r>
              <a:rPr lang="el-GR" dirty="0" err="1"/>
              <a:t>Τσιάβου</a:t>
            </a:r>
            <a:r>
              <a:rPr lang="el-GR" dirty="0"/>
              <a:t> Χριστίνα </a:t>
            </a:r>
          </a:p>
          <a:p>
            <a:r>
              <a:rPr lang="el-GR" dirty="0" err="1"/>
              <a:t>Τσιάπος</a:t>
            </a:r>
            <a:r>
              <a:rPr lang="el-GR" dirty="0"/>
              <a:t> Κωνσταντίνος</a:t>
            </a:r>
          </a:p>
          <a:p>
            <a:pPr>
              <a:buNone/>
            </a:pPr>
            <a:endParaRPr lang="el-GR" dirty="0"/>
          </a:p>
          <a:p>
            <a:pPr>
              <a:buNone/>
            </a:pPr>
            <a:endParaRPr lang="el-GR" dirty="0"/>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71472" y="285728"/>
            <a:ext cx="8229600" cy="6011882"/>
          </a:xfrm>
        </p:spPr>
        <p:txBody>
          <a:bodyPr>
            <a:normAutofit fontScale="90000"/>
          </a:bodyPr>
          <a:lstStyle/>
          <a:p>
            <a:r>
              <a:rPr lang="el-GR" b="1" dirty="0" smtClean="0"/>
              <a:t>Ερευνητικά </a:t>
            </a:r>
            <a:r>
              <a:rPr lang="el-GR" b="1" dirty="0"/>
              <a:t>Ερωτήματα </a:t>
            </a:r>
            <a:r>
              <a:rPr lang="el-GR" b="1" dirty="0" smtClean="0"/>
              <a:t/>
            </a:r>
            <a:br>
              <a:rPr lang="el-GR" b="1" dirty="0" smtClean="0"/>
            </a:br>
            <a:r>
              <a:rPr lang="el-GR" dirty="0"/>
              <a:t/>
            </a:r>
            <a:br>
              <a:rPr lang="el-GR" dirty="0"/>
            </a:br>
            <a:r>
              <a:rPr lang="el-GR" b="1" dirty="0"/>
              <a:t> </a:t>
            </a:r>
            <a:r>
              <a:rPr lang="el-GR" dirty="0" smtClean="0"/>
              <a:t>- </a:t>
            </a:r>
            <a:r>
              <a:rPr lang="el-GR" dirty="0"/>
              <a:t>Οι επιπτώσεις του φαινομένου στη σχολική ζωή. </a:t>
            </a:r>
            <a:br>
              <a:rPr lang="el-GR" dirty="0"/>
            </a:br>
            <a:r>
              <a:rPr lang="el-GR" dirty="0"/>
              <a:t>- Ο ρόλος του σχολείου ως φορέας κοινωνικοποίησης. </a:t>
            </a:r>
            <a:br>
              <a:rPr lang="el-GR" dirty="0"/>
            </a:br>
            <a:r>
              <a:rPr lang="el-GR" dirty="0"/>
              <a:t>- Οι τρόποι αντιμετώπισης του φαινομένου </a:t>
            </a:r>
            <a:br>
              <a:rPr lang="el-GR" dirty="0"/>
            </a:br>
            <a:r>
              <a:rPr lang="el-GR" dirty="0"/>
              <a:t>	</a:t>
            </a: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Τίτλος"/>
          <p:cNvSpPr>
            <a:spLocks noGrp="1"/>
          </p:cNvSpPr>
          <p:nvPr>
            <p:ph type="title"/>
          </p:nvPr>
        </p:nvSpPr>
        <p:spPr>
          <a:xfrm>
            <a:off x="457200" y="357166"/>
            <a:ext cx="8229600" cy="1500198"/>
          </a:xfrm>
        </p:spPr>
        <p:txBody>
          <a:bodyPr>
            <a:normAutofit fontScale="90000"/>
          </a:bodyPr>
          <a:lstStyle/>
          <a:p>
            <a:r>
              <a:rPr lang="el-GR" dirty="0" smtClean="0"/>
              <a:t/>
            </a:r>
            <a:br>
              <a:rPr lang="el-GR" dirty="0" smtClean="0"/>
            </a:br>
            <a:r>
              <a:rPr lang="el-GR" sz="3100" b="1" dirty="0" smtClean="0"/>
              <a:t>Οι επιπτώσεις στα θύματα και οι συνέπειες στη σχολική ζωή</a:t>
            </a:r>
            <a:r>
              <a:rPr lang="el-GR" b="1" dirty="0" smtClean="0"/>
              <a:t/>
            </a:r>
            <a:br>
              <a:rPr lang="el-GR" b="1" dirty="0" smtClean="0"/>
            </a:br>
            <a:endParaRPr lang="el-GR" b="1" dirty="0"/>
          </a:p>
        </p:txBody>
      </p:sp>
      <p:sp>
        <p:nvSpPr>
          <p:cNvPr id="6" name="5 - Θέση περιεχομένου"/>
          <p:cNvSpPr>
            <a:spLocks noGrp="1"/>
          </p:cNvSpPr>
          <p:nvPr>
            <p:ph idx="1"/>
          </p:nvPr>
        </p:nvSpPr>
        <p:spPr>
          <a:xfrm>
            <a:off x="457200" y="1844824"/>
            <a:ext cx="8229600" cy="4656009"/>
          </a:xfrm>
        </p:spPr>
        <p:txBody>
          <a:bodyPr>
            <a:normAutofit fontScale="70000" lnSpcReduction="20000"/>
          </a:bodyPr>
          <a:lstStyle/>
          <a:p>
            <a:r>
              <a:rPr lang="el-GR" sz="3600" dirty="0" smtClean="0"/>
              <a:t>Οι </a:t>
            </a:r>
            <a:r>
              <a:rPr lang="el-GR" sz="3600" dirty="0"/>
              <a:t>ψυχοκοινωνικές επιπτώσεις του εκφοβισμού και της βίας στα παιδιά είναι πολλές και σοβαρές. Τα παιδιά που πέφτουν θύματα εκφοβισμού και βίας στο σχολείο είναι δυνατόν: </a:t>
            </a:r>
          </a:p>
          <a:p>
            <a:pPr>
              <a:buNone/>
            </a:pPr>
            <a:r>
              <a:rPr lang="el-GR" sz="3600" dirty="0"/>
              <a:t>• να νιώσουν έντονο άγχος και ανασφάλεια, </a:t>
            </a:r>
          </a:p>
          <a:p>
            <a:pPr>
              <a:buNone/>
            </a:pPr>
            <a:r>
              <a:rPr lang="el-GR" sz="3600" dirty="0"/>
              <a:t>• να παρουσιάσουν σχολική άρνηση, </a:t>
            </a:r>
          </a:p>
          <a:p>
            <a:pPr>
              <a:buNone/>
            </a:pPr>
            <a:r>
              <a:rPr lang="el-GR" sz="3600" dirty="0"/>
              <a:t>• να κάνουν πολλές απουσίες από το σχολείο, </a:t>
            </a:r>
          </a:p>
          <a:p>
            <a:pPr>
              <a:buNone/>
            </a:pPr>
            <a:r>
              <a:rPr lang="el-GR" sz="3600" dirty="0"/>
              <a:t>• να οδηγηθούν σε σχολική αποτυχία.</a:t>
            </a:r>
          </a:p>
          <a:p>
            <a:pPr>
              <a:buNone/>
            </a:pPr>
            <a:r>
              <a:rPr lang="el-GR" sz="3600" dirty="0"/>
              <a:t> • να εμφανίσουν μαθησιακές δυσκολίες και ψυχοσωματικά προβλήματα, όπως πονοκεφάλους, πόνους στην κοιλιά, διαταραχές ύπνου, ενούρηση κ.ά</a:t>
            </a:r>
            <a:r>
              <a:rPr lang="el-GR" sz="3600" dirty="0" smtClean="0"/>
              <a:t>.,</a:t>
            </a:r>
          </a:p>
          <a:p>
            <a:pPr>
              <a:buNone/>
            </a:pPr>
            <a:r>
              <a:rPr lang="el-GR" sz="3600" dirty="0" smtClean="0"/>
              <a:t> </a:t>
            </a:r>
            <a:r>
              <a:rPr lang="el-GR" sz="3600" dirty="0"/>
              <a:t>• να παρουσιάσουν φοβίες, κατάθλιψη, απόπειρες αυτοκτονίας.</a:t>
            </a:r>
          </a:p>
          <a:p>
            <a:endParaRPr lang="el-GR" dirty="0"/>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Τίτλος"/>
          <p:cNvSpPr>
            <a:spLocks noGrp="1"/>
          </p:cNvSpPr>
          <p:nvPr>
            <p:ph type="title"/>
          </p:nvPr>
        </p:nvSpPr>
        <p:spPr>
          <a:xfrm>
            <a:off x="457200" y="785794"/>
            <a:ext cx="8229600" cy="2000264"/>
          </a:xfrm>
        </p:spPr>
        <p:txBody>
          <a:bodyPr>
            <a:normAutofit fontScale="90000"/>
          </a:bodyPr>
          <a:lstStyle/>
          <a:p>
            <a:r>
              <a:rPr lang="el-GR" sz="3100" b="1" u="sng" dirty="0" smtClean="0"/>
              <a:t/>
            </a:r>
            <a:br>
              <a:rPr lang="el-GR" sz="3100" b="1" u="sng" dirty="0" smtClean="0"/>
            </a:br>
            <a:r>
              <a:rPr lang="el-GR" sz="3100" b="1" dirty="0" smtClean="0"/>
              <a:t>Οι επιπτώσεις της βίας στους θύτες είναι σοβαρές και καθοριστικές για την ανάπτυξη και την εξέλιξη τους.</a:t>
            </a:r>
            <a:r>
              <a:rPr lang="el-GR" dirty="0" smtClean="0"/>
              <a:t/>
            </a:r>
            <a:br>
              <a:rPr lang="el-GR" dirty="0" smtClean="0"/>
            </a:br>
            <a:endParaRPr lang="el-GR" dirty="0"/>
          </a:p>
        </p:txBody>
      </p:sp>
      <p:sp>
        <p:nvSpPr>
          <p:cNvPr id="6" name="5 - Θέση περιεχομένου"/>
          <p:cNvSpPr>
            <a:spLocks noGrp="1"/>
          </p:cNvSpPr>
          <p:nvPr>
            <p:ph idx="1"/>
          </p:nvPr>
        </p:nvSpPr>
        <p:spPr>
          <a:xfrm>
            <a:off x="457200" y="2500307"/>
            <a:ext cx="8229600" cy="4357694"/>
          </a:xfrm>
        </p:spPr>
        <p:txBody>
          <a:bodyPr>
            <a:normAutofit/>
          </a:bodyPr>
          <a:lstStyle/>
          <a:p>
            <a:pPr lvl="0"/>
            <a:r>
              <a:rPr lang="el-GR" sz="2800" dirty="0" smtClean="0"/>
              <a:t>Απομάκρυνση </a:t>
            </a:r>
            <a:r>
              <a:rPr lang="el-GR" sz="2800" dirty="0"/>
              <a:t>από το σχολικό περιβάλλον</a:t>
            </a:r>
          </a:p>
          <a:p>
            <a:pPr lvl="0"/>
            <a:r>
              <a:rPr lang="el-GR" sz="2800" dirty="0"/>
              <a:t>Διακοπή σχολικής φοίτησης</a:t>
            </a:r>
          </a:p>
          <a:p>
            <a:pPr lvl="0"/>
            <a:r>
              <a:rPr lang="el-GR" sz="2800" dirty="0"/>
              <a:t>Τάσεις φυγής από το οικογενειακό περιβάλλον</a:t>
            </a:r>
          </a:p>
          <a:p>
            <a:pPr lvl="0"/>
            <a:r>
              <a:rPr lang="el-GR" sz="2800" dirty="0"/>
              <a:t>Περιθωριοποίηση- κοινωνικός αποκλεισμός</a:t>
            </a:r>
          </a:p>
          <a:p>
            <a:pPr lvl="0"/>
            <a:r>
              <a:rPr lang="el-GR" sz="2800" dirty="0"/>
              <a:t>Να εξελιχθούν σε ενήλικες με αντικοινωνική και </a:t>
            </a:r>
            <a:r>
              <a:rPr lang="el-GR" sz="2800" dirty="0" err="1"/>
              <a:t>παραβατική</a:t>
            </a:r>
            <a:r>
              <a:rPr lang="el-GR" sz="2800" dirty="0"/>
              <a:t> συμπεριφορά</a:t>
            </a:r>
          </a:p>
          <a:p>
            <a:endParaRPr lang="el-GR" dirty="0"/>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4</a:t>
            </a:r>
            <a:r>
              <a:rPr lang="el-GR" baseline="30000" dirty="0" smtClean="0"/>
              <a:t>η</a:t>
            </a:r>
            <a:r>
              <a:rPr lang="el-GR" dirty="0" smtClean="0"/>
              <a:t> Ομάδα</a:t>
            </a:r>
            <a:endParaRPr lang="el-GR" dirty="0"/>
          </a:p>
        </p:txBody>
      </p:sp>
      <p:sp>
        <p:nvSpPr>
          <p:cNvPr id="3" name="2 - Θέση περιεχομένου"/>
          <p:cNvSpPr>
            <a:spLocks noGrp="1"/>
          </p:cNvSpPr>
          <p:nvPr>
            <p:ph idx="1"/>
          </p:nvPr>
        </p:nvSpPr>
        <p:spPr/>
        <p:txBody>
          <a:bodyPr/>
          <a:lstStyle/>
          <a:p>
            <a:pPr fontAlgn="base"/>
            <a:r>
              <a:rPr lang="el-GR" dirty="0"/>
              <a:t>Δημητρίου Αυγή</a:t>
            </a:r>
          </a:p>
          <a:p>
            <a:pPr fontAlgn="base"/>
            <a:r>
              <a:rPr lang="el-GR" dirty="0"/>
              <a:t>Πανταζή Ζωή </a:t>
            </a:r>
          </a:p>
          <a:p>
            <a:pPr fontAlgn="base"/>
            <a:r>
              <a:rPr lang="el-GR" dirty="0"/>
              <a:t>Παπαδόπουλος Λευτέρης</a:t>
            </a:r>
          </a:p>
          <a:p>
            <a:r>
              <a:rPr lang="en-US" dirty="0" err="1"/>
              <a:t>Σιούτης</a:t>
            </a:r>
            <a:r>
              <a:rPr lang="en-US" dirty="0"/>
              <a:t> </a:t>
            </a:r>
            <a:r>
              <a:rPr lang="en-US" dirty="0" err="1"/>
              <a:t>Αμφιλόχιος</a:t>
            </a:r>
            <a:endParaRPr lang="el-GR" dirty="0"/>
          </a:p>
          <a:p>
            <a:pPr>
              <a:buNone/>
            </a:pPr>
            <a:endParaRPr lang="el-GR" dirty="0"/>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71472" y="285728"/>
            <a:ext cx="8229600" cy="6011882"/>
          </a:xfrm>
        </p:spPr>
        <p:txBody>
          <a:bodyPr>
            <a:normAutofit fontScale="90000"/>
          </a:bodyPr>
          <a:lstStyle/>
          <a:p>
            <a:pPr fontAlgn="base"/>
            <a:r>
              <a:rPr lang="el-GR" b="1" dirty="0" smtClean="0"/>
              <a:t>Ερευνητικά </a:t>
            </a:r>
            <a:r>
              <a:rPr lang="el-GR" b="1" dirty="0"/>
              <a:t>Ερωτήματα </a:t>
            </a:r>
            <a:r>
              <a:rPr lang="el-GR" dirty="0" smtClean="0"/>
              <a:t/>
            </a:r>
            <a:br>
              <a:rPr lang="el-GR" dirty="0" smtClean="0"/>
            </a:br>
            <a:r>
              <a:rPr lang="el-GR" dirty="0"/>
              <a:t/>
            </a:r>
            <a:br>
              <a:rPr lang="el-GR" dirty="0"/>
            </a:br>
            <a:r>
              <a:rPr lang="el-GR" dirty="0" smtClean="0"/>
              <a:t>-Τρόποι αντιμετώπισης </a:t>
            </a:r>
            <a:r>
              <a:rPr lang="el-GR" dirty="0"/>
              <a:t>της </a:t>
            </a:r>
            <a:r>
              <a:rPr lang="el-GR" dirty="0" smtClean="0"/>
              <a:t>βίας</a:t>
            </a:r>
            <a:r>
              <a:rPr lang="el-GR" dirty="0"/>
              <a:t/>
            </a:r>
            <a:br>
              <a:rPr lang="el-GR" dirty="0"/>
            </a:br>
            <a:r>
              <a:rPr lang="el-GR" dirty="0"/>
              <a:t/>
            </a:r>
            <a:br>
              <a:rPr lang="el-GR" dirty="0"/>
            </a:br>
            <a:r>
              <a:rPr lang="el-GR" dirty="0" smtClean="0"/>
              <a:t>-Το σχολείο </a:t>
            </a:r>
            <a:r>
              <a:rPr lang="el-GR" dirty="0"/>
              <a:t>ως </a:t>
            </a:r>
            <a:r>
              <a:rPr lang="el-GR" dirty="0" smtClean="0"/>
              <a:t>φορέας κοινωνικοποίησης</a:t>
            </a:r>
            <a:r>
              <a:rPr lang="el-GR" dirty="0"/>
              <a:t/>
            </a:r>
            <a:br>
              <a:rPr lang="el-GR" dirty="0"/>
            </a:br>
            <a:r>
              <a:rPr lang="el-GR" dirty="0"/>
              <a:t> </a:t>
            </a:r>
            <a:br>
              <a:rPr lang="el-GR" dirty="0"/>
            </a:br>
            <a:endParaRPr lang="el-GR" dirty="0"/>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2582858"/>
          </a:xfrm>
        </p:spPr>
        <p:txBody>
          <a:bodyPr>
            <a:normAutofit fontScale="90000"/>
          </a:bodyPr>
          <a:lstStyle/>
          <a:p>
            <a:pPr fontAlgn="base"/>
            <a:r>
              <a:rPr lang="el-GR" sz="3600" b="1" dirty="0" smtClean="0"/>
              <a:t/>
            </a:r>
            <a:br>
              <a:rPr lang="el-GR" sz="3600" b="1" dirty="0" smtClean="0"/>
            </a:br>
            <a:r>
              <a:rPr lang="el-GR" sz="3600" b="1" dirty="0"/>
              <a:t/>
            </a:r>
            <a:br>
              <a:rPr lang="el-GR" sz="3600" b="1" dirty="0"/>
            </a:br>
            <a:r>
              <a:rPr lang="el-GR" sz="3100" b="1" dirty="0" smtClean="0"/>
              <a:t>Ενέργειες του εκπαιδευτικού για να προλάβει την εμφάνιση του εκφοβισμού και της βίας στο σχολείο.</a:t>
            </a:r>
            <a:r>
              <a:rPr lang="el-GR" sz="3600" dirty="0" smtClean="0"/>
              <a:t/>
            </a:r>
            <a:br>
              <a:rPr lang="el-GR" sz="3600" dirty="0" smtClean="0"/>
            </a:br>
            <a:r>
              <a:rPr lang="el-GR" sz="3600" b="1" dirty="0" smtClean="0"/>
              <a:t> </a:t>
            </a:r>
            <a:r>
              <a:rPr lang="el-GR" dirty="0" smtClean="0"/>
              <a:t/>
            </a:r>
            <a:br>
              <a:rPr lang="el-GR" dirty="0" smtClean="0"/>
            </a:br>
            <a:endParaRPr lang="el-GR" dirty="0"/>
          </a:p>
        </p:txBody>
      </p:sp>
      <p:sp>
        <p:nvSpPr>
          <p:cNvPr id="3" name="2 - Θέση περιεχομένου"/>
          <p:cNvSpPr>
            <a:spLocks noGrp="1"/>
          </p:cNvSpPr>
          <p:nvPr>
            <p:ph idx="1"/>
          </p:nvPr>
        </p:nvSpPr>
        <p:spPr>
          <a:xfrm>
            <a:off x="457200" y="2071678"/>
            <a:ext cx="8229600" cy="4500594"/>
          </a:xfrm>
        </p:spPr>
        <p:txBody>
          <a:bodyPr>
            <a:normAutofit fontScale="70000" lnSpcReduction="20000"/>
          </a:bodyPr>
          <a:lstStyle/>
          <a:p>
            <a:pPr fontAlgn="base">
              <a:buNone/>
            </a:pPr>
            <a:r>
              <a:rPr lang="el-GR" dirty="0"/>
              <a:t> </a:t>
            </a:r>
            <a:endParaRPr lang="el-GR" sz="4200" dirty="0"/>
          </a:p>
          <a:p>
            <a:pPr fontAlgn="base">
              <a:buNone/>
            </a:pPr>
            <a:r>
              <a:rPr lang="el-GR" sz="4200" dirty="0"/>
              <a:t>Για την πρόληψη του εκφοβισμού και της βίας στο σχολείο ο εκπαιδευτικός πρέπει:</a:t>
            </a:r>
          </a:p>
          <a:p>
            <a:pPr>
              <a:buNone/>
            </a:pPr>
            <a:r>
              <a:rPr lang="el-GR" sz="4200" dirty="0"/>
              <a:t>• να συζητά με τους μαθητές για τα δικαιώματά τους, τους κανόνες συμπεριφοράς, στο σχολείο και τους τρόπους αντιμετώπισης του εκφοβισμού και της βίας στο σχολείο</a:t>
            </a:r>
            <a:r>
              <a:rPr lang="el-GR" sz="4200" dirty="0" smtClean="0"/>
              <a:t>,</a:t>
            </a:r>
          </a:p>
          <a:p>
            <a:pPr>
              <a:buNone/>
            </a:pPr>
            <a:r>
              <a:rPr lang="el-GR" sz="4200" dirty="0" smtClean="0"/>
              <a:t>• </a:t>
            </a:r>
            <a:r>
              <a:rPr lang="el-GR" sz="4200" dirty="0"/>
              <a:t>να παρέχει από νωρίς στους μαθητές κατάλληλους τρόπους έκφρασης της επιθετικότητας (όπως τα αθλήματα, οι τέχνες κτλ.) και ανάλογες ευκαιρίες για επιτεύγματα και </a:t>
            </a:r>
            <a:r>
              <a:rPr lang="el-GR" sz="4200" dirty="0" smtClean="0"/>
              <a:t>καταξίωση</a:t>
            </a:r>
            <a:endParaRPr lang="el-GR" sz="4200" dirty="0"/>
          </a:p>
          <a:p>
            <a:endParaRPr lang="el-GR" dirty="0"/>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428604"/>
            <a:ext cx="8229600" cy="1928826"/>
          </a:xfrm>
        </p:spPr>
        <p:txBody>
          <a:bodyPr>
            <a:noAutofit/>
          </a:bodyPr>
          <a:lstStyle/>
          <a:p>
            <a:r>
              <a:rPr lang="en-US" sz="2800" b="1" dirty="0" smtClean="0"/>
              <a:t/>
            </a:r>
            <a:br>
              <a:rPr lang="en-US" sz="2800" b="1" dirty="0" smtClean="0"/>
            </a:br>
            <a:r>
              <a:rPr lang="el-GR" sz="2800" b="1" dirty="0" smtClean="0"/>
              <a:t>Ενέργειες του εκπαιδευτικού για να προλάβει την εμφάνιση του εκφοβισμού και της βίας στο σχολείο</a:t>
            </a:r>
            <a:r>
              <a:rPr lang="el-GR" sz="3600" b="1" dirty="0" smtClean="0"/>
              <a:t>.</a:t>
            </a:r>
            <a:r>
              <a:rPr lang="el-GR" sz="3600" dirty="0" smtClean="0"/>
              <a:t/>
            </a:r>
            <a:br>
              <a:rPr lang="el-GR" sz="3600" dirty="0" smtClean="0"/>
            </a:br>
            <a:endParaRPr lang="el-GR" sz="3600" dirty="0"/>
          </a:p>
        </p:txBody>
      </p:sp>
      <p:sp>
        <p:nvSpPr>
          <p:cNvPr id="3" name="2 - Θέση περιεχομένου"/>
          <p:cNvSpPr>
            <a:spLocks noGrp="1"/>
          </p:cNvSpPr>
          <p:nvPr>
            <p:ph idx="1"/>
          </p:nvPr>
        </p:nvSpPr>
        <p:spPr>
          <a:xfrm>
            <a:off x="457200" y="2285993"/>
            <a:ext cx="8229600" cy="3886524"/>
          </a:xfrm>
        </p:spPr>
        <p:txBody>
          <a:bodyPr>
            <a:normAutofit fontScale="85000" lnSpcReduction="20000"/>
          </a:bodyPr>
          <a:lstStyle/>
          <a:p>
            <a:pPr>
              <a:buNone/>
            </a:pPr>
            <a:r>
              <a:rPr lang="el-GR" dirty="0" smtClean="0"/>
              <a:t>• να ενισχύει τη φιλία μεταξύ των μαθητών και να αναδεικνύει την αλληλεγγύη της παρέας των φίλων ως το πλέον κατάλληλο μέσο για την αντιμετώπιση περιστατικών εκφοβισμού και βίας στο σχολείο,</a:t>
            </a:r>
          </a:p>
          <a:p>
            <a:pPr>
              <a:buNone/>
            </a:pPr>
            <a:r>
              <a:rPr lang="el-GR" dirty="0" smtClean="0"/>
              <a:t>• να ευαισθητοποιεί τους γονείς για το πρόβλημα, στις ατομικές και στις ομαδικές </a:t>
            </a:r>
            <a:br>
              <a:rPr lang="el-GR" dirty="0" smtClean="0"/>
            </a:br>
            <a:r>
              <a:rPr lang="el-GR" dirty="0" smtClean="0"/>
              <a:t>συνεργασίες</a:t>
            </a:r>
          </a:p>
          <a:p>
            <a:pPr>
              <a:buNone/>
            </a:pPr>
            <a:r>
              <a:rPr lang="el-GR" dirty="0" smtClean="0"/>
              <a:t>• να αντιμετωπίζει τις αιτίες απομόνωσης και περιθωριοποίησης μαθητών</a:t>
            </a:r>
          </a:p>
          <a:p>
            <a:pPr>
              <a:buNone/>
            </a:pPr>
            <a:r>
              <a:rPr lang="el-GR" dirty="0" smtClean="0"/>
              <a:t>• να δείχνει ιδιαίτερο ενδιαφέρον για την ένταξη στη σχολική ομάδα των νεοφερμένων </a:t>
            </a:r>
            <a:endParaRPr lang="el-GR"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1</a:t>
            </a:r>
            <a:r>
              <a:rPr lang="el-GR" baseline="30000" dirty="0" smtClean="0"/>
              <a:t>η</a:t>
            </a:r>
            <a:r>
              <a:rPr lang="el-GR" dirty="0" smtClean="0"/>
              <a:t> Ομάδα</a:t>
            </a:r>
            <a:endParaRPr lang="el-GR" dirty="0"/>
          </a:p>
        </p:txBody>
      </p:sp>
      <p:sp>
        <p:nvSpPr>
          <p:cNvPr id="3" name="2 - Θέση περιεχομένου"/>
          <p:cNvSpPr>
            <a:spLocks noGrp="1"/>
          </p:cNvSpPr>
          <p:nvPr>
            <p:ph idx="1"/>
          </p:nvPr>
        </p:nvSpPr>
        <p:spPr/>
        <p:txBody>
          <a:bodyPr/>
          <a:lstStyle/>
          <a:p>
            <a:r>
              <a:rPr lang="en-US" dirty="0" smtClean="0"/>
              <a:t>A</a:t>
            </a:r>
            <a:r>
              <a:rPr lang="el-GR" dirty="0" err="1"/>
              <a:t>βραάμκια</a:t>
            </a:r>
            <a:r>
              <a:rPr lang="el-GR" dirty="0"/>
              <a:t> </a:t>
            </a:r>
            <a:r>
              <a:rPr lang="el-GR" dirty="0" err="1" smtClean="0"/>
              <a:t>Ελεονώρα</a:t>
            </a:r>
            <a:endParaRPr lang="el-GR" dirty="0"/>
          </a:p>
          <a:p>
            <a:r>
              <a:rPr lang="el-GR" dirty="0"/>
              <a:t>Καραλή  Σοφία </a:t>
            </a:r>
          </a:p>
          <a:p>
            <a:r>
              <a:rPr lang="el-GR" dirty="0" err="1"/>
              <a:t>Σπυριδώνου</a:t>
            </a:r>
            <a:r>
              <a:rPr lang="el-GR" dirty="0"/>
              <a:t> Ειρήνη</a:t>
            </a:r>
          </a:p>
          <a:p>
            <a:r>
              <a:rPr lang="el-GR" dirty="0"/>
              <a:t>Σωτηρίου Μαρία</a:t>
            </a:r>
          </a:p>
          <a:p>
            <a:endParaRPr lang="el-GR" dirty="0"/>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857232"/>
            <a:ext cx="8229600" cy="1857388"/>
          </a:xfrm>
        </p:spPr>
        <p:txBody>
          <a:bodyPr>
            <a:normAutofit fontScale="90000"/>
          </a:bodyPr>
          <a:lstStyle/>
          <a:p>
            <a:pPr fontAlgn="base"/>
            <a:r>
              <a:rPr lang="el-GR" sz="3600" b="1" dirty="0" smtClean="0"/>
              <a:t/>
            </a:r>
            <a:br>
              <a:rPr lang="el-GR" sz="3600" b="1" dirty="0" smtClean="0"/>
            </a:br>
            <a:r>
              <a:rPr lang="el-GR" sz="3600" b="1" dirty="0"/>
              <a:t/>
            </a:r>
            <a:br>
              <a:rPr lang="el-GR" sz="3600" b="1" dirty="0"/>
            </a:br>
            <a:r>
              <a:rPr lang="el-GR" sz="3600" b="1" dirty="0" smtClean="0"/>
              <a:t>Τρόποι αντιμετώπισης της βίας από τους συμμαθητές</a:t>
            </a:r>
            <a:r>
              <a:rPr lang="el-GR" sz="3200" b="1" dirty="0" smtClean="0"/>
              <a:t> </a:t>
            </a:r>
            <a:r>
              <a:rPr lang="el-GR" sz="3600" dirty="0" smtClean="0"/>
              <a:t/>
            </a:r>
            <a:br>
              <a:rPr lang="el-GR" sz="3600" dirty="0" smtClean="0"/>
            </a:br>
            <a:r>
              <a:rPr lang="el-GR" sz="3600" b="1" dirty="0" smtClean="0"/>
              <a:t> </a:t>
            </a:r>
            <a:r>
              <a:rPr lang="el-GR" dirty="0" smtClean="0"/>
              <a:t/>
            </a:r>
            <a:br>
              <a:rPr lang="el-GR" dirty="0" smtClean="0"/>
            </a:br>
            <a:endParaRPr lang="el-GR" dirty="0"/>
          </a:p>
        </p:txBody>
      </p:sp>
      <p:sp>
        <p:nvSpPr>
          <p:cNvPr id="3" name="2 - Θέση περιεχομένου"/>
          <p:cNvSpPr>
            <a:spLocks noGrp="1"/>
          </p:cNvSpPr>
          <p:nvPr>
            <p:ph idx="1"/>
          </p:nvPr>
        </p:nvSpPr>
        <p:spPr>
          <a:xfrm>
            <a:off x="785786" y="1857364"/>
            <a:ext cx="7901014" cy="4714908"/>
          </a:xfrm>
        </p:spPr>
        <p:txBody>
          <a:bodyPr>
            <a:normAutofit fontScale="92500" lnSpcReduction="20000"/>
          </a:bodyPr>
          <a:lstStyle/>
          <a:p>
            <a:pPr fontAlgn="base">
              <a:buNone/>
            </a:pPr>
            <a:r>
              <a:rPr lang="el-GR" dirty="0"/>
              <a:t> </a:t>
            </a:r>
            <a:r>
              <a:rPr lang="el-GR" sz="2400" dirty="0"/>
              <a:t/>
            </a:r>
            <a:br>
              <a:rPr lang="el-GR" sz="2400" dirty="0"/>
            </a:br>
            <a:r>
              <a:rPr lang="el-GR" sz="2400" u="sng" dirty="0"/>
              <a:t>Συμμαθητές μέσα στην τάξη:</a:t>
            </a:r>
            <a:endParaRPr lang="el-GR" sz="2400" dirty="0"/>
          </a:p>
          <a:p>
            <a:pPr lvl="0"/>
            <a:r>
              <a:rPr lang="el-GR" sz="2400" dirty="0"/>
              <a:t>Προσδιορίστε ποιοι συμμαθητές σας ήταν παρόντες στο περιστατικό εκφοβισμού.</a:t>
            </a:r>
          </a:p>
          <a:p>
            <a:pPr lvl="0"/>
            <a:r>
              <a:rPr lang="el-GR" sz="2400" dirty="0"/>
              <a:t>Ξεκαθαρίστε αν συμμετείχαν ως ουδέτεροι παρατηρητές ή αν ενθάρρυναν το παιδί που εκφοβίζει.</a:t>
            </a:r>
          </a:p>
          <a:p>
            <a:pPr lvl="0"/>
            <a:r>
              <a:rPr lang="el-GR" sz="2400" dirty="0"/>
              <a:t>Συζητήστε μαζί τους για το ποια θα ήταν η κατάλληλη συμπεριφορά σε μια τέτοια περίπτωση (π.χ. να μιλήσουν σε κάποιον ενήλικα για να βοηθήσει) και για το ποιες ευθύνες έχουν όταν παρατηρούν να συμβαίνει περιστατικό εκφοβισμού.</a:t>
            </a:r>
          </a:p>
          <a:p>
            <a:pPr lvl="0"/>
            <a:r>
              <a:rPr lang="el-GR" sz="2400" dirty="0"/>
              <a:t>Συζητήστε σχετικά με το τι θα μπορούσαν να είχαν κάνει για να αποφευχθεί ο εκφοβισμός και να εξασφαλίσουν ένα ασφαλές περιβάλλον τόσο για τους ίδιους όσο και για τους συμμαθητές τους.</a:t>
            </a:r>
          </a:p>
          <a:p>
            <a:pPr>
              <a:buNone/>
            </a:pPr>
            <a:r>
              <a:rPr lang="el-GR" sz="2400" dirty="0"/>
              <a:t> </a:t>
            </a: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video.mp4">
            <a:hlinkClick r:id="" action="ppaction://media"/>
          </p:cNvPr>
          <p:cNvPicPr>
            <a:picLocks noGrp="1" noRot="1" noChangeAspect="1"/>
          </p:cNvPicPr>
          <p:nvPr>
            <p:ph idx="1"/>
            <a:videoFile r:link="rId1"/>
          </p:nvPr>
        </p:nvPicPr>
        <p:blipFill>
          <a:blip r:embed="rId3" cstate="print"/>
          <a:stretch>
            <a:fillRect/>
          </a:stretch>
        </p:blipFill>
        <p:spPr>
          <a:xfrm>
            <a:off x="549275" y="980728"/>
            <a:ext cx="8045450" cy="5191472"/>
          </a:xfrm>
          <a:prstGeom prst="rect">
            <a:avLst/>
          </a:prstGeom>
        </p:spPr>
      </p:pic>
    </p:spTree>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 Εικόνα" descr="ΕΙΚΟΝΑ.jpg"/>
          <p:cNvPicPr>
            <a:picLocks noChangeAspect="1"/>
          </p:cNvPicPr>
          <p:nvPr/>
        </p:nvPicPr>
        <p:blipFill>
          <a:blip r:embed="rId2" cstate="print"/>
          <a:stretch>
            <a:fillRect/>
          </a:stretch>
        </p:blipFill>
        <p:spPr>
          <a:xfrm>
            <a:off x="0" y="1"/>
            <a:ext cx="9144000" cy="6858000"/>
          </a:xfrm>
          <a:prstGeom prst="rect">
            <a:avLst/>
          </a:prstGeom>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1785926"/>
            <a:ext cx="8229600" cy="4572032"/>
          </a:xfrm>
        </p:spPr>
        <p:txBody>
          <a:bodyPr>
            <a:normAutofit fontScale="90000"/>
          </a:bodyPr>
          <a:lstStyle/>
          <a:p>
            <a:r>
              <a:rPr lang="el-GR" b="1" dirty="0"/>
              <a:t>Ερευνητικά Ερωτήματα : </a:t>
            </a:r>
            <a:r>
              <a:rPr lang="el-GR" dirty="0"/>
              <a:t/>
            </a:r>
            <a:br>
              <a:rPr lang="el-GR" dirty="0"/>
            </a:br>
            <a:r>
              <a:rPr lang="el-GR" dirty="0"/>
              <a:t> </a:t>
            </a:r>
            <a:br>
              <a:rPr lang="el-GR" dirty="0"/>
            </a:br>
            <a:r>
              <a:rPr lang="el-GR" dirty="0"/>
              <a:t>- Ορισμός και περιγραφή του φαινομένου της σχολικής βίας </a:t>
            </a:r>
            <a:br>
              <a:rPr lang="el-GR" dirty="0"/>
            </a:br>
            <a:r>
              <a:rPr lang="el-GR" dirty="0"/>
              <a:t>- Τα είδη του φαινομένου : σωματική, λεκτική, συναισθηματική. </a:t>
            </a:r>
            <a:br>
              <a:rPr lang="el-GR" dirty="0"/>
            </a:br>
            <a:endParaRPr lang="el-GR" dirty="0"/>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p:txBody>
          <a:bodyPr/>
          <a:lstStyle/>
          <a:p>
            <a:r>
              <a:rPr lang="el-GR" dirty="0" smtClean="0"/>
              <a:t>Ορισμός</a:t>
            </a:r>
            <a:endParaRPr lang="el-GR" dirty="0"/>
          </a:p>
        </p:txBody>
      </p:sp>
      <p:sp>
        <p:nvSpPr>
          <p:cNvPr id="3" name="2 - Θέση περιεχομένου"/>
          <p:cNvSpPr>
            <a:spLocks noGrp="1"/>
          </p:cNvSpPr>
          <p:nvPr>
            <p:ph sz="half" idx="1"/>
          </p:nvPr>
        </p:nvSpPr>
        <p:spPr/>
        <p:txBody>
          <a:bodyPr>
            <a:normAutofit fontScale="77500" lnSpcReduction="20000"/>
          </a:bodyPr>
          <a:lstStyle/>
          <a:p>
            <a:r>
              <a:rPr lang="el-GR" dirty="0" smtClean="0"/>
              <a:t>Η λέξη </a:t>
            </a:r>
            <a:r>
              <a:rPr lang="en-US" dirty="0" smtClean="0"/>
              <a:t>bullying</a:t>
            </a:r>
            <a:r>
              <a:rPr lang="el-GR" dirty="0" smtClean="0"/>
              <a:t> αποδίδεται συχνά στη γλώσσα μας ως εκφοβισμός και είναι μια έννοια που ολοένα και περισσότερο συναντάται στο περιβάλλον του σχολείου, καθώς η σχολική βία αυξάνει διεθνώς. Ο σχολικός εκφοβισμός είναι ένα φαινόμενο νεανικής παραβατικότητας που εμφανίζεται σε πολλές χώρες του κόσμου και αναφέρεται στη χρήση βίας μεταξύ μαθητών ή συνομήλικων παιδιών.</a:t>
            </a:r>
          </a:p>
          <a:p>
            <a:endParaRPr lang="el-GR" dirty="0" smtClean="0"/>
          </a:p>
          <a:p>
            <a:endParaRPr lang="el-GR" dirty="0"/>
          </a:p>
        </p:txBody>
      </p:sp>
      <p:pic>
        <p:nvPicPr>
          <p:cNvPr id="6" name="5 - Θέση περιεχομένου"/>
          <p:cNvPicPr>
            <a:picLocks noGrp="1"/>
          </p:cNvPicPr>
          <p:nvPr>
            <p:ph sz="half" idx="2"/>
          </p:nvPr>
        </p:nvPicPr>
        <p:blipFill>
          <a:blip r:embed="rId2" cstate="print"/>
          <a:stretch>
            <a:fillRect/>
          </a:stretch>
        </p:blipFill>
        <p:spPr bwMode="auto">
          <a:xfrm>
            <a:off x="5646331" y="2500306"/>
            <a:ext cx="2569007" cy="242889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p:txBody>
          <a:bodyPr/>
          <a:lstStyle/>
          <a:p>
            <a:r>
              <a:rPr lang="el-GR" dirty="0" smtClean="0"/>
              <a:t>Ορισμός</a:t>
            </a:r>
            <a:endParaRPr lang="el-GR" dirty="0"/>
          </a:p>
        </p:txBody>
      </p:sp>
      <p:sp>
        <p:nvSpPr>
          <p:cNvPr id="3" name="2 - Θέση περιεχομένου"/>
          <p:cNvSpPr>
            <a:spLocks noGrp="1"/>
          </p:cNvSpPr>
          <p:nvPr>
            <p:ph sz="half" idx="1"/>
          </p:nvPr>
        </p:nvSpPr>
        <p:spPr>
          <a:xfrm>
            <a:off x="72008" y="1412776"/>
            <a:ext cx="5004048" cy="5373216"/>
          </a:xfrm>
        </p:spPr>
        <p:txBody>
          <a:bodyPr>
            <a:noAutofit/>
          </a:bodyPr>
          <a:lstStyle/>
          <a:p>
            <a:r>
              <a:rPr lang="el-GR" sz="2100" dirty="0" smtClean="0"/>
              <a:t>Ο εκφοβισμός έχει ορισθεί ως μια  επιθετική, σκόπιμη  πράξη  ή συμπεριφορά που εκδηλώνεται από ένα άτομο ή ομάδα ατόμων επαναλαμβανόμενα , έχει διάρκεια στο χρόνο και απευθύνεται σε ένα άτομο που λέγετε θύμα και δεν μπορεί να υπερασπιστεί εύκολα τον εαυτό του. Επιπλέον, η διαφορά του εκφοβισμού με τις συνηθισμένες διαμάχες μεταξύ των παιδιών είναι ότι υπάρχει ανισορροπία ισχύος μεταξύ του θύτη και του θύματος, με την επιβεβαίωση της κυριαρχίας του θύτη πάνω στο θυμό ( ως προς την ηλικία, τη φυσική δύναμη </a:t>
            </a:r>
            <a:r>
              <a:rPr lang="el-GR" sz="2100" dirty="0" err="1" smtClean="0"/>
              <a:t>κ.λ.π</a:t>
            </a:r>
            <a:r>
              <a:rPr lang="el-GR" sz="2100" dirty="0" smtClean="0"/>
              <a:t>)</a:t>
            </a:r>
            <a:endParaRPr lang="el-GR" sz="2100" dirty="0"/>
          </a:p>
        </p:txBody>
      </p:sp>
      <p:pic>
        <p:nvPicPr>
          <p:cNvPr id="6" name="5 - Θέση περιεχομένου" descr="C:\Users\User\Desktop\bully\Stop_Bullying-01.png"/>
          <p:cNvPicPr>
            <a:picLocks noGrp="1"/>
          </p:cNvPicPr>
          <p:nvPr>
            <p:ph sz="half" idx="2"/>
          </p:nvPr>
        </p:nvPicPr>
        <p:blipFill>
          <a:blip r:embed="rId2" cstate="print"/>
          <a:stretch>
            <a:fillRect/>
          </a:stretch>
        </p:blipFill>
        <p:spPr bwMode="auto">
          <a:xfrm>
            <a:off x="5004048" y="2060848"/>
            <a:ext cx="3821436" cy="2787586"/>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53536"/>
            <a:ext cx="8229600" cy="1818142"/>
          </a:xfrm>
        </p:spPr>
        <p:txBody>
          <a:bodyPr>
            <a:normAutofit fontScale="90000"/>
          </a:bodyPr>
          <a:lstStyle/>
          <a:p>
            <a:r>
              <a:rPr lang="en-US" b="1" dirty="0" smtClean="0"/>
              <a:t/>
            </a:r>
            <a:br>
              <a:rPr lang="en-US" b="1" dirty="0" smtClean="0"/>
            </a:br>
            <a:r>
              <a:rPr lang="en-US" b="1" dirty="0" smtClean="0"/>
              <a:t/>
            </a:r>
            <a:br>
              <a:rPr lang="en-US" b="1" dirty="0" smtClean="0"/>
            </a:br>
            <a:r>
              <a:rPr lang="en-US" b="1" dirty="0" smtClean="0"/>
              <a:t/>
            </a:r>
            <a:br>
              <a:rPr lang="en-US" b="1" dirty="0" smtClean="0"/>
            </a:br>
            <a:r>
              <a:rPr lang="en-US" b="1" dirty="0" smtClean="0"/>
              <a:t/>
            </a:r>
            <a:br>
              <a:rPr lang="en-US" b="1" dirty="0" smtClean="0"/>
            </a:br>
            <a:r>
              <a:rPr lang="en-US" b="1" dirty="0" smtClean="0"/>
              <a:t>ΜΟΡΦΕΣ  ΒΙΑΣ</a:t>
            </a:r>
            <a:r>
              <a:rPr lang="el-GR" b="1" dirty="0" smtClean="0"/>
              <a:t/>
            </a:r>
            <a:br>
              <a:rPr lang="el-GR" b="1" dirty="0" smtClean="0"/>
            </a:br>
            <a:endParaRPr lang="el-GR" b="1" dirty="0"/>
          </a:p>
        </p:txBody>
      </p:sp>
      <p:sp>
        <p:nvSpPr>
          <p:cNvPr id="3" name="2 - Θέση περιεχομένου"/>
          <p:cNvSpPr>
            <a:spLocks noGrp="1"/>
          </p:cNvSpPr>
          <p:nvPr>
            <p:ph idx="1"/>
          </p:nvPr>
        </p:nvSpPr>
        <p:spPr>
          <a:xfrm>
            <a:off x="428596" y="1928802"/>
            <a:ext cx="8229600" cy="4097335"/>
          </a:xfrm>
        </p:spPr>
        <p:txBody>
          <a:bodyPr>
            <a:normAutofit/>
          </a:bodyPr>
          <a:lstStyle/>
          <a:p>
            <a:pPr lvl="0">
              <a:buNone/>
            </a:pPr>
            <a:r>
              <a:rPr lang="el-GR" sz="2800" u="sng" dirty="0" smtClean="0"/>
              <a:t>Σωματική </a:t>
            </a:r>
            <a:r>
              <a:rPr lang="el-GR" sz="2800" u="sng" dirty="0"/>
              <a:t>βία </a:t>
            </a:r>
            <a:r>
              <a:rPr lang="el-GR" sz="2800" dirty="0"/>
              <a:t> </a:t>
            </a:r>
          </a:p>
          <a:p>
            <a:pPr lvl="0"/>
            <a:r>
              <a:rPr lang="el-GR" sz="2800" dirty="0"/>
              <a:t>Σωματικός τραυματισμός</a:t>
            </a:r>
          </a:p>
          <a:p>
            <a:pPr lvl="0"/>
            <a:r>
              <a:rPr lang="el-GR" sz="2800" dirty="0"/>
              <a:t>Κλοπή προσωπικών αντικειμένων</a:t>
            </a:r>
          </a:p>
          <a:p>
            <a:pPr lvl="0"/>
            <a:r>
              <a:rPr lang="el-GR" sz="2800" dirty="0"/>
              <a:t>Επιθετική συμπεριφορά</a:t>
            </a:r>
          </a:p>
          <a:p>
            <a:pPr lvl="0"/>
            <a:r>
              <a:rPr lang="el-GR" sz="2800" dirty="0"/>
              <a:t>Μπουνιές/Κλοτσιές</a:t>
            </a:r>
          </a:p>
          <a:p>
            <a:pPr lvl="0"/>
            <a:r>
              <a:rPr lang="el-GR" sz="2800" dirty="0"/>
              <a:t>Φάρσες</a:t>
            </a:r>
          </a:p>
          <a:p>
            <a:pPr lvl="0"/>
            <a:r>
              <a:rPr lang="el-GR" sz="2800" dirty="0"/>
              <a:t>Τσακωμοί</a:t>
            </a:r>
          </a:p>
          <a:p>
            <a:pPr lvl="0"/>
            <a:r>
              <a:rPr lang="el-GR" sz="2800" dirty="0"/>
              <a:t>Πειράγματα </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4000" b="1" dirty="0" smtClean="0"/>
              <a:t>ΜΟΡΦΕΣ ΒΙΑΣ</a:t>
            </a:r>
            <a:endParaRPr lang="el-GR" sz="4000" b="1" dirty="0"/>
          </a:p>
        </p:txBody>
      </p:sp>
      <p:sp>
        <p:nvSpPr>
          <p:cNvPr id="3" name="2 - Θέση περιεχομένου"/>
          <p:cNvSpPr>
            <a:spLocks noGrp="1"/>
          </p:cNvSpPr>
          <p:nvPr>
            <p:ph idx="1"/>
          </p:nvPr>
        </p:nvSpPr>
        <p:spPr>
          <a:xfrm>
            <a:off x="457200" y="1571612"/>
            <a:ext cx="8229600" cy="4429156"/>
          </a:xfrm>
        </p:spPr>
        <p:txBody>
          <a:bodyPr>
            <a:normAutofit fontScale="62500" lnSpcReduction="20000"/>
          </a:bodyPr>
          <a:lstStyle/>
          <a:p>
            <a:pPr>
              <a:buNone/>
            </a:pPr>
            <a:r>
              <a:rPr lang="el-GR" sz="4600" dirty="0"/>
              <a:t> </a:t>
            </a:r>
            <a:endParaRPr lang="el-GR" sz="6700" dirty="0"/>
          </a:p>
          <a:p>
            <a:pPr lvl="0">
              <a:buNone/>
            </a:pPr>
            <a:r>
              <a:rPr lang="el-GR" sz="4500" u="sng" dirty="0"/>
              <a:t>Λεκτική βία</a:t>
            </a:r>
          </a:p>
          <a:p>
            <a:pPr lvl="0"/>
            <a:r>
              <a:rPr lang="el-GR" sz="4500" dirty="0"/>
              <a:t>Χρήση προσβλητικής γλώσσας</a:t>
            </a:r>
          </a:p>
          <a:p>
            <a:pPr lvl="0"/>
            <a:r>
              <a:rPr lang="el-GR" sz="4500" dirty="0"/>
              <a:t>Λεκτική παρενόχληση</a:t>
            </a:r>
          </a:p>
          <a:p>
            <a:pPr lvl="0"/>
            <a:r>
              <a:rPr lang="el-GR" sz="4500" dirty="0" smtClean="0"/>
              <a:t>Εκβιασμός</a:t>
            </a:r>
          </a:p>
          <a:p>
            <a:pPr lvl="0">
              <a:buNone/>
            </a:pPr>
            <a:r>
              <a:rPr lang="el-GR" sz="4500" dirty="0"/>
              <a:t> </a:t>
            </a:r>
          </a:p>
          <a:p>
            <a:pPr lvl="0">
              <a:buNone/>
            </a:pPr>
            <a:r>
              <a:rPr lang="el-GR" sz="4500" u="sng" dirty="0"/>
              <a:t>Ρατσιστική βία</a:t>
            </a:r>
          </a:p>
          <a:p>
            <a:pPr lvl="0"/>
            <a:r>
              <a:rPr lang="el-GR" sz="4500" dirty="0"/>
              <a:t>Σχόλια σχετικά με την καταγωγή</a:t>
            </a:r>
          </a:p>
          <a:p>
            <a:pPr lvl="0"/>
            <a:r>
              <a:rPr lang="el-GR" sz="4500" dirty="0"/>
              <a:t>Τη γλώσσα</a:t>
            </a:r>
          </a:p>
          <a:p>
            <a:pPr lvl="0"/>
            <a:r>
              <a:rPr lang="el-GR" sz="4500" dirty="0"/>
              <a:t>Το χρώμα του δέρματος</a:t>
            </a:r>
          </a:p>
          <a:p>
            <a:pPr lvl="0"/>
            <a:r>
              <a:rPr lang="el-GR" sz="4500" dirty="0"/>
              <a:t>Θρησκεία </a:t>
            </a:r>
          </a:p>
          <a:p>
            <a:pPr lvl="0"/>
            <a:r>
              <a:rPr lang="el-GR" sz="4500" dirty="0"/>
              <a:t>Κατώτερη οικονομική θέση </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2</a:t>
            </a:r>
            <a:r>
              <a:rPr lang="el-GR" baseline="30000" dirty="0" smtClean="0"/>
              <a:t>η</a:t>
            </a:r>
            <a:r>
              <a:rPr lang="el-GR" dirty="0" smtClean="0"/>
              <a:t> Ομάδα</a:t>
            </a:r>
            <a:endParaRPr lang="el-GR" dirty="0"/>
          </a:p>
        </p:txBody>
      </p:sp>
      <p:sp>
        <p:nvSpPr>
          <p:cNvPr id="3" name="2 - Θέση περιεχομένου"/>
          <p:cNvSpPr>
            <a:spLocks noGrp="1"/>
          </p:cNvSpPr>
          <p:nvPr>
            <p:ph idx="1"/>
          </p:nvPr>
        </p:nvSpPr>
        <p:spPr/>
        <p:txBody>
          <a:bodyPr/>
          <a:lstStyle/>
          <a:p>
            <a:r>
              <a:rPr lang="el-GR" dirty="0" err="1"/>
              <a:t>Βέρμπη</a:t>
            </a:r>
            <a:r>
              <a:rPr lang="el-GR" dirty="0"/>
              <a:t> </a:t>
            </a:r>
            <a:r>
              <a:rPr lang="el-GR" dirty="0" err="1"/>
              <a:t>Νικολέττα</a:t>
            </a:r>
            <a:endParaRPr lang="el-GR" dirty="0"/>
          </a:p>
          <a:p>
            <a:r>
              <a:rPr lang="el-GR" dirty="0" err="1"/>
              <a:t>Γκότζα</a:t>
            </a:r>
            <a:r>
              <a:rPr lang="el-GR" dirty="0"/>
              <a:t> </a:t>
            </a:r>
            <a:r>
              <a:rPr lang="el-GR" dirty="0" err="1"/>
              <a:t>Παολίνα</a:t>
            </a:r>
            <a:endParaRPr lang="el-GR" dirty="0"/>
          </a:p>
          <a:p>
            <a:r>
              <a:rPr lang="el-GR" dirty="0"/>
              <a:t>Δημητρίου Ιωάννα</a:t>
            </a:r>
          </a:p>
          <a:p>
            <a:r>
              <a:rPr lang="el-GR" dirty="0" err="1"/>
              <a:t>Κωνσταντάκος</a:t>
            </a:r>
            <a:r>
              <a:rPr lang="el-GR" dirty="0"/>
              <a:t> Φίλιππος</a:t>
            </a:r>
          </a:p>
          <a:p>
            <a:pPr>
              <a:buNone/>
            </a:pPr>
            <a:endParaRPr lang="el-GR" dirty="0"/>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908720"/>
            <a:ext cx="8229600" cy="4725998"/>
          </a:xfrm>
        </p:spPr>
        <p:txBody>
          <a:bodyPr>
            <a:normAutofit fontScale="90000"/>
          </a:bodyPr>
          <a:lstStyle/>
          <a:p>
            <a:r>
              <a:rPr lang="el-GR" b="1" dirty="0"/>
              <a:t>Ερευνητικά Ερωτήματα : </a:t>
            </a:r>
            <a:r>
              <a:rPr lang="el-GR" dirty="0"/>
              <a:t/>
            </a:r>
            <a:br>
              <a:rPr lang="el-GR" dirty="0"/>
            </a:br>
            <a:r>
              <a:rPr lang="el-GR" dirty="0"/>
              <a:t> </a:t>
            </a:r>
            <a:br>
              <a:rPr lang="el-GR" dirty="0"/>
            </a:br>
            <a:r>
              <a:rPr lang="el-GR" dirty="0"/>
              <a:t>- </a:t>
            </a:r>
            <a:r>
              <a:rPr lang="el-GR" dirty="0" smtClean="0"/>
              <a:t>Το </a:t>
            </a:r>
            <a:r>
              <a:rPr lang="el-GR" dirty="0"/>
              <a:t>προφίλ των παιδιών που παρουσιάζονται ως θύτες, θύματα, παρατηρητές. </a:t>
            </a:r>
            <a:br>
              <a:rPr lang="el-GR" dirty="0"/>
            </a:br>
            <a:r>
              <a:rPr lang="el-GR" dirty="0"/>
              <a:t> </a:t>
            </a:r>
            <a:br>
              <a:rPr lang="el-GR" dirty="0"/>
            </a:br>
            <a:r>
              <a:rPr lang="el-GR" dirty="0"/>
              <a:t>- Γενεσιουργοί παράγοντες του φαινομένου της σχολικής βίας</a:t>
            </a:r>
          </a:p>
        </p:txBody>
      </p:sp>
    </p:spTree>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Τήξη">
  <a:themeElements>
    <a:clrScheme name="Τήξη">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Τήξη">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Τήξη">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Foundry</Template>
  <TotalTime>81</TotalTime>
  <Words>452</Words>
  <Application>Microsoft Office PowerPoint</Application>
  <PresentationFormat>Προβολή στην οθόνη (4:3)</PresentationFormat>
  <Paragraphs>101</Paragraphs>
  <Slides>22</Slides>
  <Notes>0</Notes>
  <HiddenSlides>0</HiddenSlides>
  <MMClips>1</MMClips>
  <ScaleCrop>false</ScaleCrop>
  <HeadingPairs>
    <vt:vector size="4" baseType="variant">
      <vt:variant>
        <vt:lpstr>Θέμα</vt:lpstr>
      </vt:variant>
      <vt:variant>
        <vt:i4>1</vt:i4>
      </vt:variant>
      <vt:variant>
        <vt:lpstr>Τίτλοι διαφανειών</vt:lpstr>
      </vt:variant>
      <vt:variant>
        <vt:i4>22</vt:i4>
      </vt:variant>
    </vt:vector>
  </HeadingPairs>
  <TitlesOfParts>
    <vt:vector size="23" baseType="lpstr">
      <vt:lpstr>Τήξη</vt:lpstr>
      <vt:lpstr>Ερευνητική Εργασία μαθητών 2ου Γενικού Λυκείου Ηγουμενίτσας</vt:lpstr>
      <vt:lpstr>1η Ομάδα</vt:lpstr>
      <vt:lpstr>Ερευνητικά Ερωτήματα :    - Ορισμός και περιγραφή του φαινομένου της σχολικής βίας  - Τα είδη του φαινομένου : σωματική, λεκτική, συναισθηματική.  </vt:lpstr>
      <vt:lpstr>Ορισμός</vt:lpstr>
      <vt:lpstr>Ορισμός</vt:lpstr>
      <vt:lpstr>    ΜΟΡΦΕΣ  ΒΙΑΣ </vt:lpstr>
      <vt:lpstr>ΜΟΡΦΕΣ ΒΙΑΣ</vt:lpstr>
      <vt:lpstr>2η Ομάδα</vt:lpstr>
      <vt:lpstr>Ερευνητικά Ερωτήματα :    - Το προφίλ των παιδιών που παρουσιάζονται ως θύτες, θύματα, παρατηρητές.    - Γενεσιουργοί παράγοντες του φαινομένου της σχολικής βίας</vt:lpstr>
      <vt:lpstr>ΠΡΟΦΙΛ</vt:lpstr>
      <vt:lpstr>ΠΡΟΦΙΛ</vt:lpstr>
      <vt:lpstr>3η Ομάδα</vt:lpstr>
      <vt:lpstr>Ερευνητικά Ερωτήματα    - Οι επιπτώσεις του φαινομένου στη σχολική ζωή.  - Ο ρόλος του σχολείου ως φορέας κοινωνικοποίησης.  - Οι τρόποι αντιμετώπισης του φαινομένου   </vt:lpstr>
      <vt:lpstr> Οι επιπτώσεις στα θύματα και οι συνέπειες στη σχολική ζωή </vt:lpstr>
      <vt:lpstr> Οι επιπτώσεις της βίας στους θύτες είναι σοβαρές και καθοριστικές για την ανάπτυξη και την εξέλιξη τους. </vt:lpstr>
      <vt:lpstr>4η Ομάδα</vt:lpstr>
      <vt:lpstr>Ερευνητικά Ερωτήματα   -Τρόποι αντιμετώπισης της βίας  -Το σχολείο ως φορέας κοινωνικοποίησης   </vt:lpstr>
      <vt:lpstr>  Ενέργειες του εκπαιδευτικού για να προλάβει την εμφάνιση του εκφοβισμού και της βίας στο σχολείο.   </vt:lpstr>
      <vt:lpstr> Ενέργειες του εκπαιδευτικού για να προλάβει την εμφάνιση του εκφοβισμού και της βίας στο σχολείο. </vt:lpstr>
      <vt:lpstr>  Τρόποι αντιμετώπισης της βίας από τους συμμαθητές    </vt:lpstr>
      <vt:lpstr>Διαφάνεια 21</vt:lpstr>
      <vt:lpstr>Διαφάνεια 22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Ερευνητική Εργασία μαθητών 2ου Γενικού Λυκείου Ηγουμενίτσας</dc:title>
  <dc:creator>2o Eniaio Lykeio</dc:creator>
  <cp:lastModifiedBy>user</cp:lastModifiedBy>
  <cp:revision>11</cp:revision>
  <dcterms:created xsi:type="dcterms:W3CDTF">2016-04-11T09:03:10Z</dcterms:created>
  <dcterms:modified xsi:type="dcterms:W3CDTF">2016-05-12T07:06:30Z</dcterms:modified>
</cp:coreProperties>
</file>