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5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34"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4146"/>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ED4E6E2-6F1E-4383-93E2-217C1124AEB8}" type="datetimeFigureOut">
              <a:rPr lang="el-GR" smtClean="0"/>
              <a:pPr/>
              <a:t>3/5/2016</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A6DBE75-1E62-43DD-ADA5-E52B12164EF9}" type="slidenum">
              <a:rPr lang="el-GR" smtClean="0"/>
              <a:pPr/>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33082D31-BDBD-4299-98C0-4BA2E824C8ED}" type="slidenum">
              <a:rPr lang="el-GR" smtClean="0"/>
              <a:pPr/>
              <a:t>23</a:t>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EFF4C5B8-273D-4494-8D61-90D963A9B5D4}" type="datetimeFigureOut">
              <a:rPr lang="el-GR" smtClean="0"/>
              <a:pPr/>
              <a:t>3/5/2016</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B0C4B12D-C0C9-4430-928F-F7DE586457E4}" type="slidenum">
              <a:rPr lang="el-GR" smtClean="0"/>
              <a:pPr/>
              <a:t>‹#›</a:t>
            </a:fld>
            <a:endParaRPr lang="el-GR"/>
          </a:p>
        </p:txBody>
      </p:sp>
      <p:pic>
        <p:nvPicPr>
          <p:cNvPr id="7" name="6 - Εικόνα" descr="Στιγμιότυπο 1 (21-3-2016 12-39 μμ).png"/>
          <p:cNvPicPr>
            <a:picLocks noChangeAspect="1"/>
          </p:cNvPicPr>
          <p:nvPr userDrawn="1"/>
        </p:nvPicPr>
        <p:blipFill>
          <a:blip r:embed="rId2"/>
          <a:stretch>
            <a:fillRect/>
          </a:stretch>
        </p:blipFill>
        <p:spPr>
          <a:xfrm>
            <a:off x="0" y="0"/>
            <a:ext cx="9150264" cy="685800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EFF4C5B8-273D-4494-8D61-90D963A9B5D4}" type="datetimeFigureOut">
              <a:rPr lang="el-GR" smtClean="0"/>
              <a:pPr/>
              <a:t>3/5/2016</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B0C4B12D-C0C9-4430-928F-F7DE586457E4}"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EFF4C5B8-273D-4494-8D61-90D963A9B5D4}" type="datetimeFigureOut">
              <a:rPr lang="el-GR" smtClean="0"/>
              <a:pPr/>
              <a:t>3/5/2016</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B0C4B12D-C0C9-4430-928F-F7DE586457E4}"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solidFill>
                  <a:schemeClr val="bg1"/>
                </a:solidFill>
              </a:defRPr>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EFF4C5B8-273D-4494-8D61-90D963A9B5D4}" type="datetimeFigureOut">
              <a:rPr lang="el-GR" smtClean="0"/>
              <a:pPr/>
              <a:t>3/5/2016</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B0C4B12D-C0C9-4430-928F-F7DE586457E4}"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solidFill>
                  <a:schemeClr val="bg1"/>
                </a:solidFill>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EFF4C5B8-273D-4494-8D61-90D963A9B5D4}" type="datetimeFigureOut">
              <a:rPr lang="el-GR" smtClean="0"/>
              <a:pPr/>
              <a:t>3/5/2016</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B0C4B12D-C0C9-4430-928F-F7DE586457E4}"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EFF4C5B8-273D-4494-8D61-90D963A9B5D4}" type="datetimeFigureOut">
              <a:rPr lang="el-GR" smtClean="0"/>
              <a:pPr/>
              <a:t>3/5/2016</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B0C4B12D-C0C9-4430-928F-F7DE586457E4}"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EFF4C5B8-273D-4494-8D61-90D963A9B5D4}" type="datetimeFigureOut">
              <a:rPr lang="el-GR" smtClean="0"/>
              <a:pPr/>
              <a:t>3/5/2016</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B0C4B12D-C0C9-4430-928F-F7DE586457E4}"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EFF4C5B8-273D-4494-8D61-90D963A9B5D4}" type="datetimeFigureOut">
              <a:rPr lang="el-GR" smtClean="0"/>
              <a:pPr/>
              <a:t>3/5/2016</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B0C4B12D-C0C9-4430-928F-F7DE586457E4}"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EFF4C5B8-273D-4494-8D61-90D963A9B5D4}" type="datetimeFigureOut">
              <a:rPr lang="el-GR" smtClean="0"/>
              <a:pPr/>
              <a:t>3/5/2016</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B0C4B12D-C0C9-4430-928F-F7DE586457E4}"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EFF4C5B8-273D-4494-8D61-90D963A9B5D4}" type="datetimeFigureOut">
              <a:rPr lang="el-GR" smtClean="0"/>
              <a:pPr/>
              <a:t>3/5/2016</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B0C4B12D-C0C9-4430-928F-F7DE586457E4}"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EFF4C5B8-273D-4494-8D61-90D963A9B5D4}" type="datetimeFigureOut">
              <a:rPr lang="el-GR" smtClean="0"/>
              <a:pPr/>
              <a:t>3/5/2016</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B0C4B12D-C0C9-4430-928F-F7DE586457E4}"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F4C5B8-273D-4494-8D61-90D963A9B5D4}" type="datetimeFigureOut">
              <a:rPr lang="el-GR" smtClean="0"/>
              <a:pPr/>
              <a:t>3/5/2016</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C4B12D-C0C9-4430-928F-F7DE586457E4}" type="slidenum">
              <a:rPr lang="el-GR" smtClean="0"/>
              <a:pPr/>
              <a:t>‹#›</a:t>
            </a:fld>
            <a:endParaRPr lang="el-GR"/>
          </a:p>
        </p:txBody>
      </p:sp>
      <p:pic>
        <p:nvPicPr>
          <p:cNvPr id="7" name="6 - Εικόνα" descr="Στιγμιότυπο 1 (21-3-2016 12-39 μμ).png"/>
          <p:cNvPicPr>
            <a:picLocks noChangeAspect="1"/>
          </p:cNvPicPr>
          <p:nvPr userDrawn="1"/>
        </p:nvPicPr>
        <p:blipFill>
          <a:blip r:embed="rId13"/>
          <a:stretch>
            <a:fillRect/>
          </a:stretch>
        </p:blipFill>
        <p:spPr>
          <a:xfrm>
            <a:off x="0" y="0"/>
            <a:ext cx="9150264" cy="6858000"/>
          </a:xfrm>
          <a:prstGeom prst="rect">
            <a:avLst/>
          </a:prstGeom>
        </p:spPr>
      </p:pic>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3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3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3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p:txBody>
          <a:bodyPr/>
          <a:lstStyle/>
          <a:p>
            <a:r>
              <a:rPr lang="el-GR" dirty="0" smtClean="0">
                <a:solidFill>
                  <a:srgbClr val="FFC000"/>
                </a:solidFill>
              </a:rPr>
              <a:t>ΕΛΛΗΝΙΚΟΣ ΚΙΝΗΜΑΤΟΓΡΑΦΟΣ</a:t>
            </a:r>
            <a:endParaRPr lang="el-GR" dirty="0">
              <a:solidFill>
                <a:srgbClr val="FFC000"/>
              </a:solidFill>
            </a:endParaRPr>
          </a:p>
        </p:txBody>
      </p:sp>
      <p:sp>
        <p:nvSpPr>
          <p:cNvPr id="3" name="2 - Υπότιτλος"/>
          <p:cNvSpPr>
            <a:spLocks noGrp="1"/>
          </p:cNvSpPr>
          <p:nvPr>
            <p:ph type="subTitle" idx="1"/>
          </p:nvPr>
        </p:nvSpPr>
        <p:spPr/>
        <p:txBody>
          <a:bodyPr/>
          <a:lstStyle/>
          <a:p>
            <a:r>
              <a:rPr lang="el-GR" dirty="0" smtClean="0">
                <a:solidFill>
                  <a:srgbClr val="FFC000"/>
                </a:solidFill>
              </a:rPr>
              <a:t>2</a:t>
            </a:r>
            <a:r>
              <a:rPr lang="el-GR" baseline="30000" dirty="0" smtClean="0">
                <a:solidFill>
                  <a:srgbClr val="FFC000"/>
                </a:solidFill>
              </a:rPr>
              <a:t>ο</a:t>
            </a:r>
            <a:r>
              <a:rPr lang="el-GR" dirty="0" smtClean="0">
                <a:solidFill>
                  <a:srgbClr val="FFC000"/>
                </a:solidFill>
              </a:rPr>
              <a:t> ΓΕΝΙΚΟ ΛΥΚΕΙΟ ΗΓΟΥΜΕΝΙΤΣΑΣ</a:t>
            </a:r>
          </a:p>
          <a:p>
            <a:r>
              <a:rPr lang="el-GR" dirty="0" err="1" smtClean="0">
                <a:solidFill>
                  <a:srgbClr val="FFC000"/>
                </a:solidFill>
              </a:rPr>
              <a:t>Σχολ</a:t>
            </a:r>
            <a:r>
              <a:rPr lang="el-GR" dirty="0" smtClean="0">
                <a:solidFill>
                  <a:srgbClr val="FFC000"/>
                </a:solidFill>
              </a:rPr>
              <a:t>. Έτος: 2015 - 2016</a:t>
            </a:r>
            <a:endParaRPr lang="el-GR" dirty="0">
              <a:solidFill>
                <a:srgbClr val="FFC000"/>
              </a:solidFill>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80974"/>
            <a:ext cx="8229600" cy="1219200"/>
          </a:xfrm>
        </p:spPr>
        <p:txBody>
          <a:bodyPr>
            <a:normAutofit/>
          </a:bodyPr>
          <a:lstStyle/>
          <a:p>
            <a:r>
              <a:rPr lang="el-GR" sz="2800" dirty="0" smtClean="0"/>
              <a:t>Γενικός  Απολογισμός</a:t>
            </a:r>
            <a:endParaRPr lang="el-GR" sz="2800" dirty="0"/>
          </a:p>
        </p:txBody>
      </p:sp>
      <p:sp>
        <p:nvSpPr>
          <p:cNvPr id="3" name="2 - Θέση περιεχομένου"/>
          <p:cNvSpPr>
            <a:spLocks noGrp="1"/>
          </p:cNvSpPr>
          <p:nvPr>
            <p:ph idx="1"/>
          </p:nvPr>
        </p:nvSpPr>
        <p:spPr/>
        <p:txBody>
          <a:bodyPr>
            <a:noAutofit/>
          </a:bodyPr>
          <a:lstStyle/>
          <a:p>
            <a:r>
              <a:rPr lang="el-GR" sz="2400" dirty="0"/>
              <a:t>Ο Ελληνικός Κινηματογράφος, αν και διαθέτει σήμερα και σκηνοθέτες ικανούς αλλά και τεχνικά μέσα, εν τούτοις έχει ακόμα πολύ δρόμο να διανύσει, για να φτάσει στο επίπεδο του καλού διεθνούς κινηματογράφου. Γεγονός είναι, ότι ο ελληνικός κινηματογράφος, για να ανταποκριθεί στις εμπορικές του ανάγκες, εναρμονίζεται, κατά μεγάλο βαθμό, με τις στοιχειώδεις προτιμήσεις του μεγάλου κοινού. Αλλά οι λίγοι παραγωγοί και σκηνοθέτες, που, παραμένουν προσκολλημένοι στις ευγενείς φιλοδοξίες τους, παρουσιάζουν, πάντοτε σχεδόν με υλική ζημιά, ταινίες αξιώσεων, πρέπει να ενισχυθούν τιμητικά από το κράτος, ή, εν </a:t>
            </a:r>
            <a:r>
              <a:rPr lang="el-GR" sz="2400" dirty="0" smtClean="0"/>
              <a:t>πάση </a:t>
            </a:r>
            <a:r>
              <a:rPr lang="el-GR" sz="2400" dirty="0"/>
              <a:t>περιπτώσει, να τυγχάνουν όλων των ενδεδειγμένων διευκολύνσεων.</a:t>
            </a:r>
          </a:p>
          <a:p>
            <a:endParaRPr lang="el-GR" sz="2400" dirty="0"/>
          </a:p>
        </p:txBody>
      </p:sp>
    </p:spTree>
  </p:cSld>
  <p:clrMapOvr>
    <a:masterClrMapping/>
  </p:clrMapOvr>
  <p:transition>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1500174"/>
            <a:ext cx="7772400" cy="2100277"/>
          </a:xfrm>
        </p:spPr>
        <p:txBody>
          <a:bodyPr>
            <a:noAutofit/>
          </a:bodyPr>
          <a:lstStyle/>
          <a:p>
            <a:r>
              <a:rPr lang="el-GR" sz="3200" dirty="0" smtClean="0">
                <a:solidFill>
                  <a:srgbClr val="FFC000"/>
                </a:solidFill>
              </a:rPr>
              <a:t/>
            </a:r>
            <a:br>
              <a:rPr lang="el-GR" sz="3200" dirty="0" smtClean="0">
                <a:solidFill>
                  <a:srgbClr val="FFC000"/>
                </a:solidFill>
              </a:rPr>
            </a:br>
            <a:r>
              <a:rPr lang="el-GR" sz="3200" dirty="0" smtClean="0">
                <a:solidFill>
                  <a:srgbClr val="FFC000"/>
                </a:solidFill>
              </a:rPr>
              <a:t/>
            </a:r>
            <a:br>
              <a:rPr lang="el-GR" sz="3200" dirty="0" smtClean="0">
                <a:solidFill>
                  <a:srgbClr val="FFC000"/>
                </a:solidFill>
              </a:rPr>
            </a:br>
            <a:r>
              <a:rPr lang="el-GR" sz="3200" dirty="0">
                <a:solidFill>
                  <a:srgbClr val="FFC000"/>
                </a:solidFill>
              </a:rPr>
              <a:t/>
            </a:r>
            <a:br>
              <a:rPr lang="el-GR" sz="3200" dirty="0">
                <a:solidFill>
                  <a:srgbClr val="FFC000"/>
                </a:solidFill>
              </a:rPr>
            </a:br>
            <a:r>
              <a:rPr lang="el-GR" sz="3200" dirty="0" smtClean="0">
                <a:solidFill>
                  <a:srgbClr val="FFC000"/>
                </a:solidFill>
              </a:rPr>
              <a:t/>
            </a:r>
            <a:br>
              <a:rPr lang="el-GR" sz="3200" dirty="0" smtClean="0">
                <a:solidFill>
                  <a:srgbClr val="FFC000"/>
                </a:solidFill>
              </a:rPr>
            </a:br>
            <a:r>
              <a:rPr lang="el-GR" sz="3200" dirty="0" smtClean="0">
                <a:solidFill>
                  <a:srgbClr val="FFC000"/>
                </a:solidFill>
              </a:rPr>
              <a:t/>
            </a:r>
            <a:br>
              <a:rPr lang="el-GR" sz="3200" dirty="0" smtClean="0">
                <a:solidFill>
                  <a:srgbClr val="FFC000"/>
                </a:solidFill>
              </a:rPr>
            </a:br>
            <a:r>
              <a:rPr lang="el-GR" sz="3200" dirty="0">
                <a:solidFill>
                  <a:srgbClr val="FFC000"/>
                </a:solidFill>
              </a:rPr>
              <a:t/>
            </a:r>
            <a:br>
              <a:rPr lang="el-GR" sz="3200" dirty="0">
                <a:solidFill>
                  <a:srgbClr val="FFC000"/>
                </a:solidFill>
              </a:rPr>
            </a:br>
            <a:r>
              <a:rPr lang="el-GR" sz="3200" dirty="0" smtClean="0">
                <a:solidFill>
                  <a:srgbClr val="FFC000"/>
                </a:solidFill>
              </a:rPr>
              <a:t>Ομάδα 2</a:t>
            </a:r>
            <a:r>
              <a:rPr lang="el-GR" sz="3200" baseline="30000" dirty="0" smtClean="0">
                <a:solidFill>
                  <a:srgbClr val="FFC000"/>
                </a:solidFill>
              </a:rPr>
              <a:t>η</a:t>
            </a:r>
            <a:r>
              <a:rPr lang="el-GR" sz="3200" dirty="0" smtClean="0">
                <a:solidFill>
                  <a:srgbClr val="FFC000"/>
                </a:solidFill>
              </a:rPr>
              <a:t>: Οι Μεγαλύτεροι  </a:t>
            </a:r>
            <a:r>
              <a:rPr lang="el-GR" sz="3200" dirty="0">
                <a:solidFill>
                  <a:srgbClr val="FFC000"/>
                </a:solidFill>
              </a:rPr>
              <a:t>σκηνοθέτες, μουσικοσυνθέτες και </a:t>
            </a:r>
            <a:r>
              <a:rPr lang="el-GR" sz="3200" dirty="0" smtClean="0">
                <a:solidFill>
                  <a:srgbClr val="FFC000"/>
                </a:solidFill>
              </a:rPr>
              <a:t>σεναριογράφοι </a:t>
            </a:r>
            <a:r>
              <a:rPr lang="el-GR" sz="3200" dirty="0">
                <a:solidFill>
                  <a:srgbClr val="FFC000"/>
                </a:solidFill>
              </a:rPr>
              <a:t>της Ελλάδος.</a:t>
            </a:r>
            <a:br>
              <a:rPr lang="el-GR" sz="3200" dirty="0">
                <a:solidFill>
                  <a:srgbClr val="FFC000"/>
                </a:solidFill>
              </a:rPr>
            </a:br>
            <a:r>
              <a:rPr lang="el-GR" sz="3200" dirty="0" smtClean="0">
                <a:solidFill>
                  <a:srgbClr val="FFC000"/>
                </a:solidFill>
              </a:rPr>
              <a:t/>
            </a:r>
            <a:br>
              <a:rPr lang="el-GR" sz="3200" dirty="0" smtClean="0">
                <a:solidFill>
                  <a:srgbClr val="FFC000"/>
                </a:solidFill>
              </a:rPr>
            </a:br>
            <a:r>
              <a:rPr lang="el-GR" sz="3200" dirty="0">
                <a:solidFill>
                  <a:srgbClr val="FFC000"/>
                </a:solidFill>
              </a:rPr>
              <a:t/>
            </a:r>
            <a:br>
              <a:rPr lang="el-GR" sz="3200" dirty="0">
                <a:solidFill>
                  <a:srgbClr val="FFC000"/>
                </a:solidFill>
              </a:rPr>
            </a:br>
            <a:r>
              <a:rPr lang="el-GR" sz="3200" dirty="0" smtClean="0">
                <a:solidFill>
                  <a:srgbClr val="FFC000"/>
                </a:solidFill>
              </a:rPr>
              <a:t/>
            </a:r>
            <a:br>
              <a:rPr lang="el-GR" sz="3200" dirty="0" smtClean="0">
                <a:solidFill>
                  <a:srgbClr val="FFC000"/>
                </a:solidFill>
              </a:rPr>
            </a:br>
            <a:endParaRPr lang="el-GR" sz="3200" dirty="0">
              <a:solidFill>
                <a:srgbClr val="FFC000"/>
              </a:solidFill>
            </a:endParaRPr>
          </a:p>
        </p:txBody>
      </p:sp>
      <p:sp>
        <p:nvSpPr>
          <p:cNvPr id="4" name="3 - Υπότιτλος"/>
          <p:cNvSpPr>
            <a:spLocks noGrp="1"/>
          </p:cNvSpPr>
          <p:nvPr>
            <p:ph type="subTitle" idx="1"/>
          </p:nvPr>
        </p:nvSpPr>
        <p:spPr>
          <a:xfrm>
            <a:off x="1428728" y="4572008"/>
            <a:ext cx="6400800" cy="1752600"/>
          </a:xfrm>
        </p:spPr>
        <p:txBody>
          <a:bodyPr/>
          <a:lstStyle/>
          <a:p>
            <a:r>
              <a:rPr lang="el-GR" dirty="0" smtClean="0">
                <a:solidFill>
                  <a:srgbClr val="FFC000"/>
                </a:solidFill>
              </a:rPr>
              <a:t>Αικατερίνη </a:t>
            </a:r>
            <a:r>
              <a:rPr lang="el-GR" dirty="0" err="1" smtClean="0">
                <a:solidFill>
                  <a:srgbClr val="FFC000"/>
                </a:solidFill>
              </a:rPr>
              <a:t>Χρυσικοπούλου</a:t>
            </a:r>
            <a:r>
              <a:rPr lang="el-GR" dirty="0" smtClean="0">
                <a:solidFill>
                  <a:srgbClr val="FFC000"/>
                </a:solidFill>
              </a:rPr>
              <a:t>,</a:t>
            </a:r>
          </a:p>
          <a:p>
            <a:r>
              <a:rPr lang="el-GR" dirty="0" smtClean="0">
                <a:solidFill>
                  <a:srgbClr val="FFC000"/>
                </a:solidFill>
              </a:rPr>
              <a:t>Ειρήνη Σκιαδά και</a:t>
            </a:r>
          </a:p>
          <a:p>
            <a:r>
              <a:rPr lang="el-GR" dirty="0" smtClean="0">
                <a:solidFill>
                  <a:srgbClr val="FFC000"/>
                </a:solidFill>
              </a:rPr>
              <a:t>Χριστίνα </a:t>
            </a:r>
            <a:r>
              <a:rPr lang="el-GR" dirty="0" err="1" smtClean="0">
                <a:solidFill>
                  <a:srgbClr val="FFC000"/>
                </a:solidFill>
              </a:rPr>
              <a:t>Μίχου</a:t>
            </a:r>
            <a:endParaRPr lang="el-GR" dirty="0">
              <a:solidFill>
                <a:srgbClr val="FFC000"/>
              </a:solidFill>
            </a:endParaRPr>
          </a:p>
        </p:txBody>
      </p:sp>
    </p:spTree>
  </p:cSld>
  <p:clrMapOvr>
    <a:masterClrMapping/>
  </p:clrMapOvr>
  <p:transition>
    <p:wedg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b="1" u="sng" dirty="0"/>
              <a:t>ΣΚΗΝΟΘΕΤΗΣ:ΘΕΟΔΩΡΟΣ ΑΓΓΕΛΟΠΟΥΛΟΣ</a:t>
            </a:r>
            <a:endParaRPr lang="el-GR" dirty="0"/>
          </a:p>
        </p:txBody>
      </p:sp>
      <p:sp>
        <p:nvSpPr>
          <p:cNvPr id="3" name="2 - Θέση περιεχομένου"/>
          <p:cNvSpPr>
            <a:spLocks noGrp="1"/>
          </p:cNvSpPr>
          <p:nvPr>
            <p:ph idx="1"/>
          </p:nvPr>
        </p:nvSpPr>
        <p:spPr/>
        <p:txBody>
          <a:bodyPr>
            <a:normAutofit/>
          </a:bodyPr>
          <a:lstStyle/>
          <a:p>
            <a:r>
              <a:rPr lang="el-GR" sz="2400" dirty="0"/>
              <a:t>Ο Θόδωρος Αγγελόπουλος (Αθήνα, 27 Απριλίου 1935 - 24 Ιανουαρίου 2012) ήταν Έλληνας σκηνοθέτης, σεναριογράφος και παραγωγός κινηματογράφου. Έχει τιμηθεί με βραβεία στην Ελλάδα και το εξωτερικό για την προσφορά του στον κινηματογράφο, με σπουδαιότερο της καλύτερης ταινίας με τον Χρυσό Φοίνικα στο Φεστιβάλ των Καννών το 1998 για την ταινία Μια Αιωνιότητα και μια Μέρα.   </a:t>
            </a:r>
          </a:p>
          <a:p>
            <a:endParaRPr lang="el-GR" dirty="0"/>
          </a:p>
        </p:txBody>
      </p:sp>
    </p:spTree>
  </p:cSld>
  <p:clrMapOvr>
    <a:masterClrMapping/>
  </p:clrMapOvr>
  <p:transition>
    <p:wedg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b="1" u="sng" dirty="0" err="1"/>
              <a:t>Φιλμογραφία</a:t>
            </a:r>
            <a:r>
              <a:rPr lang="el-GR" dirty="0"/>
              <a:t/>
            </a:r>
            <a:br>
              <a:rPr lang="el-GR" dirty="0"/>
            </a:br>
            <a:endParaRPr lang="el-GR" dirty="0"/>
          </a:p>
        </p:txBody>
      </p:sp>
      <p:sp>
        <p:nvSpPr>
          <p:cNvPr id="3" name="2 - Θέση περιεχομένου"/>
          <p:cNvSpPr>
            <a:spLocks noGrp="1"/>
          </p:cNvSpPr>
          <p:nvPr>
            <p:ph idx="1"/>
          </p:nvPr>
        </p:nvSpPr>
        <p:spPr/>
        <p:txBody>
          <a:bodyPr>
            <a:normAutofit fontScale="55000" lnSpcReduction="20000"/>
          </a:bodyPr>
          <a:lstStyle/>
          <a:p>
            <a:r>
              <a:rPr lang="el-GR" dirty="0"/>
              <a:t>Η Εκπομπή</a:t>
            </a:r>
          </a:p>
          <a:p>
            <a:r>
              <a:rPr lang="el-GR" dirty="0"/>
              <a:t>Αναπαράσταση (ταινία)</a:t>
            </a:r>
          </a:p>
          <a:p>
            <a:r>
              <a:rPr lang="el-GR" dirty="0"/>
              <a:t>Μέρες του '36</a:t>
            </a:r>
          </a:p>
          <a:p>
            <a:r>
              <a:rPr lang="el-GR" dirty="0"/>
              <a:t>Ο θίασος</a:t>
            </a:r>
          </a:p>
          <a:p>
            <a:r>
              <a:rPr lang="el-GR" dirty="0"/>
              <a:t>Οι κυνηγοί</a:t>
            </a:r>
          </a:p>
          <a:p>
            <a:r>
              <a:rPr lang="el-GR" dirty="0"/>
              <a:t>Μέγας Αλέξανδρος</a:t>
            </a:r>
          </a:p>
          <a:p>
            <a:r>
              <a:rPr lang="el-GR" dirty="0"/>
              <a:t>Αθήνα, επιστροφή στην </a:t>
            </a:r>
            <a:r>
              <a:rPr lang="el-GR" dirty="0" smtClean="0"/>
              <a:t>Ακρόπολη      </a:t>
            </a:r>
            <a:endParaRPr lang="el-GR" dirty="0"/>
          </a:p>
          <a:p>
            <a:r>
              <a:rPr lang="el-GR" dirty="0"/>
              <a:t>Ταξίδι στα Κύθηρα</a:t>
            </a:r>
          </a:p>
          <a:p>
            <a:r>
              <a:rPr lang="el-GR" dirty="0"/>
              <a:t>Ο Μελισσοκόμος</a:t>
            </a:r>
          </a:p>
          <a:p>
            <a:r>
              <a:rPr lang="el-GR" dirty="0"/>
              <a:t>Τοπίο στην ομίχλη</a:t>
            </a:r>
          </a:p>
          <a:p>
            <a:r>
              <a:rPr lang="el-GR" dirty="0"/>
              <a:t>Το Μετέωρο Βήμα του Πελαργού</a:t>
            </a:r>
          </a:p>
          <a:p>
            <a:r>
              <a:rPr lang="el-GR" dirty="0"/>
              <a:t>Το βλέμμα του Οδυσσέα</a:t>
            </a:r>
          </a:p>
          <a:p>
            <a:r>
              <a:rPr lang="el-GR" dirty="0"/>
              <a:t>Μία αιωνιότητα και μία μέρα</a:t>
            </a:r>
          </a:p>
          <a:p>
            <a:r>
              <a:rPr lang="el-GR" dirty="0"/>
              <a:t>Τριλογία - Ι. Το λιβάδι που δακρύζει</a:t>
            </a:r>
          </a:p>
          <a:p>
            <a:r>
              <a:rPr lang="el-GR" dirty="0"/>
              <a:t>Τριλογία - ΙΙ. H σκόνη του χρόνου</a:t>
            </a:r>
          </a:p>
          <a:p>
            <a:r>
              <a:rPr lang="el-GR" dirty="0"/>
              <a:t>Τριλογία - ΙΙΙ. Η άλλη θάλασσα</a:t>
            </a:r>
          </a:p>
          <a:p>
            <a:endParaRPr lang="el-GR" dirty="0"/>
          </a:p>
        </p:txBody>
      </p:sp>
      <p:pic>
        <p:nvPicPr>
          <p:cNvPr id="4" name="3 - Εικόνα" descr="http://cdn.sansimera.gr/media/photos/main/Thodoros_Aggelopoulos-2.jpg"/>
          <p:cNvPicPr/>
          <p:nvPr/>
        </p:nvPicPr>
        <p:blipFill>
          <a:blip r:embed="rId2" cstate="print"/>
          <a:srcRect/>
          <a:stretch>
            <a:fillRect/>
          </a:stretch>
        </p:blipFill>
        <p:spPr bwMode="auto">
          <a:xfrm rot="855883">
            <a:off x="4572000" y="1988840"/>
            <a:ext cx="3193073" cy="2343304"/>
          </a:xfrm>
          <a:prstGeom prst="rect">
            <a:avLst/>
          </a:prstGeom>
          <a:noFill/>
          <a:ln w="9525">
            <a:noFill/>
            <a:miter lim="800000"/>
            <a:headEnd/>
            <a:tailEnd/>
          </a:ln>
        </p:spPr>
      </p:pic>
    </p:spTree>
  </p:cSld>
  <p:clrMapOvr>
    <a:masterClrMapping/>
  </p:clrMapOvr>
  <p:transition>
    <p:wedg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1628800"/>
          </a:xfrm>
        </p:spPr>
        <p:txBody>
          <a:bodyPr>
            <a:normAutofit fontScale="90000"/>
          </a:bodyPr>
          <a:lstStyle/>
          <a:p>
            <a:r>
              <a:rPr lang="el-GR" b="1" u="sng" dirty="0" smtClean="0"/>
              <a:t/>
            </a:r>
            <a:br>
              <a:rPr lang="el-GR" b="1" u="sng" dirty="0" smtClean="0"/>
            </a:br>
            <a:r>
              <a:rPr lang="el-GR" b="1" u="sng" dirty="0" smtClean="0"/>
              <a:t>ΣΚΗΝΟΘΕΤΗΣ</a:t>
            </a:r>
            <a:r>
              <a:rPr lang="el-GR" b="1" u="sng" dirty="0"/>
              <a:t>: ΜΙΧΑΛΗΣ ΚΑΚΟΓΙΑΝΝΗΣ </a:t>
            </a:r>
            <a:r>
              <a:rPr lang="el-GR" dirty="0"/>
              <a:t/>
            </a:r>
            <a:br>
              <a:rPr lang="el-GR" dirty="0"/>
            </a:br>
            <a:endParaRPr lang="el-GR" dirty="0"/>
          </a:p>
        </p:txBody>
      </p:sp>
      <p:sp>
        <p:nvSpPr>
          <p:cNvPr id="3" name="2 - Θέση περιεχομένου"/>
          <p:cNvSpPr>
            <a:spLocks noGrp="1"/>
          </p:cNvSpPr>
          <p:nvPr>
            <p:ph idx="1"/>
          </p:nvPr>
        </p:nvSpPr>
        <p:spPr/>
        <p:txBody>
          <a:bodyPr>
            <a:normAutofit fontScale="92500" lnSpcReduction="10000"/>
          </a:bodyPr>
          <a:lstStyle/>
          <a:p>
            <a:r>
              <a:rPr lang="el-GR" sz="2800" dirty="0"/>
              <a:t>Ο  Μιχάλης Κακογιάννης (11 Ιουνίου 1921 - 25 Ιουλίου 2011) ήταν Κύπριος ηθοποιός και σκηνοθέτης της αγγλικής σκηνής την περίοδο 1941 με 1951, ενώ ήταν διευθυντής της Κυπριακής Ώρας στο BBC την ίδια περίοδο και ως ηθοποιός στο αγγλικό θέατρο από το 1945 έως το 1951. Από το 1951, που εγκαταστάθηκε στην Αθήνα όπου αφιερώθηκε στη σκηνοθεσία θεατρικών παραστάσεων και από το 1952, στον ελληνικό κινηματογράφο. Τιμήθηκε με πολλά βραβεία σκηνοθεσίας. Μιλούσε αγγλικά, γαλλικά και ιταλικά και ήταν μόνιμος κάτοικος της Πλάκας. Απεβίωσε στις 25 Ιουλίου 2011 σε νοσοκομείο.</a:t>
            </a:r>
          </a:p>
          <a:p>
            <a:endParaRPr lang="el-GR" dirty="0"/>
          </a:p>
        </p:txBody>
      </p:sp>
    </p:spTree>
  </p:cSld>
  <p:clrMapOvr>
    <a:masterClrMapping/>
  </p:clrMapOvr>
  <p:transition>
    <p:wedg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b="1" u="sng" dirty="0"/>
              <a:t>ΦΙΛΜΟΓΡΑΦΙΑ</a:t>
            </a:r>
            <a:r>
              <a:rPr lang="el-GR" b="1" dirty="0"/>
              <a:t/>
            </a:r>
            <a:br>
              <a:rPr lang="el-GR" b="1" dirty="0"/>
            </a:br>
            <a:endParaRPr lang="el-GR" dirty="0"/>
          </a:p>
        </p:txBody>
      </p:sp>
      <p:sp>
        <p:nvSpPr>
          <p:cNvPr id="3" name="2 - Θέση περιεχομένου"/>
          <p:cNvSpPr>
            <a:spLocks noGrp="1"/>
          </p:cNvSpPr>
          <p:nvPr>
            <p:ph idx="1"/>
          </p:nvPr>
        </p:nvSpPr>
        <p:spPr>
          <a:xfrm>
            <a:off x="0" y="1268760"/>
            <a:ext cx="9144000" cy="5328592"/>
          </a:xfrm>
        </p:spPr>
        <p:txBody>
          <a:bodyPr>
            <a:normAutofit fontScale="55000" lnSpcReduction="20000"/>
          </a:bodyPr>
          <a:lstStyle/>
          <a:p>
            <a:r>
              <a:rPr lang="el-GR" sz="4200" dirty="0"/>
              <a:t>Κυριακάτικο ξύπνημα</a:t>
            </a:r>
          </a:p>
          <a:p>
            <a:r>
              <a:rPr lang="el-GR" sz="4200" dirty="0"/>
              <a:t>Στέλλα</a:t>
            </a:r>
          </a:p>
          <a:p>
            <a:r>
              <a:rPr lang="el-GR" sz="4200" dirty="0"/>
              <a:t>Το κορίτσι με τα μαύρα</a:t>
            </a:r>
          </a:p>
          <a:p>
            <a:r>
              <a:rPr lang="el-GR" sz="4200" dirty="0"/>
              <a:t>Το τελευταίο ψέμα</a:t>
            </a:r>
          </a:p>
          <a:p>
            <a:r>
              <a:rPr lang="el-GR" sz="4200" dirty="0" err="1"/>
              <a:t>Eroica</a:t>
            </a:r>
            <a:endParaRPr lang="el-GR" sz="4200" dirty="0"/>
          </a:p>
          <a:p>
            <a:r>
              <a:rPr lang="el-GR" sz="4200" dirty="0"/>
              <a:t>Χαμένο </a:t>
            </a:r>
            <a:r>
              <a:rPr lang="el-GR" sz="4200" dirty="0" smtClean="0"/>
              <a:t>Κορμί                                                  </a:t>
            </a:r>
            <a:endParaRPr lang="el-GR" sz="4200" dirty="0"/>
          </a:p>
          <a:p>
            <a:r>
              <a:rPr lang="el-GR" sz="4200" dirty="0"/>
              <a:t>Ηλέκτρα</a:t>
            </a:r>
          </a:p>
          <a:p>
            <a:r>
              <a:rPr lang="el-GR" sz="4200" dirty="0"/>
              <a:t>Αλέξης Ζορμπάς</a:t>
            </a:r>
          </a:p>
          <a:p>
            <a:r>
              <a:rPr lang="el-GR" sz="4200" dirty="0"/>
              <a:t>Όταν τα ψάρια βγήκαν στη στεριά</a:t>
            </a:r>
          </a:p>
          <a:p>
            <a:r>
              <a:rPr lang="el-GR" sz="4200" dirty="0"/>
              <a:t>Τρωάδες</a:t>
            </a:r>
          </a:p>
          <a:p>
            <a:r>
              <a:rPr lang="el-GR" sz="4200" dirty="0"/>
              <a:t>Αττίλας '74</a:t>
            </a:r>
          </a:p>
          <a:p>
            <a:r>
              <a:rPr lang="el-GR" sz="4200" dirty="0"/>
              <a:t>Ιφιγένεια</a:t>
            </a:r>
          </a:p>
          <a:p>
            <a:r>
              <a:rPr lang="el-GR" sz="4200" dirty="0" err="1"/>
              <a:t>Γλυκειά</a:t>
            </a:r>
            <a:r>
              <a:rPr lang="el-GR" sz="4200" dirty="0"/>
              <a:t> πατρίδα</a:t>
            </a:r>
          </a:p>
          <a:p>
            <a:r>
              <a:rPr lang="el-GR" sz="4200" dirty="0"/>
              <a:t>Πάνω, κάτω και πλαγίως</a:t>
            </a:r>
          </a:p>
          <a:p>
            <a:r>
              <a:rPr lang="el-GR" sz="4200" dirty="0"/>
              <a:t>Ο </a:t>
            </a:r>
            <a:r>
              <a:rPr lang="el-GR" sz="4200" dirty="0" err="1"/>
              <a:t>βυσσινόκηπος</a:t>
            </a:r>
            <a:endParaRPr lang="el-GR" sz="4200" dirty="0"/>
          </a:p>
          <a:p>
            <a:endParaRPr lang="el-GR" dirty="0"/>
          </a:p>
        </p:txBody>
      </p:sp>
      <p:pic>
        <p:nvPicPr>
          <p:cNvPr id="4" name="3 - Εικόνα" descr="http://www.naftemporiki.gr/fu/t/818947/600/600/0x0000000000b9b45d/2/1/mixalis-kakogiannis-ellinas-kosmou.jpg"/>
          <p:cNvPicPr/>
          <p:nvPr/>
        </p:nvPicPr>
        <p:blipFill>
          <a:blip r:embed="rId2" cstate="print"/>
          <a:srcRect/>
          <a:stretch>
            <a:fillRect/>
          </a:stretch>
        </p:blipFill>
        <p:spPr bwMode="auto">
          <a:xfrm rot="781928">
            <a:off x="5220072" y="1916832"/>
            <a:ext cx="3096344" cy="2592288"/>
          </a:xfrm>
          <a:prstGeom prst="rect">
            <a:avLst/>
          </a:prstGeom>
          <a:noFill/>
          <a:ln w="9525">
            <a:noFill/>
            <a:miter lim="800000"/>
            <a:headEnd/>
            <a:tailEnd/>
          </a:ln>
        </p:spPr>
      </p:pic>
    </p:spTree>
  </p:cSld>
  <p:clrMapOvr>
    <a:masterClrMapping/>
  </p:clrMapOvr>
  <p:transition>
    <p:wedg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b="1" u="sng" dirty="0"/>
              <a:t>ΣΥΝΘΕΤΗΣ:ΜΙΚΗΣ ΘΕΟΔΩΡΑΚΗΣ</a:t>
            </a:r>
            <a:r>
              <a:rPr lang="el-GR" dirty="0"/>
              <a:t/>
            </a:r>
            <a:br>
              <a:rPr lang="el-GR" dirty="0"/>
            </a:br>
            <a:endParaRPr lang="el-GR" dirty="0"/>
          </a:p>
        </p:txBody>
      </p:sp>
      <p:sp>
        <p:nvSpPr>
          <p:cNvPr id="3" name="2 - Θέση περιεχομένου"/>
          <p:cNvSpPr>
            <a:spLocks noGrp="1"/>
          </p:cNvSpPr>
          <p:nvPr>
            <p:ph idx="1"/>
          </p:nvPr>
        </p:nvSpPr>
        <p:spPr/>
        <p:txBody>
          <a:bodyPr>
            <a:normAutofit/>
          </a:bodyPr>
          <a:lstStyle/>
          <a:p>
            <a:r>
              <a:rPr lang="el-GR" sz="2400" dirty="0" smtClean="0"/>
              <a:t>Ο </a:t>
            </a:r>
            <a:r>
              <a:rPr lang="el-GR" sz="2400" b="1" dirty="0"/>
              <a:t>Μίκης Θεοδωράκης</a:t>
            </a:r>
            <a:r>
              <a:rPr lang="el-GR" sz="2400" dirty="0"/>
              <a:t> (γεν. 1925), </a:t>
            </a:r>
            <a:r>
              <a:rPr lang="el-GR" sz="2400" dirty="0" smtClean="0"/>
              <a:t>Κρητικής </a:t>
            </a:r>
            <a:r>
              <a:rPr lang="el-GR" sz="2400" dirty="0"/>
              <a:t>καταγωγής, αποτελεί έναν από τους σημαντικότερους σύγχρονους Έλληνες μουσικοσυνθέτες. Παράλληλα υπήρξε πολιτικός, πρώην υπουργός, 4 φορές βουλευτής του ελληνικού κοινοβουλίου και ακτιβιστής τιμημένος με το Βραβείο Ειρήνης Λένιν (1983).</a:t>
            </a:r>
          </a:p>
          <a:p>
            <a:endParaRPr lang="el-GR" dirty="0"/>
          </a:p>
        </p:txBody>
      </p:sp>
      <p:pic>
        <p:nvPicPr>
          <p:cNvPr id="4" name="3 - Εικόνα" descr="http://www.mikistheodorakis.gr/images/mikis_pic.jpg"/>
          <p:cNvPicPr/>
          <p:nvPr/>
        </p:nvPicPr>
        <p:blipFill>
          <a:blip r:embed="rId2" cstate="print"/>
          <a:srcRect/>
          <a:stretch>
            <a:fillRect/>
          </a:stretch>
        </p:blipFill>
        <p:spPr bwMode="auto">
          <a:xfrm rot="1181455">
            <a:off x="5326723" y="3740908"/>
            <a:ext cx="2251591" cy="2306046"/>
          </a:xfrm>
          <a:prstGeom prst="rect">
            <a:avLst/>
          </a:prstGeom>
          <a:noFill/>
          <a:ln w="9525">
            <a:noFill/>
            <a:miter lim="800000"/>
            <a:headEnd/>
            <a:tailEnd/>
          </a:ln>
        </p:spPr>
      </p:pic>
    </p:spTree>
  </p:cSld>
  <p:clrMapOvr>
    <a:masterClrMapping/>
  </p:clrMapOvr>
  <p:transition>
    <p:wedg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u="sng" dirty="0" smtClean="0"/>
              <a:t>Μουσικό έργο</a:t>
            </a:r>
            <a:endParaRPr lang="el-GR" dirty="0"/>
          </a:p>
        </p:txBody>
      </p:sp>
      <p:sp>
        <p:nvSpPr>
          <p:cNvPr id="3" name="2 - Θέση περιεχομένου"/>
          <p:cNvSpPr>
            <a:spLocks noGrp="1"/>
          </p:cNvSpPr>
          <p:nvPr>
            <p:ph idx="1"/>
          </p:nvPr>
        </p:nvSpPr>
        <p:spPr/>
        <p:txBody>
          <a:bodyPr/>
          <a:lstStyle/>
          <a:p>
            <a:r>
              <a:rPr lang="el-GR" dirty="0" smtClean="0"/>
              <a:t>Ο </a:t>
            </a:r>
            <a:r>
              <a:rPr lang="el-GR" dirty="0"/>
              <a:t>Μίκης Θεοδωράκης έγραψε όλα τα είδη της μουσικής: όπερες, συμφωνική μουσική, μουσική δωματίου, ορατόρια, μπαλέτα, χορωδιακή εκκλησιαστική μουσική, μουσική για αρχαίο δράμα, για θέατρο, για κινηματογράφο, έντεχνο λαϊκό τραγούδι, λαϊκά ορατόρια, </a:t>
            </a:r>
            <a:r>
              <a:rPr lang="el-GR" dirty="0" err="1"/>
              <a:t>μετασυμφωνικά</a:t>
            </a:r>
            <a:r>
              <a:rPr lang="el-GR" dirty="0"/>
              <a:t> έργα.</a:t>
            </a:r>
          </a:p>
          <a:p>
            <a:endParaRPr lang="el-GR" dirty="0"/>
          </a:p>
        </p:txBody>
      </p:sp>
    </p:spTree>
  </p:cSld>
  <p:clrMapOvr>
    <a:masterClrMapping/>
  </p:clrMapOvr>
  <p:transition>
    <p:wedg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0"/>
            <a:ext cx="8229600" cy="1417638"/>
          </a:xfrm>
        </p:spPr>
        <p:txBody>
          <a:bodyPr>
            <a:normAutofit fontScale="90000"/>
          </a:bodyPr>
          <a:lstStyle/>
          <a:p>
            <a:r>
              <a:rPr lang="el-GR" b="1" u="sng" dirty="0" smtClean="0"/>
              <a:t/>
            </a:r>
            <a:br>
              <a:rPr lang="el-GR" b="1" u="sng" dirty="0" smtClean="0"/>
            </a:br>
            <a:r>
              <a:rPr lang="el-GR" b="1" u="sng" dirty="0" smtClean="0"/>
              <a:t>ΜΟΥΣΙΚΟΣΥΝΘΕΤΗΣ</a:t>
            </a:r>
            <a:r>
              <a:rPr lang="el-GR" b="1" u="sng" dirty="0"/>
              <a:t>: ΜΑΝΟΣ ΧΑΤΖΙΔΑΚΗΣ </a:t>
            </a:r>
            <a:r>
              <a:rPr lang="el-GR" dirty="0"/>
              <a:t/>
            </a:r>
            <a:br>
              <a:rPr lang="el-GR" dirty="0"/>
            </a:br>
            <a:endParaRPr lang="el-GR" dirty="0"/>
          </a:p>
        </p:txBody>
      </p:sp>
      <p:sp>
        <p:nvSpPr>
          <p:cNvPr id="3" name="2 - Θέση περιεχομένου"/>
          <p:cNvSpPr>
            <a:spLocks noGrp="1"/>
          </p:cNvSpPr>
          <p:nvPr>
            <p:ph idx="1"/>
          </p:nvPr>
        </p:nvSpPr>
        <p:spPr/>
        <p:txBody>
          <a:bodyPr/>
          <a:lstStyle/>
          <a:p>
            <a:r>
              <a:rPr lang="el-GR" sz="2400" dirty="0"/>
              <a:t>Ο </a:t>
            </a:r>
            <a:r>
              <a:rPr lang="el-GR" sz="2400" b="1" dirty="0"/>
              <a:t>Μάνος Χατζηδάκης</a:t>
            </a:r>
            <a:r>
              <a:rPr lang="el-GR" sz="2400" dirty="0"/>
              <a:t> (Ξάνθη 23 Οκτωβρίου 1925 – Αθήνα 15 Ιουνίου 1994) υπήρξε κορυφαίος Έλληνας μουσικοσυνθέτης και ποιητής. Θεωρείται ο πρώτος που συνέδεσε με το έργο του, θεωρητικό και συνθετικό, τη λόγια μουσική με τη λαϊκή μουσική παράδοση. Πολλά από τα εκατοντάδες έργα του αναγνωρίζονται σήμερα ως κλασικά.</a:t>
            </a:r>
          </a:p>
          <a:p>
            <a:endParaRPr lang="el-GR" dirty="0"/>
          </a:p>
        </p:txBody>
      </p:sp>
      <p:pic>
        <p:nvPicPr>
          <p:cNvPr id="4" name="3 - Εικόνα" descr="http://www.mic.gr/dbimages/29918_1.jpg"/>
          <p:cNvPicPr/>
          <p:nvPr/>
        </p:nvPicPr>
        <p:blipFill>
          <a:blip r:embed="rId2" cstate="print"/>
          <a:srcRect/>
          <a:stretch>
            <a:fillRect/>
          </a:stretch>
        </p:blipFill>
        <p:spPr bwMode="auto">
          <a:xfrm rot="1579834">
            <a:off x="5162506" y="3752424"/>
            <a:ext cx="2091013" cy="2502367"/>
          </a:xfrm>
          <a:prstGeom prst="rect">
            <a:avLst/>
          </a:prstGeom>
          <a:noFill/>
          <a:ln w="9525">
            <a:noFill/>
            <a:miter lim="800000"/>
            <a:headEnd/>
            <a:tailEnd/>
          </a:ln>
        </p:spPr>
      </p:pic>
    </p:spTree>
  </p:cSld>
  <p:clrMapOvr>
    <a:masterClrMapping/>
  </p:clrMapOvr>
  <p:transition>
    <p:wedg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b="1" u="sng" dirty="0"/>
              <a:t>ΕΡΓΟ  ΩΣ  ΣΥΝΘΕΤΗΣ </a:t>
            </a:r>
            <a:r>
              <a:rPr lang="el-GR" dirty="0"/>
              <a:t/>
            </a:r>
            <a:br>
              <a:rPr lang="el-GR" dirty="0"/>
            </a:br>
            <a:endParaRPr lang="el-GR" dirty="0"/>
          </a:p>
        </p:txBody>
      </p:sp>
      <p:sp>
        <p:nvSpPr>
          <p:cNvPr id="3" name="2 - Θέση περιεχομένου"/>
          <p:cNvSpPr>
            <a:spLocks noGrp="1"/>
          </p:cNvSpPr>
          <p:nvPr>
            <p:ph idx="1"/>
          </p:nvPr>
        </p:nvSpPr>
        <p:spPr>
          <a:xfrm>
            <a:off x="214314" y="785794"/>
            <a:ext cx="8643966" cy="5857892"/>
          </a:xfrm>
        </p:spPr>
        <p:txBody>
          <a:bodyPr>
            <a:noAutofit/>
          </a:bodyPr>
          <a:lstStyle/>
          <a:p>
            <a:r>
              <a:rPr lang="el-GR" sz="2100" dirty="0" smtClean="0"/>
              <a:t>"</a:t>
            </a:r>
            <a:r>
              <a:rPr lang="el-GR" sz="2100" dirty="0"/>
              <a:t>Μαρσύας" (1950), </a:t>
            </a:r>
            <a:endParaRPr lang="en-US" sz="2100" dirty="0" smtClean="0"/>
          </a:p>
          <a:p>
            <a:r>
              <a:rPr lang="el-GR" sz="2100" dirty="0" smtClean="0"/>
              <a:t>"</a:t>
            </a:r>
            <a:r>
              <a:rPr lang="el-GR" sz="2100" dirty="0"/>
              <a:t>Έξι Λαϊκές Ζωγραφιές" (1951), </a:t>
            </a:r>
            <a:endParaRPr lang="en-US" sz="2100" dirty="0" smtClean="0"/>
          </a:p>
          <a:p>
            <a:r>
              <a:rPr lang="el-GR" sz="2100" dirty="0" smtClean="0"/>
              <a:t>"</a:t>
            </a:r>
            <a:r>
              <a:rPr lang="el-GR" sz="2100" dirty="0"/>
              <a:t>Το Καταραμένο Φίδι" (1951) </a:t>
            </a:r>
            <a:endParaRPr lang="en-US" sz="2100" dirty="0" smtClean="0"/>
          </a:p>
          <a:p>
            <a:r>
              <a:rPr lang="el-GR" sz="2100" dirty="0" smtClean="0"/>
              <a:t>Ερημιά</a:t>
            </a:r>
            <a:r>
              <a:rPr lang="el-GR" sz="2100" dirty="0"/>
              <a:t>" (</a:t>
            </a:r>
            <a:r>
              <a:rPr lang="el-GR" sz="2100" dirty="0" smtClean="0"/>
              <a:t>1958</a:t>
            </a:r>
            <a:endParaRPr lang="en-US" sz="2100" dirty="0" smtClean="0"/>
          </a:p>
          <a:p>
            <a:r>
              <a:rPr lang="el-GR" sz="2100" dirty="0" smtClean="0"/>
              <a:t>"Χοηφόρους</a:t>
            </a:r>
            <a:r>
              <a:rPr lang="el-GR" sz="2100" dirty="0"/>
              <a:t>" (1950) από την "</a:t>
            </a:r>
            <a:r>
              <a:rPr lang="el-GR" sz="2100" dirty="0" err="1"/>
              <a:t>Ορέστεια</a:t>
            </a:r>
            <a:r>
              <a:rPr lang="el-GR" sz="2100" dirty="0"/>
              <a:t>" του Αισχύλου. </a:t>
            </a:r>
            <a:endParaRPr lang="en-US" sz="2100" dirty="0" smtClean="0"/>
          </a:p>
          <a:p>
            <a:r>
              <a:rPr lang="el-GR" sz="2100" dirty="0" smtClean="0"/>
              <a:t> </a:t>
            </a:r>
            <a:r>
              <a:rPr lang="el-GR" sz="2100" dirty="0"/>
              <a:t>"Μήδεια" (</a:t>
            </a:r>
            <a:r>
              <a:rPr lang="el-GR" sz="2100" dirty="0" smtClean="0"/>
              <a:t>1956)</a:t>
            </a:r>
            <a:endParaRPr lang="en-US" sz="2100" dirty="0" smtClean="0"/>
          </a:p>
          <a:p>
            <a:r>
              <a:rPr lang="el-GR" sz="2100" dirty="0" smtClean="0"/>
              <a:t> </a:t>
            </a:r>
            <a:r>
              <a:rPr lang="el-GR" sz="2100" dirty="0"/>
              <a:t>"Κύκλωπας" (1959</a:t>
            </a:r>
            <a:r>
              <a:rPr lang="el-GR" sz="2100" dirty="0" smtClean="0"/>
              <a:t>)</a:t>
            </a:r>
            <a:endParaRPr lang="en-US" sz="2100" dirty="0" smtClean="0"/>
          </a:p>
          <a:p>
            <a:r>
              <a:rPr lang="el-GR" sz="2100" dirty="0" smtClean="0"/>
              <a:t>"Βάκχες</a:t>
            </a:r>
            <a:r>
              <a:rPr lang="el-GR" sz="2100" dirty="0"/>
              <a:t>" (1962</a:t>
            </a:r>
            <a:r>
              <a:rPr lang="el-GR" sz="2100" dirty="0" smtClean="0"/>
              <a:t>)</a:t>
            </a:r>
            <a:r>
              <a:rPr lang="en-US" sz="2100" dirty="0" smtClean="0"/>
              <a:t> </a:t>
            </a:r>
          </a:p>
          <a:p>
            <a:r>
              <a:rPr lang="el-GR" sz="2100" dirty="0" smtClean="0"/>
              <a:t>"</a:t>
            </a:r>
            <a:r>
              <a:rPr lang="el-GR" sz="2100" dirty="0" err="1" smtClean="0"/>
              <a:t>Εκκλησιάζουσες</a:t>
            </a:r>
            <a:r>
              <a:rPr lang="el-GR" sz="2100" dirty="0"/>
              <a:t>" (</a:t>
            </a:r>
            <a:r>
              <a:rPr lang="el-GR" sz="2100" dirty="0" smtClean="0"/>
              <a:t>1956)</a:t>
            </a:r>
            <a:endParaRPr lang="en-US" sz="2100" dirty="0" smtClean="0"/>
          </a:p>
          <a:p>
            <a:r>
              <a:rPr lang="el-GR" sz="2100" dirty="0" smtClean="0"/>
              <a:t>"</a:t>
            </a:r>
            <a:r>
              <a:rPr lang="el-GR" sz="2100" dirty="0"/>
              <a:t>Λυσιστράτη" (1957) </a:t>
            </a:r>
            <a:endParaRPr lang="en-US" sz="2100" dirty="0" smtClean="0"/>
          </a:p>
          <a:p>
            <a:r>
              <a:rPr lang="el-GR" sz="2100" dirty="0" smtClean="0"/>
              <a:t>"</a:t>
            </a:r>
            <a:r>
              <a:rPr lang="el-GR" sz="2100" dirty="0"/>
              <a:t>Όρνιθες" (1959</a:t>
            </a:r>
            <a:r>
              <a:rPr lang="el-GR" sz="2100" dirty="0" smtClean="0"/>
              <a:t>)</a:t>
            </a:r>
            <a:endParaRPr lang="en-US" sz="2100" dirty="0" smtClean="0"/>
          </a:p>
          <a:p>
            <a:r>
              <a:rPr lang="el-GR" sz="2100" dirty="0" smtClean="0"/>
              <a:t> </a:t>
            </a:r>
            <a:r>
              <a:rPr lang="el-GR" sz="2100" dirty="0"/>
              <a:t>"Ο Θάνατος του </a:t>
            </a:r>
            <a:r>
              <a:rPr lang="el-GR" sz="2100" dirty="0" smtClean="0"/>
              <a:t>Διγενή“</a:t>
            </a:r>
            <a:r>
              <a:rPr lang="en-US" sz="2100" dirty="0" smtClean="0"/>
              <a:t> (1950)</a:t>
            </a:r>
            <a:endParaRPr lang="en-US" sz="2100" dirty="0" smtClean="0"/>
          </a:p>
          <a:p>
            <a:r>
              <a:rPr lang="el-GR" sz="2100" dirty="0" smtClean="0"/>
              <a:t>"</a:t>
            </a:r>
            <a:r>
              <a:rPr lang="el-GR" sz="2100" dirty="0"/>
              <a:t>Ιονική σουίτα" (1952) </a:t>
            </a:r>
            <a:r>
              <a:rPr lang="en-US" sz="2100" dirty="0" smtClean="0"/>
              <a:t> </a:t>
            </a:r>
          </a:p>
          <a:p>
            <a:r>
              <a:rPr lang="el-GR" sz="2100" dirty="0" smtClean="0"/>
              <a:t>"</a:t>
            </a:r>
            <a:r>
              <a:rPr lang="el-GR" sz="2100" dirty="0"/>
              <a:t>Για μια μικρή λευκή αχιβάδα" (</a:t>
            </a:r>
            <a:r>
              <a:rPr lang="el-GR" sz="2100" dirty="0" smtClean="0"/>
              <a:t>1947</a:t>
            </a:r>
            <a:r>
              <a:rPr lang="en-US" sz="2100" dirty="0" smtClean="0"/>
              <a:t>)</a:t>
            </a:r>
            <a:r>
              <a:rPr lang="el-GR" sz="2100" dirty="0" smtClean="0"/>
              <a:t> </a:t>
            </a:r>
            <a:endParaRPr lang="en-US" sz="2100" dirty="0" smtClean="0"/>
          </a:p>
          <a:p>
            <a:r>
              <a:rPr lang="el-GR" sz="2100" dirty="0" smtClean="0"/>
              <a:t>"</a:t>
            </a:r>
            <a:r>
              <a:rPr lang="el-GR" sz="2100" dirty="0"/>
              <a:t>Ο Κύκλος του C.N.S." (1954, αφιερωμένο στον </a:t>
            </a:r>
            <a:r>
              <a:rPr lang="el-GR" sz="2100" dirty="0" err="1"/>
              <a:t>Carlos</a:t>
            </a:r>
            <a:r>
              <a:rPr lang="el-GR" sz="2100" dirty="0"/>
              <a:t> </a:t>
            </a:r>
            <a:r>
              <a:rPr lang="el-GR" sz="2100" dirty="0" err="1"/>
              <a:t>Novi</a:t>
            </a:r>
            <a:r>
              <a:rPr lang="el-GR" sz="2100" dirty="0"/>
              <a:t> </a:t>
            </a:r>
            <a:r>
              <a:rPr lang="el-GR" sz="2100" dirty="0" err="1"/>
              <a:t>Sanchez</a:t>
            </a:r>
            <a:r>
              <a:rPr lang="el-GR" sz="2100" dirty="0"/>
              <a:t> για το θάνατο του κοινού τους φίλου Ετιέν </a:t>
            </a:r>
            <a:r>
              <a:rPr lang="el-GR" sz="2100" dirty="0" err="1"/>
              <a:t>Ρέρυ</a:t>
            </a:r>
            <a:r>
              <a:rPr lang="el-GR" sz="2100" dirty="0"/>
              <a:t>).</a:t>
            </a:r>
          </a:p>
          <a:p>
            <a:endParaRPr lang="el-GR" sz="2100" dirty="0"/>
          </a:p>
        </p:txBody>
      </p:sp>
    </p:spTree>
  </p:cSld>
  <p:clrMapOvr>
    <a:masterClrMapping/>
  </p:clrMapOvr>
  <p:transition>
    <p:wedg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ln>
            <a:noFill/>
          </a:ln>
        </p:spPr>
        <p:txBody>
          <a:bodyPr vert="horz">
            <a:normAutofit/>
          </a:bodyPr>
          <a:lstStyle/>
          <a:p>
            <a:pPr>
              <a:lnSpc>
                <a:spcPct val="90000"/>
              </a:lnSpc>
              <a:spcBef>
                <a:spcPts val="600"/>
              </a:spcBef>
              <a:buClr>
                <a:schemeClr val="accent2"/>
              </a:buClr>
              <a:buSzPct val="85000"/>
            </a:pPr>
            <a:r>
              <a:rPr lang="el-GR" sz="3200" spc="100" dirty="0" smtClean="0">
                <a:solidFill>
                  <a:srgbClr val="FFC000"/>
                </a:solidFill>
                <a:latin typeface="Bookman Old Style" pitchFamily="18" charset="0"/>
                <a:ea typeface="Verdana" pitchFamily="34" charset="0"/>
                <a:cs typeface="Verdana" pitchFamily="34" charset="0"/>
              </a:rPr>
              <a:t>Ομάδα 1</a:t>
            </a:r>
            <a:r>
              <a:rPr lang="el-GR" sz="3200" spc="100" baseline="30000" dirty="0" smtClean="0">
                <a:solidFill>
                  <a:srgbClr val="FFC000"/>
                </a:solidFill>
                <a:latin typeface="Bookman Old Style" pitchFamily="18" charset="0"/>
                <a:ea typeface="Verdana" pitchFamily="34" charset="0"/>
                <a:cs typeface="Verdana" pitchFamily="34" charset="0"/>
              </a:rPr>
              <a:t>η</a:t>
            </a:r>
            <a:r>
              <a:rPr lang="el-GR" sz="3200" spc="100" dirty="0" smtClean="0">
                <a:solidFill>
                  <a:srgbClr val="FFC000"/>
                </a:solidFill>
                <a:latin typeface="Bookman Old Style" pitchFamily="18" charset="0"/>
                <a:ea typeface="Verdana" pitchFamily="34" charset="0"/>
                <a:cs typeface="Verdana" pitchFamily="34" charset="0"/>
              </a:rPr>
              <a:t>:Ιστορία του Ελληνικού Κινηματογράφου</a:t>
            </a:r>
            <a:endParaRPr lang="el-GR" sz="3200" spc="100" dirty="0">
              <a:solidFill>
                <a:srgbClr val="FFC000"/>
              </a:solidFill>
              <a:latin typeface="Bookman Old Style" pitchFamily="18" charset="0"/>
              <a:ea typeface="Verdana" pitchFamily="34" charset="0"/>
              <a:cs typeface="Verdana" pitchFamily="34" charset="0"/>
            </a:endParaRPr>
          </a:p>
        </p:txBody>
      </p:sp>
      <p:sp>
        <p:nvSpPr>
          <p:cNvPr id="3" name="2 - Υπότιτλος"/>
          <p:cNvSpPr>
            <a:spLocks noGrp="1"/>
          </p:cNvSpPr>
          <p:nvPr>
            <p:ph type="subTitle" idx="1"/>
          </p:nvPr>
        </p:nvSpPr>
        <p:spPr/>
        <p:txBody>
          <a:bodyPr>
            <a:noAutofit/>
          </a:bodyPr>
          <a:lstStyle/>
          <a:p>
            <a:r>
              <a:rPr lang="el-GR" sz="2800" dirty="0" err="1" smtClean="0">
                <a:solidFill>
                  <a:srgbClr val="FFC000"/>
                </a:solidFill>
              </a:rPr>
              <a:t>Γκόγκος</a:t>
            </a:r>
            <a:r>
              <a:rPr lang="el-GR" sz="2800" dirty="0" smtClean="0">
                <a:solidFill>
                  <a:srgbClr val="FFC000"/>
                </a:solidFill>
              </a:rPr>
              <a:t> Ιωάννης-Μιχαήλ,</a:t>
            </a:r>
          </a:p>
          <a:p>
            <a:r>
              <a:rPr lang="el-GR" sz="2800" dirty="0" err="1" smtClean="0">
                <a:solidFill>
                  <a:srgbClr val="FFC000"/>
                </a:solidFill>
              </a:rPr>
              <a:t>Κολιούσης</a:t>
            </a:r>
            <a:r>
              <a:rPr lang="el-GR" sz="2800" dirty="0" smtClean="0">
                <a:solidFill>
                  <a:srgbClr val="FFC000"/>
                </a:solidFill>
              </a:rPr>
              <a:t> Γεώργιος,</a:t>
            </a:r>
          </a:p>
          <a:p>
            <a:r>
              <a:rPr lang="el-GR" sz="2800" dirty="0" err="1" smtClean="0">
                <a:solidFill>
                  <a:srgbClr val="FFC000"/>
                </a:solidFill>
              </a:rPr>
              <a:t>Μάνθος</a:t>
            </a:r>
            <a:r>
              <a:rPr lang="el-GR" sz="2800" dirty="0" smtClean="0">
                <a:solidFill>
                  <a:srgbClr val="FFC000"/>
                </a:solidFill>
              </a:rPr>
              <a:t> Κων/νος-Ιάσονας και</a:t>
            </a:r>
          </a:p>
          <a:p>
            <a:r>
              <a:rPr lang="el-GR" sz="2800" dirty="0" err="1" smtClean="0">
                <a:solidFill>
                  <a:srgbClr val="FFC000"/>
                </a:solidFill>
              </a:rPr>
              <a:t>Μπακουλάτι</a:t>
            </a:r>
            <a:r>
              <a:rPr lang="el-GR" sz="2800" dirty="0" smtClean="0">
                <a:solidFill>
                  <a:srgbClr val="FFC000"/>
                </a:solidFill>
              </a:rPr>
              <a:t> Άντζελα</a:t>
            </a:r>
          </a:p>
        </p:txBody>
      </p:sp>
    </p:spTree>
  </p:cSld>
  <p:clrMapOvr>
    <a:masterClrMapping/>
  </p:clrMapOvr>
  <p:transition>
    <p:dissolv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b="1" u="sng" dirty="0" smtClean="0"/>
              <a:t/>
            </a:r>
            <a:br>
              <a:rPr lang="el-GR" b="1" u="sng" dirty="0" smtClean="0"/>
            </a:br>
            <a:r>
              <a:rPr lang="el-GR" b="1" u="sng" dirty="0" smtClean="0"/>
              <a:t>ΣΕΝΑΡΙΟΓΡΑΦΟΣ</a:t>
            </a:r>
            <a:r>
              <a:rPr lang="el-GR" b="1" u="sng" dirty="0"/>
              <a:t>: ΑΛΕΚΟΣ ΣΑΚΕΛΛΑΡΙΟΣ </a:t>
            </a:r>
            <a:r>
              <a:rPr lang="el-GR" dirty="0"/>
              <a:t/>
            </a:r>
            <a:br>
              <a:rPr lang="el-GR" dirty="0"/>
            </a:br>
            <a:endParaRPr lang="el-GR" dirty="0"/>
          </a:p>
        </p:txBody>
      </p:sp>
      <p:sp>
        <p:nvSpPr>
          <p:cNvPr id="3" name="2 - Θέση περιεχομένου"/>
          <p:cNvSpPr>
            <a:spLocks noGrp="1"/>
          </p:cNvSpPr>
          <p:nvPr>
            <p:ph idx="1"/>
          </p:nvPr>
        </p:nvSpPr>
        <p:spPr/>
        <p:txBody>
          <a:bodyPr/>
          <a:lstStyle/>
          <a:p>
            <a:r>
              <a:rPr lang="el-GR" sz="2400" dirty="0"/>
              <a:t>Ο </a:t>
            </a:r>
            <a:r>
              <a:rPr lang="el-GR" sz="2400" b="1" dirty="0"/>
              <a:t>Αλέκος </a:t>
            </a:r>
            <a:r>
              <a:rPr lang="el-GR" sz="2400" b="1" dirty="0" err="1" smtClean="0"/>
              <a:t>Σακελλάριος</a:t>
            </a:r>
            <a:r>
              <a:rPr lang="el-GR" sz="2400" dirty="0" smtClean="0"/>
              <a:t> </a:t>
            </a:r>
            <a:r>
              <a:rPr lang="el-GR" sz="2400" dirty="0"/>
              <a:t>(7 Νοεμβρίου 1913 - 28 Αυγούστου 1991) ήταν Έλληνας θεατρικός συγγραφέας, στιχουργός, δημοσιογράφος και σκηνοθέτης. Εξαιρετικά δημοφιλής και παραγωγικός, υπήρξε από τους σημαντικότερους </a:t>
            </a:r>
            <a:r>
              <a:rPr lang="el-GR" sz="2400" dirty="0" err="1"/>
              <a:t>ανανεωτές</a:t>
            </a:r>
            <a:r>
              <a:rPr lang="el-GR" sz="2400" dirty="0"/>
              <a:t> της μεταπολεμικής νεοελληνικής κωμωδίας</a:t>
            </a:r>
            <a:r>
              <a:rPr lang="el-GR" dirty="0" smtClean="0"/>
              <a:t>.</a:t>
            </a:r>
          </a:p>
          <a:p>
            <a:endParaRPr lang="el-GR" dirty="0"/>
          </a:p>
          <a:p>
            <a:endParaRPr lang="el-GR" dirty="0"/>
          </a:p>
        </p:txBody>
      </p:sp>
      <p:pic>
        <p:nvPicPr>
          <p:cNvPr id="4" name="3 - Εικόνα" descr="http://fractalart.gr/wp-content/uploads/2016/01/sakellarios-1.jpg"/>
          <p:cNvPicPr/>
          <p:nvPr/>
        </p:nvPicPr>
        <p:blipFill>
          <a:blip r:embed="rId2" cstate="print"/>
          <a:srcRect/>
          <a:stretch>
            <a:fillRect/>
          </a:stretch>
        </p:blipFill>
        <p:spPr bwMode="auto">
          <a:xfrm rot="875035">
            <a:off x="4139747" y="4042712"/>
            <a:ext cx="3468154" cy="2417599"/>
          </a:xfrm>
          <a:prstGeom prst="rect">
            <a:avLst/>
          </a:prstGeom>
          <a:noFill/>
          <a:ln w="9525">
            <a:noFill/>
            <a:miter lim="800000"/>
            <a:headEnd/>
            <a:tailEnd/>
          </a:ln>
        </p:spPr>
      </p:pic>
    </p:spTree>
  </p:cSld>
  <p:clrMapOvr>
    <a:masterClrMapping/>
  </p:clrMapOvr>
  <p:transition>
    <p:wedg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b="1" u="sng" dirty="0"/>
              <a:t>ΕΡΓΟΓΡΑΦΙΑ</a:t>
            </a:r>
            <a:r>
              <a:rPr lang="el-GR" dirty="0"/>
              <a:t/>
            </a:r>
            <a:br>
              <a:rPr lang="el-GR" dirty="0"/>
            </a:br>
            <a:endParaRPr lang="el-GR" dirty="0"/>
          </a:p>
        </p:txBody>
      </p:sp>
      <p:sp>
        <p:nvSpPr>
          <p:cNvPr id="3" name="2 - Θέση περιεχομένου"/>
          <p:cNvSpPr>
            <a:spLocks noGrp="1"/>
          </p:cNvSpPr>
          <p:nvPr>
            <p:ph idx="1"/>
          </p:nvPr>
        </p:nvSpPr>
        <p:spPr>
          <a:xfrm>
            <a:off x="457200" y="980728"/>
            <a:ext cx="8229600" cy="5877272"/>
          </a:xfrm>
        </p:spPr>
        <p:txBody>
          <a:bodyPr>
            <a:normAutofit fontScale="47500" lnSpcReduction="20000"/>
          </a:bodyPr>
          <a:lstStyle/>
          <a:p>
            <a:r>
              <a:rPr lang="el-GR" sz="4500" dirty="0"/>
              <a:t>Παπούτσι από τον τόπο σου, 1946</a:t>
            </a:r>
          </a:p>
          <a:p>
            <a:r>
              <a:rPr lang="el-GR" sz="4500" dirty="0"/>
              <a:t> </a:t>
            </a:r>
            <a:r>
              <a:rPr lang="el-GR" sz="4500" dirty="0" smtClean="0"/>
              <a:t>Λατέρνα </a:t>
            </a:r>
            <a:r>
              <a:rPr lang="el-GR" sz="4500" dirty="0"/>
              <a:t>Φτώχεια και Φιλότιμο, 1955</a:t>
            </a:r>
          </a:p>
          <a:p>
            <a:r>
              <a:rPr lang="el-GR" sz="4500" dirty="0"/>
              <a:t> </a:t>
            </a:r>
            <a:r>
              <a:rPr lang="el-GR" sz="4500" dirty="0" smtClean="0"/>
              <a:t>Η </a:t>
            </a:r>
            <a:r>
              <a:rPr lang="el-GR" sz="4500" dirty="0"/>
              <a:t>θεία απ` το Σικάγο, 1957</a:t>
            </a:r>
          </a:p>
          <a:p>
            <a:r>
              <a:rPr lang="el-GR" sz="4500" dirty="0"/>
              <a:t>Αστέρω, 1959</a:t>
            </a:r>
          </a:p>
          <a:p>
            <a:r>
              <a:rPr lang="el-GR" sz="4500" dirty="0"/>
              <a:t>Το Ξύλο βγήκε από τον Παράδεισο, 1959</a:t>
            </a:r>
          </a:p>
          <a:p>
            <a:r>
              <a:rPr lang="el-GR" sz="4500" dirty="0"/>
              <a:t>Η Αλίκη στο Ναυτικό, 1961</a:t>
            </a:r>
          </a:p>
          <a:p>
            <a:r>
              <a:rPr lang="el-GR" sz="4500" dirty="0"/>
              <a:t> </a:t>
            </a:r>
            <a:r>
              <a:rPr lang="el-GR" sz="4500" dirty="0" smtClean="0"/>
              <a:t>Η </a:t>
            </a:r>
            <a:r>
              <a:rPr lang="el-GR" sz="4500" dirty="0"/>
              <a:t>Νύφη </a:t>
            </a:r>
            <a:r>
              <a:rPr lang="el-GR" sz="4500" dirty="0" err="1"/>
              <a:t>το`σκασε</a:t>
            </a:r>
            <a:r>
              <a:rPr lang="el-GR" sz="4500" dirty="0"/>
              <a:t>, 1962</a:t>
            </a:r>
          </a:p>
          <a:p>
            <a:r>
              <a:rPr lang="el-GR" sz="4500" dirty="0"/>
              <a:t>Θα σε κάνω Βασίλισσα, 1964</a:t>
            </a:r>
          </a:p>
          <a:p>
            <a:r>
              <a:rPr lang="el-GR" sz="4500" dirty="0"/>
              <a:t>Η </a:t>
            </a:r>
            <a:r>
              <a:rPr lang="el-GR" sz="4500" dirty="0" err="1"/>
              <a:t>Σωφερίνα</a:t>
            </a:r>
            <a:r>
              <a:rPr lang="el-GR" sz="4500" dirty="0"/>
              <a:t>, 1964</a:t>
            </a:r>
          </a:p>
          <a:p>
            <a:r>
              <a:rPr lang="el-GR" sz="4500" dirty="0"/>
              <a:t>Μοντέρνα Σταχτοπούτα, 1965</a:t>
            </a:r>
          </a:p>
          <a:p>
            <a:r>
              <a:rPr lang="el-GR" sz="4500" dirty="0"/>
              <a:t> </a:t>
            </a:r>
            <a:r>
              <a:rPr lang="el-GR" sz="4500" dirty="0" smtClean="0"/>
              <a:t>Η </a:t>
            </a:r>
            <a:r>
              <a:rPr lang="el-GR" sz="4500" dirty="0"/>
              <a:t>Κόρη μου η Σοσιαλίστρια, 1966</a:t>
            </a:r>
          </a:p>
          <a:p>
            <a:r>
              <a:rPr lang="el-GR" sz="4500" dirty="0"/>
              <a:t> </a:t>
            </a:r>
            <a:r>
              <a:rPr lang="el-GR" sz="4500" dirty="0" smtClean="0"/>
              <a:t>Ο </a:t>
            </a:r>
            <a:r>
              <a:rPr lang="el-GR" sz="4500" dirty="0" err="1"/>
              <a:t>Στρίγγλος</a:t>
            </a:r>
            <a:r>
              <a:rPr lang="el-GR" sz="4500" dirty="0"/>
              <a:t> που έγινε Αρνάκι, 1967</a:t>
            </a:r>
          </a:p>
          <a:p>
            <a:r>
              <a:rPr lang="el-GR" sz="4500" dirty="0"/>
              <a:t>Μια τρελή </a:t>
            </a:r>
            <a:r>
              <a:rPr lang="el-GR" sz="4500" dirty="0" err="1"/>
              <a:t>τρελή</a:t>
            </a:r>
            <a:r>
              <a:rPr lang="el-GR" sz="4500" dirty="0"/>
              <a:t> Σαραντάρα, 1970</a:t>
            </a:r>
          </a:p>
          <a:p>
            <a:r>
              <a:rPr lang="el-GR" sz="4500" dirty="0"/>
              <a:t>Η Θεία μου η Χίπισσα, 1970</a:t>
            </a:r>
          </a:p>
          <a:p>
            <a:r>
              <a:rPr lang="el-GR" sz="4500" dirty="0"/>
              <a:t>Η Ρένα είναι οφσάιντ, 1972</a:t>
            </a:r>
          </a:p>
          <a:p>
            <a:pPr>
              <a:buNone/>
            </a:pPr>
            <a:r>
              <a:rPr lang="el-GR" sz="4500" b="1" dirty="0"/>
              <a:t> </a:t>
            </a:r>
            <a:endParaRPr lang="el-GR" sz="4500" dirty="0"/>
          </a:p>
          <a:p>
            <a:endParaRPr lang="el-GR" dirty="0"/>
          </a:p>
          <a:p>
            <a:endParaRPr lang="el-GR" dirty="0"/>
          </a:p>
        </p:txBody>
      </p:sp>
    </p:spTree>
  </p:cSld>
  <p:clrMapOvr>
    <a:masterClrMapping/>
  </p:clrMapOvr>
  <p:transition>
    <p:wedg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b="1" u="sng" dirty="0" smtClean="0"/>
              <a:t/>
            </a:r>
            <a:br>
              <a:rPr lang="el-GR" b="1" u="sng" dirty="0" smtClean="0"/>
            </a:br>
            <a:r>
              <a:rPr lang="el-GR" b="1" u="sng" dirty="0" smtClean="0"/>
              <a:t>ΣΕΝΑΡΙΟΓΡΑΦΟΣ</a:t>
            </a:r>
            <a:r>
              <a:rPr lang="el-GR" b="1" u="sng" dirty="0"/>
              <a:t>: ΓΙΑΝΝΗΣ </a:t>
            </a:r>
            <a:r>
              <a:rPr lang="el-GR" b="1" u="sng" dirty="0" smtClean="0"/>
              <a:t>ΔΑΛΙΑΝΙΔΗΣ </a:t>
            </a:r>
            <a:r>
              <a:rPr lang="el-GR" dirty="0"/>
              <a:t/>
            </a:r>
            <a:br>
              <a:rPr lang="el-GR" dirty="0"/>
            </a:br>
            <a:endParaRPr lang="el-GR" dirty="0"/>
          </a:p>
        </p:txBody>
      </p:sp>
      <p:sp>
        <p:nvSpPr>
          <p:cNvPr id="3" name="2 - Θέση περιεχομένου"/>
          <p:cNvSpPr>
            <a:spLocks noGrp="1"/>
          </p:cNvSpPr>
          <p:nvPr>
            <p:ph idx="1"/>
          </p:nvPr>
        </p:nvSpPr>
        <p:spPr/>
        <p:txBody>
          <a:bodyPr>
            <a:normAutofit fontScale="62500" lnSpcReduction="20000"/>
          </a:bodyPr>
          <a:lstStyle/>
          <a:p>
            <a:r>
              <a:rPr lang="el-GR" dirty="0"/>
              <a:t>Γεννήθηκε στην Θεσσαλονίκη στις 31 Δεκεμβρίου του 1923 και μεγάλωσε από θετούς γονείς. Ξεκίνησε την καριέρα του ως χορευτής και χορογράφος χρησιμοποιώντας το καλλιτεχνικό ψευδώνυμο «Γιάννης Νταλ». Από το 1958 άρχισε να γράφει σενάρια για κινηματογραφικές ταινίες. Το πρώτο του σενάριο ήταν για την ταινία «Το Τρελοκόριτσο». Την σκηνοθετική του καριέρα την ξεκίνησε το 1959 με την ταινία «η Μουσίτσα» και ακολούθησε την ίδια χρονιά η ταινία «Λαός και Κολωνάκι». Το 1961 ξεκίνησε η συνεργασία του με την Φίνος </a:t>
            </a:r>
            <a:r>
              <a:rPr lang="el-GR" dirty="0" err="1"/>
              <a:t>Φιλμς</a:t>
            </a:r>
            <a:r>
              <a:rPr lang="el-GR" dirty="0"/>
              <a:t> με την ταινία «Ο Κατήφορος». Η ταινία σημείωσε μεγάλη επιτυχία και η καριέρα του Δαλιανίδη εκτινάχτηκε. Ακολούθησε η δημιουργία μιας σειράς ταινιών, κυρίως Μιούζικαλ, ένα είδος στο οποίο διακρίθηκε ιδιαίτερα. Συνολικά έχει σκηνοθετήσει περισσότερες από 60 ταινίες, στις περισσότερες από τις οποίες έχει γράψει το σενάριο ο ίδιος. Από την δεκαετία του 1970 εργάστηκε και στην τηλεόραση δημιουργώντας αρκετές τηλεοπτικές σειρές, οι περισσότερες απ' τις οποίες σημείωσαν μεγάλη επιτυχία. Πέθανε το Σάββατο 16 Οκτωβρίου 2010 σε ηλικία 87 ετών.</a:t>
            </a:r>
          </a:p>
          <a:p>
            <a:endParaRPr lang="el-GR" dirty="0"/>
          </a:p>
        </p:txBody>
      </p:sp>
    </p:spTree>
  </p:cSld>
  <p:clrMapOvr>
    <a:masterClrMapping/>
  </p:clrMapOvr>
  <p:transition>
    <p:wedg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u="sng" baseline="30000" dirty="0">
                <a:solidFill>
                  <a:schemeClr val="bg1"/>
                </a:solidFill>
              </a:rPr>
              <a:t>ΕΡΓΟΓΡΑΦΙΑ</a:t>
            </a:r>
            <a:endParaRPr lang="el-GR" dirty="0">
              <a:solidFill>
                <a:schemeClr val="bg1"/>
              </a:solidFill>
            </a:endParaRPr>
          </a:p>
        </p:txBody>
      </p:sp>
      <p:sp>
        <p:nvSpPr>
          <p:cNvPr id="3" name="2 - Θέση περιεχομένου"/>
          <p:cNvSpPr>
            <a:spLocks noGrp="1"/>
          </p:cNvSpPr>
          <p:nvPr>
            <p:ph sz="half" idx="2"/>
          </p:nvPr>
        </p:nvSpPr>
        <p:spPr>
          <a:xfrm>
            <a:off x="500034" y="1285860"/>
            <a:ext cx="4040188" cy="3951288"/>
          </a:xfrm>
        </p:spPr>
        <p:txBody>
          <a:bodyPr>
            <a:noAutofit/>
          </a:bodyPr>
          <a:lstStyle/>
          <a:p>
            <a:r>
              <a:rPr lang="el-GR" sz="2000" dirty="0">
                <a:solidFill>
                  <a:schemeClr val="bg1"/>
                </a:solidFill>
              </a:rPr>
              <a:t>Η μουσίτσα (</a:t>
            </a:r>
            <a:r>
              <a:rPr lang="el-GR" sz="2000" dirty="0" smtClean="0">
                <a:solidFill>
                  <a:schemeClr val="bg1"/>
                </a:solidFill>
              </a:rPr>
              <a:t>1959)   </a:t>
            </a:r>
          </a:p>
          <a:p>
            <a:r>
              <a:rPr lang="el-GR" sz="2000" dirty="0" smtClean="0">
                <a:solidFill>
                  <a:schemeClr val="bg1"/>
                </a:solidFill>
              </a:rPr>
              <a:t>  </a:t>
            </a:r>
            <a:r>
              <a:rPr lang="el-GR" sz="2000" dirty="0">
                <a:solidFill>
                  <a:schemeClr val="bg1"/>
                </a:solidFill>
              </a:rPr>
              <a:t>Ένας βλάκας και μισός (1959</a:t>
            </a:r>
            <a:r>
              <a:rPr lang="el-GR" sz="2000" dirty="0" smtClean="0">
                <a:solidFill>
                  <a:schemeClr val="bg1"/>
                </a:solidFill>
              </a:rPr>
              <a:t>)</a:t>
            </a:r>
            <a:r>
              <a:rPr lang="el-GR" sz="2000" dirty="0">
                <a:solidFill>
                  <a:schemeClr val="bg1"/>
                </a:solidFill>
              </a:rPr>
              <a:t> </a:t>
            </a:r>
          </a:p>
          <a:p>
            <a:r>
              <a:rPr lang="el-GR" sz="2000" dirty="0">
                <a:solidFill>
                  <a:schemeClr val="bg1"/>
                </a:solidFill>
              </a:rPr>
              <a:t>Ζητείται ψεύτης (1961</a:t>
            </a:r>
            <a:r>
              <a:rPr lang="el-GR" sz="2000" dirty="0" smtClean="0">
                <a:solidFill>
                  <a:schemeClr val="bg1"/>
                </a:solidFill>
              </a:rPr>
              <a:t>)</a:t>
            </a:r>
            <a:r>
              <a:rPr lang="el-GR" sz="2000" dirty="0">
                <a:solidFill>
                  <a:schemeClr val="bg1"/>
                </a:solidFill>
              </a:rPr>
              <a:t> </a:t>
            </a:r>
          </a:p>
          <a:p>
            <a:r>
              <a:rPr lang="el-GR" sz="2000" dirty="0">
                <a:solidFill>
                  <a:schemeClr val="bg1"/>
                </a:solidFill>
              </a:rPr>
              <a:t>Νόμος 4000 (1962)</a:t>
            </a:r>
          </a:p>
          <a:p>
            <a:r>
              <a:rPr lang="el-GR" sz="2000" dirty="0">
                <a:solidFill>
                  <a:schemeClr val="bg1"/>
                </a:solidFill>
              </a:rPr>
              <a:t> </a:t>
            </a:r>
            <a:r>
              <a:rPr lang="el-GR" sz="2000" dirty="0" smtClean="0">
                <a:solidFill>
                  <a:schemeClr val="bg1"/>
                </a:solidFill>
              </a:rPr>
              <a:t>Η </a:t>
            </a:r>
            <a:r>
              <a:rPr lang="el-GR" sz="2000" dirty="0">
                <a:solidFill>
                  <a:schemeClr val="bg1"/>
                </a:solidFill>
              </a:rPr>
              <a:t>κυρία του κυρίου (1962)</a:t>
            </a:r>
          </a:p>
          <a:p>
            <a:r>
              <a:rPr lang="el-GR" sz="2000" dirty="0">
                <a:solidFill>
                  <a:schemeClr val="bg1"/>
                </a:solidFill>
              </a:rPr>
              <a:t> </a:t>
            </a:r>
            <a:r>
              <a:rPr lang="el-GR" sz="2000" dirty="0" smtClean="0">
                <a:solidFill>
                  <a:schemeClr val="bg1"/>
                </a:solidFill>
              </a:rPr>
              <a:t>Κάτι </a:t>
            </a:r>
            <a:r>
              <a:rPr lang="el-GR" sz="2000" dirty="0">
                <a:solidFill>
                  <a:schemeClr val="bg1"/>
                </a:solidFill>
              </a:rPr>
              <a:t>να καίει (1964)</a:t>
            </a:r>
          </a:p>
          <a:p>
            <a:r>
              <a:rPr lang="el-GR" sz="2000" dirty="0">
                <a:solidFill>
                  <a:schemeClr val="bg1"/>
                </a:solidFill>
              </a:rPr>
              <a:t> </a:t>
            </a:r>
            <a:r>
              <a:rPr lang="el-GR" sz="2000" dirty="0" err="1" smtClean="0">
                <a:solidFill>
                  <a:schemeClr val="bg1"/>
                </a:solidFill>
              </a:rPr>
              <a:t>Τέντυ</a:t>
            </a:r>
            <a:r>
              <a:rPr lang="el-GR" sz="2000" dirty="0" smtClean="0">
                <a:solidFill>
                  <a:schemeClr val="bg1"/>
                </a:solidFill>
              </a:rPr>
              <a:t> </a:t>
            </a:r>
            <a:r>
              <a:rPr lang="el-GR" sz="2000" dirty="0">
                <a:solidFill>
                  <a:schemeClr val="bg1"/>
                </a:solidFill>
              </a:rPr>
              <a:t>μπόι αγάπη μου (1965)</a:t>
            </a:r>
          </a:p>
          <a:p>
            <a:r>
              <a:rPr lang="el-GR" sz="2000" dirty="0">
                <a:solidFill>
                  <a:schemeClr val="bg1"/>
                </a:solidFill>
              </a:rPr>
              <a:t> </a:t>
            </a:r>
            <a:r>
              <a:rPr lang="el-GR" sz="2000" dirty="0" smtClean="0">
                <a:solidFill>
                  <a:schemeClr val="bg1"/>
                </a:solidFill>
              </a:rPr>
              <a:t>Ένα </a:t>
            </a:r>
            <a:r>
              <a:rPr lang="el-GR" sz="2000" dirty="0">
                <a:solidFill>
                  <a:schemeClr val="bg1"/>
                </a:solidFill>
              </a:rPr>
              <a:t>έξυπνο </a:t>
            </a:r>
            <a:r>
              <a:rPr lang="el-GR" sz="2000" dirty="0" err="1">
                <a:solidFill>
                  <a:schemeClr val="bg1"/>
                </a:solidFill>
              </a:rPr>
              <a:t>έξυπνο</a:t>
            </a:r>
            <a:r>
              <a:rPr lang="el-GR" sz="2000" dirty="0">
                <a:solidFill>
                  <a:schemeClr val="bg1"/>
                </a:solidFill>
              </a:rPr>
              <a:t> μούτρο (1965</a:t>
            </a:r>
            <a:r>
              <a:rPr lang="el-GR" sz="2000" dirty="0" smtClean="0">
                <a:solidFill>
                  <a:schemeClr val="bg1"/>
                </a:solidFill>
              </a:rPr>
              <a:t>)</a:t>
            </a:r>
          </a:p>
          <a:p>
            <a:r>
              <a:rPr lang="el-GR" sz="2000" dirty="0" smtClean="0">
                <a:solidFill>
                  <a:schemeClr val="bg1"/>
                </a:solidFill>
              </a:rPr>
              <a:t> Οι θαλασσιές οι χάντρες (1966)</a:t>
            </a:r>
          </a:p>
          <a:p>
            <a:r>
              <a:rPr lang="el-GR" sz="2000" dirty="0" smtClean="0">
                <a:solidFill>
                  <a:schemeClr val="bg1"/>
                </a:solidFill>
              </a:rPr>
              <a:t> Η Παριζιάνα (1969)</a:t>
            </a:r>
          </a:p>
          <a:p>
            <a:r>
              <a:rPr lang="el-GR" sz="2000" dirty="0" smtClean="0">
                <a:solidFill>
                  <a:schemeClr val="bg1"/>
                </a:solidFill>
              </a:rPr>
              <a:t> Μια τρελή </a:t>
            </a:r>
            <a:r>
              <a:rPr lang="el-GR" sz="2000" dirty="0" err="1" smtClean="0">
                <a:solidFill>
                  <a:schemeClr val="bg1"/>
                </a:solidFill>
              </a:rPr>
              <a:t>τρελή</a:t>
            </a:r>
            <a:r>
              <a:rPr lang="el-GR" sz="2000" dirty="0" smtClean="0">
                <a:solidFill>
                  <a:schemeClr val="bg1"/>
                </a:solidFill>
              </a:rPr>
              <a:t> σαραντάρα (1970)</a:t>
            </a:r>
          </a:p>
          <a:p>
            <a:r>
              <a:rPr lang="el-GR" sz="2000" dirty="0" smtClean="0">
                <a:solidFill>
                  <a:schemeClr val="bg1"/>
                </a:solidFill>
              </a:rPr>
              <a:t> Καμικάζι αγάπη μου (1983</a:t>
            </a:r>
          </a:p>
          <a:p>
            <a:endParaRPr lang="el-GR" sz="2000" dirty="0">
              <a:solidFill>
                <a:schemeClr val="bg1"/>
              </a:solidFill>
            </a:endParaRPr>
          </a:p>
        </p:txBody>
      </p:sp>
      <p:sp>
        <p:nvSpPr>
          <p:cNvPr id="6" name="5 - Θέση περιεχομένου"/>
          <p:cNvSpPr>
            <a:spLocks noGrp="1"/>
          </p:cNvSpPr>
          <p:nvPr>
            <p:ph sz="quarter" idx="4"/>
          </p:nvPr>
        </p:nvSpPr>
        <p:spPr>
          <a:xfrm>
            <a:off x="4645025" y="1285860"/>
            <a:ext cx="4041775" cy="3951288"/>
          </a:xfrm>
        </p:spPr>
        <p:txBody>
          <a:bodyPr>
            <a:noAutofit/>
          </a:bodyPr>
          <a:lstStyle/>
          <a:p>
            <a:r>
              <a:rPr lang="el-GR" sz="2000" dirty="0" smtClean="0">
                <a:solidFill>
                  <a:schemeClr val="bg1"/>
                </a:solidFill>
              </a:rPr>
              <a:t>Το κοροϊδάκι της δεσποινίδος (1960)   ) </a:t>
            </a:r>
          </a:p>
          <a:p>
            <a:r>
              <a:rPr lang="el-GR" sz="2000" dirty="0" smtClean="0">
                <a:solidFill>
                  <a:schemeClr val="bg1"/>
                </a:solidFill>
              </a:rPr>
              <a:t> Ο ατσίδας (1962)  </a:t>
            </a:r>
          </a:p>
          <a:p>
            <a:r>
              <a:rPr lang="el-GR" sz="2000" dirty="0" smtClean="0">
                <a:solidFill>
                  <a:schemeClr val="bg1"/>
                </a:solidFill>
              </a:rPr>
              <a:t>  Μερικοί το προτιμούν κρύο (1962) </a:t>
            </a:r>
          </a:p>
          <a:p>
            <a:r>
              <a:rPr lang="el-GR" sz="2000" dirty="0" smtClean="0">
                <a:solidFill>
                  <a:schemeClr val="bg1"/>
                </a:solidFill>
              </a:rPr>
              <a:t>  Ένα κορίτσι για δύο (1963) </a:t>
            </a:r>
          </a:p>
          <a:p>
            <a:r>
              <a:rPr lang="el-GR" sz="2000" dirty="0" smtClean="0">
                <a:solidFill>
                  <a:schemeClr val="bg1"/>
                </a:solidFill>
              </a:rPr>
              <a:t>  Η χαρτοπαίχτρα (1964) </a:t>
            </a:r>
          </a:p>
          <a:p>
            <a:r>
              <a:rPr lang="el-GR" sz="2000" dirty="0" smtClean="0">
                <a:solidFill>
                  <a:schemeClr val="bg1"/>
                </a:solidFill>
              </a:rPr>
              <a:t>  Κορίτσια για φίλημα (1965)  </a:t>
            </a:r>
          </a:p>
          <a:p>
            <a:r>
              <a:rPr lang="el-GR" sz="2000" dirty="0" smtClean="0">
                <a:solidFill>
                  <a:schemeClr val="bg1"/>
                </a:solidFill>
              </a:rPr>
              <a:t>  Ραντεβού στον αέρα (1966) </a:t>
            </a:r>
          </a:p>
          <a:p>
            <a:r>
              <a:rPr lang="el-GR" sz="2000" dirty="0" smtClean="0">
                <a:solidFill>
                  <a:schemeClr val="bg1"/>
                </a:solidFill>
              </a:rPr>
              <a:t> Γοργόνες και μάγκες (1968) </a:t>
            </a:r>
            <a:br>
              <a:rPr lang="el-GR" sz="2000" dirty="0" smtClean="0">
                <a:solidFill>
                  <a:schemeClr val="bg1"/>
                </a:solidFill>
              </a:rPr>
            </a:br>
            <a:r>
              <a:rPr lang="el-GR" sz="2000" dirty="0" smtClean="0">
                <a:solidFill>
                  <a:schemeClr val="bg1"/>
                </a:solidFill>
              </a:rPr>
              <a:t>Το κοροϊδάκι της πριγκηπέσας (1971)</a:t>
            </a:r>
          </a:p>
          <a:p>
            <a:r>
              <a:rPr lang="el-GR" sz="2000" dirty="0" smtClean="0">
                <a:solidFill>
                  <a:schemeClr val="bg1"/>
                </a:solidFill>
              </a:rPr>
              <a:t> Έλα να αγαπηθούμε </a:t>
            </a:r>
            <a:r>
              <a:rPr lang="el-GR" sz="2000" dirty="0" err="1" smtClean="0">
                <a:solidFill>
                  <a:schemeClr val="bg1"/>
                </a:solidFill>
              </a:rPr>
              <a:t>ντάρλινγκ</a:t>
            </a:r>
            <a:r>
              <a:rPr lang="el-GR" sz="2000" dirty="0" smtClean="0">
                <a:solidFill>
                  <a:schemeClr val="bg1"/>
                </a:solidFill>
              </a:rPr>
              <a:t> (1984)</a:t>
            </a:r>
          </a:p>
          <a:p>
            <a:endParaRPr lang="el-GR" sz="2000" dirty="0" smtClean="0">
              <a:solidFill>
                <a:schemeClr val="bg1"/>
              </a:solidFill>
            </a:endParaRPr>
          </a:p>
          <a:p>
            <a:endParaRPr lang="el-GR" sz="2000" dirty="0">
              <a:solidFill>
                <a:schemeClr val="bg1"/>
              </a:solidFill>
            </a:endParaRPr>
          </a:p>
        </p:txBody>
      </p:sp>
    </p:spTree>
  </p:cSld>
  <p:clrMapOvr>
    <a:masterClrMapping/>
  </p:clrMapOvr>
  <p:transition>
    <p:wedg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500034" y="1071546"/>
            <a:ext cx="7358114" cy="2301240"/>
          </a:xfrm>
        </p:spPr>
        <p:txBody>
          <a:bodyPr>
            <a:normAutofit/>
          </a:bodyPr>
          <a:lstStyle/>
          <a:p>
            <a:r>
              <a:rPr lang="el-GR" sz="3200" dirty="0" smtClean="0">
                <a:solidFill>
                  <a:srgbClr val="FFC000"/>
                </a:solidFill>
              </a:rPr>
              <a:t>Ομάδα 3</a:t>
            </a:r>
            <a:r>
              <a:rPr lang="el-GR" sz="3200" baseline="30000" dirty="0" smtClean="0">
                <a:solidFill>
                  <a:srgbClr val="FFC000"/>
                </a:solidFill>
              </a:rPr>
              <a:t>η</a:t>
            </a:r>
            <a:r>
              <a:rPr lang="el-GR" sz="3200" dirty="0" smtClean="0">
                <a:solidFill>
                  <a:srgbClr val="FFC000"/>
                </a:solidFill>
              </a:rPr>
              <a:t>: Ηθοποιοί και ατάκες που έμειναν στην ιστορία</a:t>
            </a:r>
            <a:endParaRPr lang="el-GR" sz="3200" dirty="0">
              <a:solidFill>
                <a:srgbClr val="FFC000"/>
              </a:solidFill>
            </a:endParaRPr>
          </a:p>
        </p:txBody>
      </p:sp>
      <p:sp>
        <p:nvSpPr>
          <p:cNvPr id="3" name="2 - Υπότιτλος"/>
          <p:cNvSpPr>
            <a:spLocks noGrp="1"/>
          </p:cNvSpPr>
          <p:nvPr>
            <p:ph type="subTitle" idx="1"/>
          </p:nvPr>
        </p:nvSpPr>
        <p:spPr>
          <a:xfrm>
            <a:off x="2143108" y="4000504"/>
            <a:ext cx="6480048" cy="1752600"/>
          </a:xfrm>
        </p:spPr>
        <p:txBody>
          <a:bodyPr>
            <a:normAutofit fontScale="85000" lnSpcReduction="20000"/>
          </a:bodyPr>
          <a:lstStyle/>
          <a:p>
            <a:r>
              <a:rPr lang="el-GR" dirty="0" err="1" smtClean="0">
                <a:solidFill>
                  <a:srgbClr val="FFC000"/>
                </a:solidFill>
              </a:rPr>
              <a:t>Γκοργκόλης</a:t>
            </a:r>
            <a:r>
              <a:rPr lang="el-GR" dirty="0" smtClean="0">
                <a:solidFill>
                  <a:srgbClr val="FFC000"/>
                </a:solidFill>
              </a:rPr>
              <a:t> Κων/νος,</a:t>
            </a:r>
          </a:p>
          <a:p>
            <a:r>
              <a:rPr lang="el-GR" dirty="0" err="1" smtClean="0">
                <a:solidFill>
                  <a:srgbClr val="FFC000"/>
                </a:solidFill>
              </a:rPr>
              <a:t>Δάλλας</a:t>
            </a:r>
            <a:r>
              <a:rPr lang="el-GR" dirty="0" smtClean="0">
                <a:solidFill>
                  <a:srgbClr val="FFC000"/>
                </a:solidFill>
              </a:rPr>
              <a:t> Ευάγγελος,</a:t>
            </a:r>
          </a:p>
          <a:p>
            <a:r>
              <a:rPr lang="el-GR" dirty="0" smtClean="0">
                <a:solidFill>
                  <a:srgbClr val="FFC000"/>
                </a:solidFill>
              </a:rPr>
              <a:t>Ευαγγέλου Σπυρίδων-Μιχαήλ και</a:t>
            </a:r>
          </a:p>
          <a:p>
            <a:r>
              <a:rPr lang="el-GR" dirty="0" err="1" smtClean="0">
                <a:solidFill>
                  <a:srgbClr val="FFC000"/>
                </a:solidFill>
              </a:rPr>
              <a:t>Λιόντος</a:t>
            </a:r>
            <a:r>
              <a:rPr lang="el-GR" dirty="0" smtClean="0">
                <a:solidFill>
                  <a:srgbClr val="FFC000"/>
                </a:solidFill>
              </a:rPr>
              <a:t> Ευάγγελος</a:t>
            </a:r>
          </a:p>
        </p:txBody>
      </p:sp>
    </p:spTree>
  </p:cSld>
  <p:clrMapOvr>
    <a:masterClrMapping/>
  </p:clrMapOvr>
  <p:transition>
    <p:strips dir="ru"/>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500034" y="1000108"/>
            <a:ext cx="7467600" cy="4525963"/>
          </a:xfrm>
        </p:spPr>
        <p:txBody>
          <a:bodyPr>
            <a:normAutofit fontScale="85000" lnSpcReduction="10000"/>
          </a:bodyPr>
          <a:lstStyle/>
          <a:p>
            <a:pPr>
              <a:buNone/>
            </a:pPr>
            <a:r>
              <a:rPr lang="el-GR" dirty="0" smtClean="0"/>
              <a:t>    Κατά </a:t>
            </a:r>
            <a:r>
              <a:rPr lang="el-GR" dirty="0"/>
              <a:t>καιρούς στην πλούσια ιστορία του ελληνικού κινηματογράφου έχουν περάσει πολλοί ηθοποιοί , οι οποίοι με τις ασύγκριτες ερμηνείες τους έχουν χαρίσει στιγμές συγκίνησης και άφθονου γέλιου στο κοινό. </a:t>
            </a:r>
            <a:endParaRPr lang="el-GR" dirty="0" smtClean="0"/>
          </a:p>
          <a:p>
            <a:pPr>
              <a:buNone/>
            </a:pPr>
            <a:r>
              <a:rPr lang="el-GR" dirty="0" smtClean="0"/>
              <a:t>    Παρακάτω </a:t>
            </a:r>
            <a:r>
              <a:rPr lang="el-GR" dirty="0"/>
              <a:t>θα παρουσιαστούν ορισμένοι από τους πιο σημαντικούς ηθοποιούς του ελληνικού κινηματογράφου και ορισμένες από τις κορυφαίες ατάκες </a:t>
            </a:r>
            <a:r>
              <a:rPr lang="el-GR" dirty="0" smtClean="0"/>
              <a:t>τους</a:t>
            </a:r>
            <a:r>
              <a:rPr lang="en-US" dirty="0" smtClean="0"/>
              <a:t> </a:t>
            </a:r>
            <a:r>
              <a:rPr lang="el-GR" dirty="0" smtClean="0"/>
              <a:t>καθώς και ηθοποιοί νεότερης γενιάς γνωστοί περισσότερο από τηλεοπτικά σήριαλ.</a:t>
            </a:r>
            <a:endParaRPr lang="el-GR" dirty="0"/>
          </a:p>
          <a:p>
            <a:endParaRPr lang="el-GR" dirty="0"/>
          </a:p>
        </p:txBody>
      </p:sp>
    </p:spTree>
  </p:cSld>
  <p:clrMapOvr>
    <a:masterClrMapping/>
  </p:clrMapOvr>
  <p:transition>
    <p:strips dir="r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12700" y="0"/>
            <a:ext cx="9117013" cy="6858000"/>
          </a:xfrm>
          <a:prstGeom prst="rect">
            <a:avLst/>
          </a:prstGeom>
          <a:noFill/>
          <a:ln w="9525">
            <a:noFill/>
            <a:miter lim="800000"/>
            <a:headEnd/>
            <a:tailEnd/>
          </a:ln>
          <a:effectLst/>
        </p:spPr>
      </p:pic>
      <p:sp>
        <p:nvSpPr>
          <p:cNvPr id="2" name="1 - Τίτλος"/>
          <p:cNvSpPr>
            <a:spLocks noGrp="1"/>
          </p:cNvSpPr>
          <p:nvPr>
            <p:ph type="title"/>
          </p:nvPr>
        </p:nvSpPr>
        <p:spPr/>
        <p:txBody>
          <a:bodyPr/>
          <a:lstStyle/>
          <a:p>
            <a:r>
              <a:rPr lang="el-GR" dirty="0" smtClean="0">
                <a:solidFill>
                  <a:srgbClr val="FF0000"/>
                </a:solidFill>
              </a:rPr>
              <a:t>Κώστας </a:t>
            </a:r>
            <a:r>
              <a:rPr lang="el-GR" dirty="0">
                <a:solidFill>
                  <a:srgbClr val="FF0000"/>
                </a:solidFill>
              </a:rPr>
              <a:t>Β</a:t>
            </a:r>
            <a:r>
              <a:rPr lang="el-GR" dirty="0" smtClean="0">
                <a:solidFill>
                  <a:srgbClr val="FF0000"/>
                </a:solidFill>
              </a:rPr>
              <a:t>ουτσάς</a:t>
            </a:r>
            <a:endParaRPr lang="el-GR" dirty="0">
              <a:solidFill>
                <a:srgbClr val="FF0000"/>
              </a:solidFill>
            </a:endParaRPr>
          </a:p>
        </p:txBody>
      </p:sp>
      <p:sp>
        <p:nvSpPr>
          <p:cNvPr id="3" name="2 - Θέση περιεχομένου"/>
          <p:cNvSpPr>
            <a:spLocks noGrp="1"/>
          </p:cNvSpPr>
          <p:nvPr>
            <p:ph idx="1"/>
          </p:nvPr>
        </p:nvSpPr>
        <p:spPr/>
        <p:txBody>
          <a:bodyPr>
            <a:normAutofit fontScale="77500" lnSpcReduction="20000"/>
          </a:bodyPr>
          <a:lstStyle/>
          <a:p>
            <a:pPr fontAlgn="base"/>
            <a:r>
              <a:rPr lang="el-GR" dirty="0" smtClean="0">
                <a:solidFill>
                  <a:schemeClr val="tx1"/>
                </a:solidFill>
              </a:rPr>
              <a:t>Ο</a:t>
            </a:r>
            <a:r>
              <a:rPr lang="el-GR" b="1" dirty="0" smtClean="0">
                <a:solidFill>
                  <a:schemeClr val="tx1"/>
                </a:solidFill>
              </a:rPr>
              <a:t> </a:t>
            </a:r>
            <a:r>
              <a:rPr lang="el-GR" b="1" dirty="0">
                <a:solidFill>
                  <a:schemeClr val="tx1"/>
                </a:solidFill>
              </a:rPr>
              <a:t>Κώστας </a:t>
            </a:r>
            <a:r>
              <a:rPr lang="el-GR" b="1" dirty="0" smtClean="0">
                <a:solidFill>
                  <a:schemeClr val="tx1"/>
                </a:solidFill>
              </a:rPr>
              <a:t>Βουτσάς</a:t>
            </a:r>
            <a:r>
              <a:rPr lang="el-GR" dirty="0">
                <a:solidFill>
                  <a:schemeClr val="tx1"/>
                </a:solidFill>
              </a:rPr>
              <a:t> </a:t>
            </a:r>
            <a:r>
              <a:rPr lang="el-GR" dirty="0" smtClean="0">
                <a:solidFill>
                  <a:schemeClr val="tx1"/>
                </a:solidFill>
              </a:rPr>
              <a:t>γεννήθηκε </a:t>
            </a:r>
            <a:r>
              <a:rPr lang="el-GR" dirty="0">
                <a:solidFill>
                  <a:schemeClr val="tx1"/>
                </a:solidFill>
              </a:rPr>
              <a:t>το 1931 στην Αθήνα και μεγάλωσε στη Θεσσαλονίκη από προσφυγική οικογένεια</a:t>
            </a:r>
          </a:p>
          <a:p>
            <a:pPr fontAlgn="base"/>
            <a:r>
              <a:rPr lang="el-GR" dirty="0">
                <a:solidFill>
                  <a:schemeClr val="tx1"/>
                </a:solidFill>
              </a:rPr>
              <a:t>Σπούδασε στη Δραματική Σχολή του Μακεδονικού Ωδείου απ' όπου αποφοίτησε το 1953</a:t>
            </a:r>
          </a:p>
          <a:p>
            <a:pPr fontAlgn="base"/>
            <a:r>
              <a:rPr lang="el-GR" b="1" u="sng" dirty="0">
                <a:solidFill>
                  <a:schemeClr val="tx1"/>
                </a:solidFill>
              </a:rPr>
              <a:t>Χαρακτηριστικές ταινίες: </a:t>
            </a:r>
            <a:r>
              <a:rPr lang="el-GR" dirty="0" smtClean="0">
                <a:solidFill>
                  <a:schemeClr val="tx1"/>
                </a:solidFill>
              </a:rPr>
              <a:t>Μερικοί </a:t>
            </a:r>
            <a:r>
              <a:rPr lang="el-GR" dirty="0">
                <a:solidFill>
                  <a:schemeClr val="tx1"/>
                </a:solidFill>
              </a:rPr>
              <a:t>το προτιμούν κρύο (1962</a:t>
            </a:r>
            <a:r>
              <a:rPr lang="el-GR" dirty="0" smtClean="0">
                <a:solidFill>
                  <a:schemeClr val="tx1"/>
                </a:solidFill>
              </a:rPr>
              <a:t>), Η </a:t>
            </a:r>
            <a:r>
              <a:rPr lang="el-GR" dirty="0">
                <a:solidFill>
                  <a:schemeClr val="tx1"/>
                </a:solidFill>
              </a:rPr>
              <a:t>χαρτοπαίχτρα (1964</a:t>
            </a:r>
            <a:r>
              <a:rPr lang="el-GR" dirty="0" smtClean="0">
                <a:solidFill>
                  <a:schemeClr val="tx1"/>
                </a:solidFill>
              </a:rPr>
              <a:t>), </a:t>
            </a:r>
            <a:r>
              <a:rPr lang="el-GR" dirty="0">
                <a:solidFill>
                  <a:schemeClr val="tx1"/>
                </a:solidFill>
              </a:rPr>
              <a:t>Κορίτσια για φίλημα (1965</a:t>
            </a:r>
            <a:r>
              <a:rPr lang="el-GR" dirty="0" smtClean="0">
                <a:solidFill>
                  <a:schemeClr val="tx1"/>
                </a:solidFill>
              </a:rPr>
              <a:t>)</a:t>
            </a:r>
            <a:endParaRPr lang="el-GR" dirty="0">
              <a:solidFill>
                <a:schemeClr val="tx1"/>
              </a:solidFill>
            </a:endParaRPr>
          </a:p>
          <a:p>
            <a:pPr marL="550926" indent="-514350" fontAlgn="base"/>
            <a:r>
              <a:rPr lang="el-GR" b="1" i="1" u="sng" dirty="0">
                <a:solidFill>
                  <a:schemeClr val="tx1"/>
                </a:solidFill>
              </a:rPr>
              <a:t>Χαρακτηριστικές Ατάκες: </a:t>
            </a:r>
            <a:endParaRPr lang="el-GR" b="1" i="1" u="sng" dirty="0" smtClean="0">
              <a:solidFill>
                <a:schemeClr val="tx1"/>
              </a:solidFill>
            </a:endParaRPr>
          </a:p>
          <a:p>
            <a:pPr marL="950976" lvl="1" indent="-514350" fontAlgn="base">
              <a:buFont typeface="+mj-lt"/>
              <a:buAutoNum type="arabicPeriod"/>
            </a:pPr>
            <a:r>
              <a:rPr lang="el-GR" b="1" i="1" dirty="0" smtClean="0">
                <a:solidFill>
                  <a:schemeClr val="tx1"/>
                </a:solidFill>
              </a:rPr>
              <a:t>Έχω </a:t>
            </a:r>
            <a:r>
              <a:rPr lang="el-GR" b="1" i="1" dirty="0">
                <a:solidFill>
                  <a:schemeClr val="tx1"/>
                </a:solidFill>
              </a:rPr>
              <a:t>και κότερο. Πάμε μια βόλτα</a:t>
            </a:r>
            <a:r>
              <a:rPr lang="el-GR" b="1" i="1" dirty="0" smtClean="0">
                <a:solidFill>
                  <a:schemeClr val="tx1"/>
                </a:solidFill>
              </a:rPr>
              <a:t>;</a:t>
            </a:r>
          </a:p>
          <a:p>
            <a:pPr marL="950976" lvl="1" indent="-514350" fontAlgn="base">
              <a:buFont typeface="+mj-lt"/>
              <a:buAutoNum type="arabicPeriod"/>
            </a:pPr>
            <a:r>
              <a:rPr lang="el-GR" b="1" i="1" dirty="0" smtClean="0">
                <a:solidFill>
                  <a:schemeClr val="tx1"/>
                </a:solidFill>
              </a:rPr>
              <a:t> </a:t>
            </a:r>
            <a:r>
              <a:rPr lang="el-GR" b="1" i="1" dirty="0" smtClean="0">
                <a:solidFill>
                  <a:schemeClr val="tx1"/>
                </a:solidFill>
              </a:rPr>
              <a:t>Καατίνα</a:t>
            </a:r>
            <a:r>
              <a:rPr lang="el-GR" b="1" i="1" dirty="0">
                <a:solidFill>
                  <a:schemeClr val="tx1"/>
                </a:solidFill>
              </a:rPr>
              <a:t>, </a:t>
            </a:r>
            <a:r>
              <a:rPr lang="el-GR" b="1" i="1" dirty="0" smtClean="0">
                <a:solidFill>
                  <a:schemeClr val="tx1"/>
                </a:solidFill>
              </a:rPr>
              <a:t>σαλαμάκι</a:t>
            </a:r>
            <a:r>
              <a:rPr lang="el-GR" b="1" i="1" dirty="0" smtClean="0">
                <a:solidFill>
                  <a:schemeClr val="tx1"/>
                </a:solidFill>
              </a:rPr>
              <a:t>,</a:t>
            </a:r>
          </a:p>
          <a:p>
            <a:pPr marL="950976" lvl="1" indent="-514350" fontAlgn="base">
              <a:buFont typeface="+mj-lt"/>
              <a:buAutoNum type="arabicPeriod"/>
            </a:pPr>
            <a:r>
              <a:rPr lang="el-GR" b="1" i="1" dirty="0" smtClean="0">
                <a:solidFill>
                  <a:schemeClr val="tx1"/>
                </a:solidFill>
              </a:rPr>
              <a:t> </a:t>
            </a:r>
            <a:r>
              <a:rPr lang="el-GR" b="1" i="1" dirty="0">
                <a:solidFill>
                  <a:schemeClr val="tx1"/>
                </a:solidFill>
              </a:rPr>
              <a:t>Πάρτα</a:t>
            </a:r>
            <a:r>
              <a:rPr lang="el-GR" b="1" i="1" dirty="0">
                <a:solidFill>
                  <a:schemeClr val="tx1"/>
                </a:solidFill>
              </a:rPr>
              <a:t>… </a:t>
            </a:r>
            <a:r>
              <a:rPr lang="el-GR" b="1" i="1" dirty="0">
                <a:solidFill>
                  <a:schemeClr val="tx1"/>
                </a:solidFill>
              </a:rPr>
              <a:t>φέρτα</a:t>
            </a:r>
            <a:r>
              <a:rPr lang="el-GR" b="1" i="1" dirty="0">
                <a:solidFill>
                  <a:schemeClr val="tx1"/>
                </a:solidFill>
              </a:rPr>
              <a:t> </a:t>
            </a:r>
            <a:endParaRPr lang="el-GR" b="1" i="1" dirty="0" smtClean="0">
              <a:solidFill>
                <a:schemeClr val="tx1"/>
              </a:solidFill>
            </a:endParaRPr>
          </a:p>
          <a:p>
            <a:pPr marL="950976" lvl="1" indent="-514350" fontAlgn="base">
              <a:buFont typeface="+mj-lt"/>
              <a:buAutoNum type="arabicPeriod"/>
            </a:pPr>
            <a:r>
              <a:rPr lang="el-GR" b="1" i="1" dirty="0" smtClean="0">
                <a:solidFill>
                  <a:schemeClr val="tx1"/>
                </a:solidFill>
              </a:rPr>
              <a:t>Φσστ</a:t>
            </a:r>
            <a:r>
              <a:rPr lang="el-GR" b="1" i="1" dirty="0" smtClean="0">
                <a:solidFill>
                  <a:schemeClr val="tx1"/>
                </a:solidFill>
              </a:rPr>
              <a:t>..Μπόινγκ</a:t>
            </a:r>
            <a:r>
              <a:rPr lang="el-GR" dirty="0">
                <a:solidFill>
                  <a:schemeClr val="tx1"/>
                </a:solidFill>
              </a:rPr>
              <a:t/>
            </a:r>
            <a:br>
              <a:rPr lang="el-GR" dirty="0">
                <a:solidFill>
                  <a:schemeClr val="tx1"/>
                </a:solidFill>
              </a:rPr>
            </a:br>
            <a:endParaRPr lang="el-GR" dirty="0">
              <a:solidFill>
                <a:schemeClr val="tx1"/>
              </a:solidFill>
            </a:endParaRPr>
          </a:p>
        </p:txBody>
      </p:sp>
    </p:spTree>
  </p:cSld>
  <p:clrMapOvr>
    <a:masterClrMapping/>
  </p:clrMapOvr>
  <p:transition>
    <p:strips dir="r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12700" y="0"/>
            <a:ext cx="9117013" cy="6858000"/>
          </a:xfrm>
          <a:prstGeom prst="rect">
            <a:avLst/>
          </a:prstGeom>
          <a:noFill/>
          <a:ln w="9525">
            <a:noFill/>
            <a:miter lim="800000"/>
            <a:headEnd/>
            <a:tailEnd/>
          </a:ln>
          <a:effectLst/>
        </p:spPr>
      </p:pic>
      <p:sp>
        <p:nvSpPr>
          <p:cNvPr id="2" name="1 - Τίτλος"/>
          <p:cNvSpPr>
            <a:spLocks noGrp="1"/>
          </p:cNvSpPr>
          <p:nvPr>
            <p:ph type="title"/>
          </p:nvPr>
        </p:nvSpPr>
        <p:spPr/>
        <p:txBody>
          <a:bodyPr/>
          <a:lstStyle/>
          <a:p>
            <a:r>
              <a:rPr lang="el-GR" dirty="0" smtClean="0">
                <a:solidFill>
                  <a:srgbClr val="FF0000"/>
                </a:solidFill>
              </a:rPr>
              <a:t>Βασίλης Αυλωνίτης</a:t>
            </a:r>
            <a:endParaRPr lang="el-GR" dirty="0">
              <a:solidFill>
                <a:srgbClr val="FF0000"/>
              </a:solidFill>
            </a:endParaRPr>
          </a:p>
        </p:txBody>
      </p:sp>
      <p:sp>
        <p:nvSpPr>
          <p:cNvPr id="3" name="2 - Θέση περιεχομένου"/>
          <p:cNvSpPr>
            <a:spLocks noGrp="1"/>
          </p:cNvSpPr>
          <p:nvPr>
            <p:ph idx="1"/>
          </p:nvPr>
        </p:nvSpPr>
        <p:spPr/>
        <p:txBody>
          <a:bodyPr>
            <a:normAutofit fontScale="77500" lnSpcReduction="20000"/>
          </a:bodyPr>
          <a:lstStyle/>
          <a:p>
            <a:pPr fontAlgn="base"/>
            <a:r>
              <a:rPr lang="el-GR" dirty="0" smtClean="0">
                <a:solidFill>
                  <a:schemeClr val="tx1"/>
                </a:solidFill>
              </a:rPr>
              <a:t>Γεννήθηκε </a:t>
            </a:r>
            <a:r>
              <a:rPr lang="el-GR" dirty="0">
                <a:solidFill>
                  <a:schemeClr val="tx1"/>
                </a:solidFill>
              </a:rPr>
              <a:t>και μεγάλωσε στο Θησείο. Στο θέατρο πρωτοεμφανίστηκε το 1924 στην οπερέτα του  </a:t>
            </a:r>
            <a:r>
              <a:rPr lang="el-GR" i="1" dirty="0">
                <a:solidFill>
                  <a:schemeClr val="tx1"/>
                </a:solidFill>
              </a:rPr>
              <a:t>Το κορίτσι της γειτονιάς</a:t>
            </a:r>
            <a:endParaRPr lang="el-GR" dirty="0">
              <a:solidFill>
                <a:schemeClr val="tx1"/>
              </a:solidFill>
            </a:endParaRPr>
          </a:p>
          <a:p>
            <a:pPr fontAlgn="base"/>
            <a:r>
              <a:rPr lang="el-GR" dirty="0">
                <a:solidFill>
                  <a:schemeClr val="tx1"/>
                </a:solidFill>
              </a:rPr>
              <a:t>Στον κινηματογράφο πρωτοεμφανίστηκε το 1929</a:t>
            </a:r>
            <a:r>
              <a:rPr lang="el-GR" i="1" dirty="0">
                <a:solidFill>
                  <a:schemeClr val="tx1"/>
                </a:solidFill>
              </a:rPr>
              <a:t>.</a:t>
            </a:r>
            <a:r>
              <a:rPr lang="el-GR" dirty="0">
                <a:solidFill>
                  <a:schemeClr val="tx1"/>
                </a:solidFill>
              </a:rPr>
              <a:t>Συνολικά πρωταγωνίστησε ή εμφανίστηκε σε μικρότερους ρόλους σε 75 ταινίες. Είχε ήρεμη προσωπική ζωή, ενώ φέρεται να έχει κάνει δύο γάμους.</a:t>
            </a:r>
          </a:p>
          <a:p>
            <a:pPr fontAlgn="base"/>
            <a:r>
              <a:rPr lang="el-GR" b="1" u="sng" dirty="0">
                <a:solidFill>
                  <a:schemeClr val="tx1"/>
                </a:solidFill>
              </a:rPr>
              <a:t>Χαρακτηριστικές ταινίες</a:t>
            </a:r>
            <a:r>
              <a:rPr lang="el-GR" dirty="0">
                <a:solidFill>
                  <a:schemeClr val="tx1"/>
                </a:solidFill>
              </a:rPr>
              <a:t>: Άλλος για το εκατομμύριο (1964</a:t>
            </a:r>
            <a:r>
              <a:rPr lang="el-GR" dirty="0" smtClean="0">
                <a:solidFill>
                  <a:schemeClr val="tx1"/>
                </a:solidFill>
              </a:rPr>
              <a:t>), </a:t>
            </a:r>
            <a:r>
              <a:rPr lang="el-GR" dirty="0">
                <a:solidFill>
                  <a:schemeClr val="tx1"/>
                </a:solidFill>
              </a:rPr>
              <a:t>Ο Κλέαρχος, η Μαρίνα και ο κοντός (1961</a:t>
            </a:r>
            <a:r>
              <a:rPr lang="el-GR" dirty="0" smtClean="0">
                <a:solidFill>
                  <a:schemeClr val="tx1"/>
                </a:solidFill>
              </a:rPr>
              <a:t>), </a:t>
            </a:r>
            <a:r>
              <a:rPr lang="el-GR" dirty="0" err="1" smtClean="0">
                <a:solidFill>
                  <a:schemeClr val="tx1"/>
                </a:solidFill>
              </a:rPr>
              <a:t>Λατέρνα,φτώχεια</a:t>
            </a:r>
            <a:r>
              <a:rPr lang="el-GR" dirty="0" smtClean="0">
                <a:solidFill>
                  <a:schemeClr val="tx1"/>
                </a:solidFill>
              </a:rPr>
              <a:t> </a:t>
            </a:r>
            <a:r>
              <a:rPr lang="el-GR" dirty="0">
                <a:solidFill>
                  <a:schemeClr val="tx1"/>
                </a:solidFill>
              </a:rPr>
              <a:t>και γαρύφαλλο (1957</a:t>
            </a:r>
            <a:r>
              <a:rPr lang="el-GR" dirty="0" smtClean="0">
                <a:solidFill>
                  <a:schemeClr val="tx1"/>
                </a:solidFill>
              </a:rPr>
              <a:t>)</a:t>
            </a:r>
            <a:endParaRPr lang="el-GR" dirty="0">
              <a:solidFill>
                <a:schemeClr val="tx1"/>
              </a:solidFill>
            </a:endParaRPr>
          </a:p>
          <a:p>
            <a:pPr marL="550926" indent="-514350" fontAlgn="base"/>
            <a:r>
              <a:rPr lang="el-GR" b="1" u="sng" dirty="0">
                <a:solidFill>
                  <a:schemeClr val="tx1"/>
                </a:solidFill>
              </a:rPr>
              <a:t>Χαρακτηριστικές ατάκες</a:t>
            </a:r>
            <a:r>
              <a:rPr lang="el-GR" b="1" u="sng" dirty="0" smtClean="0">
                <a:solidFill>
                  <a:schemeClr val="tx1"/>
                </a:solidFill>
              </a:rPr>
              <a:t>:</a:t>
            </a:r>
          </a:p>
          <a:p>
            <a:pPr marL="950976" lvl="1" indent="-514350" fontAlgn="base">
              <a:buFont typeface="+mj-lt"/>
              <a:buAutoNum type="arabicPeriod"/>
            </a:pPr>
            <a:r>
              <a:rPr lang="el-GR" b="1" i="1" dirty="0" smtClean="0">
                <a:solidFill>
                  <a:schemeClr val="tx1"/>
                </a:solidFill>
              </a:rPr>
              <a:t>Πνεύμα </a:t>
            </a:r>
            <a:r>
              <a:rPr lang="el-GR" b="1" i="1" dirty="0">
                <a:solidFill>
                  <a:schemeClr val="tx1"/>
                </a:solidFill>
              </a:rPr>
              <a:t>και </a:t>
            </a:r>
            <a:r>
              <a:rPr lang="el-GR" b="1" i="1" dirty="0" smtClean="0">
                <a:solidFill>
                  <a:schemeClr val="tx1"/>
                </a:solidFill>
              </a:rPr>
              <a:t>Ηθική,</a:t>
            </a:r>
          </a:p>
          <a:p>
            <a:pPr marL="950976" lvl="1" indent="-514350" fontAlgn="base">
              <a:buFont typeface="+mj-lt"/>
              <a:buAutoNum type="arabicPeriod"/>
            </a:pPr>
            <a:r>
              <a:rPr lang="el-GR" b="1" i="1" dirty="0" smtClean="0">
                <a:solidFill>
                  <a:schemeClr val="tx1"/>
                </a:solidFill>
              </a:rPr>
              <a:t> </a:t>
            </a:r>
            <a:r>
              <a:rPr lang="el-GR" b="1" i="1" dirty="0" err="1">
                <a:solidFill>
                  <a:schemeClr val="tx1"/>
                </a:solidFill>
              </a:rPr>
              <a:t>Ωρέ</a:t>
            </a:r>
            <a:r>
              <a:rPr lang="el-GR" b="1" i="1" dirty="0">
                <a:solidFill>
                  <a:schemeClr val="tx1"/>
                </a:solidFill>
              </a:rPr>
              <a:t> που πάμε </a:t>
            </a:r>
            <a:r>
              <a:rPr lang="el-GR" b="1" i="1" dirty="0" smtClean="0">
                <a:solidFill>
                  <a:schemeClr val="tx1"/>
                </a:solidFill>
              </a:rPr>
              <a:t>ρε</a:t>
            </a:r>
            <a:endParaRPr lang="el-GR" b="1" i="1" dirty="0">
              <a:solidFill>
                <a:schemeClr val="tx1"/>
              </a:solidFill>
            </a:endParaRPr>
          </a:p>
          <a:p>
            <a:endParaRPr lang="el-GR" dirty="0">
              <a:solidFill>
                <a:schemeClr val="tx1"/>
              </a:solidFill>
            </a:endParaRPr>
          </a:p>
        </p:txBody>
      </p:sp>
    </p:spTree>
  </p:cSld>
  <p:clrMapOvr>
    <a:masterClrMapping/>
  </p:clrMapOvr>
  <p:transition>
    <p:strips dir="ru"/>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p:cNvPicPr>
            <a:picLocks noChangeAspect="1" noChangeArrowheads="1"/>
          </p:cNvPicPr>
          <p:nvPr/>
        </p:nvPicPr>
        <p:blipFill>
          <a:blip r:embed="rId2"/>
          <a:srcRect/>
          <a:stretch>
            <a:fillRect/>
          </a:stretch>
        </p:blipFill>
        <p:spPr bwMode="auto">
          <a:xfrm>
            <a:off x="12700" y="0"/>
            <a:ext cx="9117013" cy="6858000"/>
          </a:xfrm>
          <a:prstGeom prst="rect">
            <a:avLst/>
          </a:prstGeom>
          <a:noFill/>
          <a:ln w="9525">
            <a:noFill/>
            <a:miter lim="800000"/>
            <a:headEnd/>
            <a:tailEnd/>
          </a:ln>
          <a:effectLst/>
        </p:spPr>
      </p:pic>
      <p:sp>
        <p:nvSpPr>
          <p:cNvPr id="2" name="1 - Τίτλος"/>
          <p:cNvSpPr>
            <a:spLocks noGrp="1"/>
          </p:cNvSpPr>
          <p:nvPr>
            <p:ph type="title"/>
          </p:nvPr>
        </p:nvSpPr>
        <p:spPr/>
        <p:txBody>
          <a:bodyPr/>
          <a:lstStyle/>
          <a:p>
            <a:r>
              <a:rPr lang="el-GR" dirty="0" smtClean="0">
                <a:solidFill>
                  <a:srgbClr val="FF0000"/>
                </a:solidFill>
              </a:rPr>
              <a:t>Ντίνος Ηλιόπουλος</a:t>
            </a:r>
            <a:endParaRPr lang="el-GR" dirty="0">
              <a:solidFill>
                <a:srgbClr val="FF0000"/>
              </a:solidFill>
            </a:endParaRPr>
          </a:p>
        </p:txBody>
      </p:sp>
      <p:sp>
        <p:nvSpPr>
          <p:cNvPr id="3" name="2 - Θέση περιεχομένου"/>
          <p:cNvSpPr>
            <a:spLocks noGrp="1"/>
          </p:cNvSpPr>
          <p:nvPr>
            <p:ph idx="1"/>
          </p:nvPr>
        </p:nvSpPr>
        <p:spPr/>
        <p:txBody>
          <a:bodyPr>
            <a:normAutofit fontScale="70000" lnSpcReduction="20000"/>
          </a:bodyPr>
          <a:lstStyle/>
          <a:p>
            <a:pPr>
              <a:buNone/>
            </a:pPr>
            <a:endParaRPr lang="el-GR" b="0" dirty="0" smtClean="0">
              <a:solidFill>
                <a:schemeClr val="tx1"/>
              </a:solidFill>
            </a:endParaRPr>
          </a:p>
          <a:p>
            <a:pPr fontAlgn="base"/>
            <a:r>
              <a:rPr lang="el-GR" dirty="0">
                <a:solidFill>
                  <a:schemeClr val="tx1"/>
                </a:solidFill>
              </a:rPr>
              <a:t>Γεννήθηκε στην Αλεξάνδρεια της Αιγύπτου το 1915, από Έλληνες γονείς.</a:t>
            </a:r>
          </a:p>
          <a:p>
            <a:pPr fontAlgn="base"/>
            <a:r>
              <a:rPr lang="el-GR" dirty="0">
                <a:solidFill>
                  <a:schemeClr val="tx1"/>
                </a:solidFill>
              </a:rPr>
              <a:t>Έκανε το ξεκίνημά του στο θεατρικό σανίδι το 1944 στο έργο του Λέο </a:t>
            </a:r>
            <a:r>
              <a:rPr lang="el-GR" dirty="0" err="1">
                <a:solidFill>
                  <a:schemeClr val="tx1"/>
                </a:solidFill>
              </a:rPr>
              <a:t>Λεντς</a:t>
            </a:r>
            <a:r>
              <a:rPr lang="el-GR" dirty="0">
                <a:solidFill>
                  <a:schemeClr val="tx1"/>
                </a:solidFill>
              </a:rPr>
              <a:t>,</a:t>
            </a:r>
            <a:r>
              <a:rPr lang="el-GR" i="1" dirty="0">
                <a:solidFill>
                  <a:schemeClr val="tx1"/>
                </a:solidFill>
              </a:rPr>
              <a:t> «Κυρία, σας αγαπώ»</a:t>
            </a:r>
            <a:endParaRPr lang="el-GR" dirty="0">
              <a:solidFill>
                <a:schemeClr val="tx1"/>
              </a:solidFill>
            </a:endParaRPr>
          </a:p>
          <a:p>
            <a:pPr fontAlgn="base"/>
            <a:r>
              <a:rPr lang="el-GR" dirty="0">
                <a:solidFill>
                  <a:schemeClr val="tx1"/>
                </a:solidFill>
              </a:rPr>
              <a:t>Η πρώτη από τις πολλές κινηματογραφικές συμμετοχές του Ηλιόπουλου έγινε το 1948 με την ταινία</a:t>
            </a:r>
            <a:r>
              <a:rPr lang="el-GR" i="1" dirty="0">
                <a:solidFill>
                  <a:schemeClr val="tx1"/>
                </a:solidFill>
              </a:rPr>
              <a:t> «Εκατό χιλιάδες λίρες»</a:t>
            </a:r>
            <a:r>
              <a:rPr lang="el-GR" dirty="0">
                <a:solidFill>
                  <a:schemeClr val="tx1"/>
                </a:solidFill>
              </a:rPr>
              <a:t>. </a:t>
            </a:r>
          </a:p>
          <a:p>
            <a:pPr fontAlgn="base"/>
            <a:r>
              <a:rPr lang="el-GR" b="1" u="sng" dirty="0">
                <a:solidFill>
                  <a:schemeClr val="tx1"/>
                </a:solidFill>
              </a:rPr>
              <a:t>Χαρακτηριστικές ταινίες</a:t>
            </a:r>
            <a:r>
              <a:rPr lang="el-GR" b="1" dirty="0">
                <a:solidFill>
                  <a:schemeClr val="tx1"/>
                </a:solidFill>
              </a:rPr>
              <a:t>:</a:t>
            </a:r>
            <a:r>
              <a:rPr lang="el-GR" dirty="0">
                <a:solidFill>
                  <a:schemeClr val="tx1"/>
                </a:solidFill>
              </a:rPr>
              <a:t> Το κοροϊδάκι της </a:t>
            </a:r>
            <a:r>
              <a:rPr lang="el-GR" dirty="0" smtClean="0">
                <a:solidFill>
                  <a:schemeClr val="tx1"/>
                </a:solidFill>
              </a:rPr>
              <a:t>δεσποινίδος </a:t>
            </a:r>
            <a:r>
              <a:rPr lang="el-GR" dirty="0">
                <a:solidFill>
                  <a:schemeClr val="tx1"/>
                </a:solidFill>
              </a:rPr>
              <a:t>(1960) </a:t>
            </a:r>
            <a:r>
              <a:rPr lang="el-GR" dirty="0" smtClean="0">
                <a:solidFill>
                  <a:schemeClr val="tx1"/>
                </a:solidFill>
              </a:rPr>
              <a:t>, </a:t>
            </a:r>
            <a:r>
              <a:rPr lang="el-GR" dirty="0">
                <a:solidFill>
                  <a:schemeClr val="tx1"/>
                </a:solidFill>
              </a:rPr>
              <a:t>Μερικοί το προτιμούν κρύο (1963</a:t>
            </a:r>
            <a:r>
              <a:rPr lang="el-GR" dirty="0" smtClean="0">
                <a:solidFill>
                  <a:schemeClr val="tx1"/>
                </a:solidFill>
              </a:rPr>
              <a:t>), </a:t>
            </a:r>
            <a:r>
              <a:rPr lang="el-GR" dirty="0" err="1">
                <a:solidFill>
                  <a:schemeClr val="tx1"/>
                </a:solidFill>
              </a:rPr>
              <a:t>Θανασάκης</a:t>
            </a:r>
            <a:r>
              <a:rPr lang="el-GR" dirty="0">
                <a:solidFill>
                  <a:schemeClr val="tx1"/>
                </a:solidFill>
              </a:rPr>
              <a:t> ο πολιτευόμενος (1954</a:t>
            </a:r>
            <a:r>
              <a:rPr lang="el-GR" dirty="0" smtClean="0">
                <a:solidFill>
                  <a:schemeClr val="tx1"/>
                </a:solidFill>
              </a:rPr>
              <a:t>)</a:t>
            </a:r>
            <a:endParaRPr lang="el-GR" dirty="0">
              <a:solidFill>
                <a:schemeClr val="tx1"/>
              </a:solidFill>
            </a:endParaRPr>
          </a:p>
          <a:p>
            <a:pPr fontAlgn="base"/>
            <a:r>
              <a:rPr lang="el-GR" b="1" u="sng" dirty="0">
                <a:solidFill>
                  <a:schemeClr val="tx1"/>
                </a:solidFill>
              </a:rPr>
              <a:t>Χαρακτηριστικές Ατάκες:</a:t>
            </a:r>
            <a:r>
              <a:rPr lang="el-GR" b="1" dirty="0">
                <a:solidFill>
                  <a:schemeClr val="tx1"/>
                </a:solidFill>
              </a:rPr>
              <a:t> </a:t>
            </a:r>
            <a:endParaRPr lang="el-GR" b="1" dirty="0" smtClean="0">
              <a:solidFill>
                <a:schemeClr val="tx1"/>
              </a:solidFill>
            </a:endParaRPr>
          </a:p>
          <a:p>
            <a:pPr marL="950976" lvl="1" indent="-514350" fontAlgn="base">
              <a:buFont typeface="+mj-lt"/>
              <a:buAutoNum type="arabicPeriod"/>
            </a:pPr>
            <a:r>
              <a:rPr lang="el-GR" b="1" i="1" dirty="0" smtClean="0">
                <a:solidFill>
                  <a:schemeClr val="tx1"/>
                </a:solidFill>
              </a:rPr>
              <a:t>Είμαστε </a:t>
            </a:r>
            <a:r>
              <a:rPr lang="el-GR" b="1" i="1" dirty="0">
                <a:solidFill>
                  <a:schemeClr val="tx1"/>
                </a:solidFill>
              </a:rPr>
              <a:t>μια ωραία... </a:t>
            </a:r>
            <a:r>
              <a:rPr lang="el-GR" b="1" i="1" dirty="0" smtClean="0">
                <a:solidFill>
                  <a:schemeClr val="tx1"/>
                </a:solidFill>
              </a:rPr>
              <a:t>Ατμόσφαιρα!,</a:t>
            </a:r>
          </a:p>
          <a:p>
            <a:pPr marL="950976" lvl="1" indent="-514350" fontAlgn="base">
              <a:buFont typeface="+mj-lt"/>
              <a:buAutoNum type="arabicPeriod"/>
            </a:pPr>
            <a:r>
              <a:rPr lang="el-GR" b="1" i="1" dirty="0" err="1" smtClean="0">
                <a:solidFill>
                  <a:schemeClr val="tx1"/>
                </a:solidFill>
              </a:rPr>
              <a:t>Στρίβειν</a:t>
            </a:r>
            <a:r>
              <a:rPr lang="el-GR" b="1" i="1" dirty="0" smtClean="0">
                <a:solidFill>
                  <a:schemeClr val="tx1"/>
                </a:solidFill>
              </a:rPr>
              <a:t> δια του </a:t>
            </a:r>
            <a:r>
              <a:rPr lang="el-GR" b="1" i="1" dirty="0" err="1" smtClean="0">
                <a:solidFill>
                  <a:schemeClr val="tx1"/>
                </a:solidFill>
              </a:rPr>
              <a:t>αρραβώνος</a:t>
            </a:r>
            <a:endParaRPr lang="el-GR" b="1" i="1" dirty="0">
              <a:solidFill>
                <a:schemeClr val="tx1"/>
              </a:solidFill>
            </a:endParaRPr>
          </a:p>
          <a:p>
            <a:endParaRPr lang="el-GR" dirty="0">
              <a:solidFill>
                <a:schemeClr val="tx1"/>
              </a:solidFill>
            </a:endParaRPr>
          </a:p>
        </p:txBody>
      </p:sp>
    </p:spTree>
  </p:cSld>
  <p:clrMapOvr>
    <a:masterClrMapping/>
  </p:clrMapOvr>
  <p:transition>
    <p:strips dir="ru"/>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p:cNvPicPr>
            <a:picLocks noChangeAspect="1" noChangeArrowheads="1"/>
          </p:cNvPicPr>
          <p:nvPr/>
        </p:nvPicPr>
        <p:blipFill>
          <a:blip r:embed="rId2"/>
          <a:srcRect/>
          <a:stretch>
            <a:fillRect/>
          </a:stretch>
        </p:blipFill>
        <p:spPr bwMode="auto">
          <a:xfrm>
            <a:off x="12700" y="0"/>
            <a:ext cx="9117013" cy="6858000"/>
          </a:xfrm>
          <a:prstGeom prst="rect">
            <a:avLst/>
          </a:prstGeom>
          <a:noFill/>
          <a:ln w="9525">
            <a:noFill/>
            <a:miter lim="800000"/>
            <a:headEnd/>
            <a:tailEnd/>
          </a:ln>
          <a:effectLst/>
        </p:spPr>
      </p:pic>
      <p:sp>
        <p:nvSpPr>
          <p:cNvPr id="2" name="1 - Τίτλος"/>
          <p:cNvSpPr>
            <a:spLocks noGrp="1"/>
          </p:cNvSpPr>
          <p:nvPr>
            <p:ph type="title"/>
          </p:nvPr>
        </p:nvSpPr>
        <p:spPr/>
        <p:txBody>
          <a:bodyPr>
            <a:normAutofit/>
          </a:bodyPr>
          <a:lstStyle/>
          <a:p>
            <a:r>
              <a:rPr lang="el-GR" dirty="0" smtClean="0">
                <a:solidFill>
                  <a:srgbClr val="FF0000"/>
                </a:solidFill>
              </a:rPr>
              <a:t>Νίκος Σταυρίδης</a:t>
            </a:r>
            <a:endParaRPr lang="el-GR" dirty="0">
              <a:solidFill>
                <a:srgbClr val="FF0000"/>
              </a:solidFill>
            </a:endParaRPr>
          </a:p>
        </p:txBody>
      </p:sp>
      <p:sp>
        <p:nvSpPr>
          <p:cNvPr id="3" name="2 - Θέση περιεχομένου"/>
          <p:cNvSpPr>
            <a:spLocks noGrp="1"/>
          </p:cNvSpPr>
          <p:nvPr>
            <p:ph idx="1"/>
          </p:nvPr>
        </p:nvSpPr>
        <p:spPr/>
        <p:txBody>
          <a:bodyPr>
            <a:normAutofit fontScale="92500" lnSpcReduction="20000"/>
          </a:bodyPr>
          <a:lstStyle/>
          <a:p>
            <a:pPr fontAlgn="base"/>
            <a:r>
              <a:rPr lang="el-GR" dirty="0" smtClean="0">
                <a:solidFill>
                  <a:schemeClr val="tx1"/>
                </a:solidFill>
              </a:rPr>
              <a:t>Ξεκίνησε </a:t>
            </a:r>
            <a:r>
              <a:rPr lang="el-GR" dirty="0">
                <a:solidFill>
                  <a:schemeClr val="tx1"/>
                </a:solidFill>
              </a:rPr>
              <a:t>την καριέρα του το 1929 στο μουσικό θέατρο, συμμετέχοντας σε επιθεωρήσεις, οπερέτες και παραστάσεις βαριετέ</a:t>
            </a:r>
          </a:p>
          <a:p>
            <a:pPr fontAlgn="base"/>
            <a:r>
              <a:rPr lang="el-GR" dirty="0">
                <a:solidFill>
                  <a:schemeClr val="tx1"/>
                </a:solidFill>
              </a:rPr>
              <a:t>Έπαιξε για πρώτη φορά στη μεγάλη οθόνη το1950 στην ταινία</a:t>
            </a:r>
            <a:r>
              <a:rPr lang="el-GR" b="1" dirty="0">
                <a:solidFill>
                  <a:schemeClr val="tx1"/>
                </a:solidFill>
              </a:rPr>
              <a:t> </a:t>
            </a:r>
            <a:r>
              <a:rPr lang="el-GR" dirty="0">
                <a:solidFill>
                  <a:schemeClr val="tx1"/>
                </a:solidFill>
              </a:rPr>
              <a:t>του </a:t>
            </a:r>
            <a:r>
              <a:rPr lang="el-GR" b="1" dirty="0">
                <a:solidFill>
                  <a:schemeClr val="tx1"/>
                </a:solidFill>
              </a:rPr>
              <a:t>Νίκου </a:t>
            </a:r>
            <a:r>
              <a:rPr lang="el-GR" b="1" dirty="0" smtClean="0">
                <a:solidFill>
                  <a:schemeClr val="tx1"/>
                </a:solidFill>
              </a:rPr>
              <a:t>Τσιφόρου:</a:t>
            </a:r>
            <a:r>
              <a:rPr lang="el-GR" dirty="0">
                <a:solidFill>
                  <a:schemeClr val="tx1"/>
                </a:solidFill>
              </a:rPr>
              <a:t> </a:t>
            </a:r>
            <a:r>
              <a:rPr lang="el-GR" dirty="0" smtClean="0">
                <a:solidFill>
                  <a:schemeClr val="tx1"/>
                </a:solidFill>
              </a:rPr>
              <a:t>Έλα </a:t>
            </a:r>
            <a:r>
              <a:rPr lang="el-GR" dirty="0">
                <a:solidFill>
                  <a:schemeClr val="tx1"/>
                </a:solidFill>
              </a:rPr>
              <a:t>στο θείο, </a:t>
            </a:r>
            <a:r>
              <a:rPr lang="el-GR" dirty="0" smtClean="0">
                <a:solidFill>
                  <a:schemeClr val="tx1"/>
                </a:solidFill>
              </a:rPr>
              <a:t>1950</a:t>
            </a:r>
            <a:endParaRPr lang="el-GR" dirty="0">
              <a:solidFill>
                <a:schemeClr val="tx1"/>
              </a:solidFill>
            </a:endParaRPr>
          </a:p>
          <a:p>
            <a:pPr fontAlgn="base"/>
            <a:r>
              <a:rPr lang="el-GR" b="1" u="sng" dirty="0">
                <a:solidFill>
                  <a:schemeClr val="tx1"/>
                </a:solidFill>
              </a:rPr>
              <a:t>Χαρακτηριστικές Ταινίες:</a:t>
            </a:r>
            <a:r>
              <a:rPr lang="el-GR" dirty="0">
                <a:solidFill>
                  <a:schemeClr val="tx1"/>
                </a:solidFill>
              </a:rPr>
              <a:t>  Η ωραία των </a:t>
            </a:r>
            <a:r>
              <a:rPr lang="el-GR" dirty="0" smtClean="0">
                <a:solidFill>
                  <a:schemeClr val="tx1"/>
                </a:solidFill>
              </a:rPr>
              <a:t>Αθηνών 1953, </a:t>
            </a:r>
            <a:r>
              <a:rPr lang="el-GR" dirty="0">
                <a:solidFill>
                  <a:schemeClr val="tx1"/>
                </a:solidFill>
              </a:rPr>
              <a:t>  Ο </a:t>
            </a:r>
            <a:r>
              <a:rPr lang="el-GR" dirty="0" err="1" smtClean="0">
                <a:solidFill>
                  <a:schemeClr val="tx1"/>
                </a:solidFill>
              </a:rPr>
              <a:t>χαζομπαμπάς</a:t>
            </a:r>
            <a:r>
              <a:rPr lang="el-GR" dirty="0" smtClean="0">
                <a:solidFill>
                  <a:schemeClr val="tx1"/>
                </a:solidFill>
              </a:rPr>
              <a:t> </a:t>
            </a:r>
            <a:r>
              <a:rPr lang="el-GR" dirty="0">
                <a:solidFill>
                  <a:schemeClr val="tx1"/>
                </a:solidFill>
              </a:rPr>
              <a:t>1967  </a:t>
            </a:r>
          </a:p>
          <a:p>
            <a:pPr fontAlgn="base"/>
            <a:r>
              <a:rPr lang="el-GR" b="1" u="sng" dirty="0">
                <a:solidFill>
                  <a:schemeClr val="tx1"/>
                </a:solidFill>
              </a:rPr>
              <a:t>Χαρακτηριστικές Ατάκες:</a:t>
            </a:r>
            <a:r>
              <a:rPr lang="el-GR" dirty="0">
                <a:solidFill>
                  <a:schemeClr val="tx1"/>
                </a:solidFill>
              </a:rPr>
              <a:t> </a:t>
            </a:r>
            <a:r>
              <a:rPr lang="el-GR" b="1" i="1" dirty="0">
                <a:solidFill>
                  <a:schemeClr val="tx1"/>
                </a:solidFill>
              </a:rPr>
              <a:t> </a:t>
            </a:r>
            <a:endParaRPr lang="el-GR" b="1" i="1" dirty="0" smtClean="0">
              <a:solidFill>
                <a:schemeClr val="tx1"/>
              </a:solidFill>
            </a:endParaRPr>
          </a:p>
          <a:p>
            <a:pPr marL="950976" lvl="1" indent="-514350" fontAlgn="base">
              <a:buFont typeface="+mj-lt"/>
              <a:buAutoNum type="arabicPeriod"/>
            </a:pPr>
            <a:r>
              <a:rPr lang="el-GR" b="1" i="1" dirty="0" smtClean="0">
                <a:solidFill>
                  <a:schemeClr val="tx1"/>
                </a:solidFill>
              </a:rPr>
              <a:t>Θέτε </a:t>
            </a:r>
            <a:r>
              <a:rPr lang="el-GR" b="1" i="1" dirty="0">
                <a:solidFill>
                  <a:schemeClr val="tx1"/>
                </a:solidFill>
              </a:rPr>
              <a:t>πορτοκαλάδα από πορτοκάλια?  –Όχι από </a:t>
            </a:r>
            <a:r>
              <a:rPr lang="el-GR" b="1" i="1" dirty="0" smtClean="0">
                <a:solidFill>
                  <a:schemeClr val="tx1"/>
                </a:solidFill>
              </a:rPr>
              <a:t>μούσμουλα!</a:t>
            </a:r>
            <a:endParaRPr lang="el-GR" b="1" i="1" dirty="0">
              <a:solidFill>
                <a:schemeClr val="tx1"/>
              </a:solidFill>
            </a:endParaRPr>
          </a:p>
          <a:p>
            <a:endParaRPr lang="el-GR" b="1" i="1" dirty="0">
              <a:solidFill>
                <a:schemeClr val="tx1"/>
              </a:solidFill>
            </a:endParaRPr>
          </a:p>
        </p:txBody>
      </p:sp>
    </p:spTree>
  </p:cSld>
  <p:clrMapOvr>
    <a:masterClrMapping/>
  </p:clrMapOvr>
  <p:transition>
    <p:strips dir="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2800" dirty="0" smtClean="0"/>
              <a:t>ΠΡΟΛΟΓΟΣ</a:t>
            </a:r>
            <a:endParaRPr lang="el-GR" sz="2800" dirty="0"/>
          </a:p>
        </p:txBody>
      </p:sp>
      <p:sp>
        <p:nvSpPr>
          <p:cNvPr id="3" name="2 - Θέση περιεχομένου"/>
          <p:cNvSpPr>
            <a:spLocks noGrp="1"/>
          </p:cNvSpPr>
          <p:nvPr>
            <p:ph idx="1"/>
          </p:nvPr>
        </p:nvSpPr>
        <p:spPr>
          <a:xfrm>
            <a:off x="457200" y="1357298"/>
            <a:ext cx="8229600" cy="3286147"/>
          </a:xfrm>
        </p:spPr>
        <p:txBody>
          <a:bodyPr>
            <a:noAutofit/>
          </a:bodyPr>
          <a:lstStyle/>
          <a:p>
            <a:r>
              <a:rPr lang="el-GR" sz="2400" dirty="0" smtClean="0">
                <a:solidFill>
                  <a:schemeClr val="bg1"/>
                </a:solidFill>
              </a:rPr>
              <a:t>Ο </a:t>
            </a:r>
            <a:r>
              <a:rPr lang="el-GR" sz="2400" dirty="0">
                <a:solidFill>
                  <a:schemeClr val="bg1"/>
                </a:solidFill>
              </a:rPr>
              <a:t>Κινηματογράφος, η έβδομη τέχνη όπως τον αποκάλεσε ο </a:t>
            </a:r>
            <a:r>
              <a:rPr lang="en-US" sz="2400" dirty="0">
                <a:solidFill>
                  <a:schemeClr val="bg1"/>
                </a:solidFill>
              </a:rPr>
              <a:t>R</a:t>
            </a:r>
            <a:r>
              <a:rPr lang="el-GR" sz="2400" dirty="0">
                <a:solidFill>
                  <a:schemeClr val="bg1"/>
                </a:solidFill>
              </a:rPr>
              <a:t>. </a:t>
            </a:r>
            <a:r>
              <a:rPr lang="en-US" sz="2400" dirty="0">
                <a:solidFill>
                  <a:schemeClr val="bg1"/>
                </a:solidFill>
              </a:rPr>
              <a:t>Canudo</a:t>
            </a:r>
            <a:r>
              <a:rPr lang="el-GR" sz="2400" dirty="0">
                <a:solidFill>
                  <a:schemeClr val="bg1"/>
                </a:solidFill>
              </a:rPr>
              <a:t>, θεωρητικός του κινηματογράφου, είναι μια σύγχρονη τέχνη που γεννήθηκε </a:t>
            </a:r>
            <a:r>
              <a:rPr lang="el-GR" sz="2400" dirty="0" smtClean="0">
                <a:solidFill>
                  <a:schemeClr val="bg1"/>
                </a:solidFill>
              </a:rPr>
              <a:t>στα  τέλη </a:t>
            </a:r>
            <a:r>
              <a:rPr lang="el-GR" sz="2400" dirty="0">
                <a:solidFill>
                  <a:schemeClr val="bg1"/>
                </a:solidFill>
              </a:rPr>
              <a:t>του 19</a:t>
            </a:r>
            <a:r>
              <a:rPr lang="el-GR" sz="2400" baseline="30000" dirty="0">
                <a:solidFill>
                  <a:schemeClr val="bg1"/>
                </a:solidFill>
              </a:rPr>
              <a:t>ου</a:t>
            </a:r>
            <a:r>
              <a:rPr lang="el-GR" sz="2400" dirty="0">
                <a:solidFill>
                  <a:schemeClr val="bg1"/>
                </a:solidFill>
              </a:rPr>
              <a:t> αιώνα και αναπτύχθηκε κατά τη διάρκεια του </a:t>
            </a:r>
            <a:r>
              <a:rPr lang="el-GR" sz="2400" dirty="0" smtClean="0">
                <a:solidFill>
                  <a:schemeClr val="bg1"/>
                </a:solidFill>
              </a:rPr>
              <a:t>20</a:t>
            </a:r>
            <a:r>
              <a:rPr lang="el-GR" sz="2400" baseline="30000" dirty="0" smtClean="0">
                <a:solidFill>
                  <a:schemeClr val="bg1"/>
                </a:solidFill>
              </a:rPr>
              <a:t>ου</a:t>
            </a:r>
            <a:r>
              <a:rPr lang="el-GR" sz="3200" dirty="0" smtClean="0">
                <a:solidFill>
                  <a:schemeClr val="bg1"/>
                </a:solidFill>
              </a:rPr>
              <a:t>.</a:t>
            </a:r>
          </a:p>
          <a:p>
            <a:r>
              <a:rPr lang="el-GR" sz="2400" dirty="0" smtClean="0">
                <a:solidFill>
                  <a:schemeClr val="bg1"/>
                </a:solidFill>
              </a:rPr>
              <a:t> </a:t>
            </a:r>
            <a:r>
              <a:rPr lang="el-GR" sz="2400" dirty="0">
                <a:solidFill>
                  <a:schemeClr val="bg1"/>
                </a:solidFill>
              </a:rPr>
              <a:t>Ο ελληνικός κινηματογράφος είναι από τα σημαντικότερα κομμάτια του νεοελληνικού </a:t>
            </a:r>
            <a:r>
              <a:rPr lang="el-GR" sz="2400" dirty="0" smtClean="0">
                <a:solidFill>
                  <a:schemeClr val="bg1"/>
                </a:solidFill>
              </a:rPr>
              <a:t>πολιτισμού. </a:t>
            </a:r>
            <a:r>
              <a:rPr lang="el-GR" sz="2400" dirty="0">
                <a:solidFill>
                  <a:schemeClr val="bg1"/>
                </a:solidFill>
              </a:rPr>
              <a:t>Μ</a:t>
            </a:r>
            <a:r>
              <a:rPr lang="el-GR" sz="2400" dirty="0" smtClean="0">
                <a:solidFill>
                  <a:schemeClr val="bg1"/>
                </a:solidFill>
              </a:rPr>
              <a:t>πορούμε </a:t>
            </a:r>
            <a:r>
              <a:rPr lang="el-GR" sz="2400" dirty="0">
                <a:solidFill>
                  <a:schemeClr val="bg1"/>
                </a:solidFill>
              </a:rPr>
              <a:t>να διακρίνουμε 3 </a:t>
            </a:r>
            <a:r>
              <a:rPr lang="el-GR" sz="2400" dirty="0" smtClean="0">
                <a:solidFill>
                  <a:schemeClr val="bg1"/>
                </a:solidFill>
              </a:rPr>
              <a:t>περιόδους στην ιστορική του πορεία:</a:t>
            </a:r>
          </a:p>
          <a:p>
            <a:endParaRPr lang="el-GR" sz="2400" dirty="0">
              <a:solidFill>
                <a:schemeClr val="bg1"/>
              </a:solidFill>
            </a:endParaRPr>
          </a:p>
          <a:p>
            <a:pPr>
              <a:buNone/>
            </a:pPr>
            <a:r>
              <a:rPr lang="el-GR" sz="2400" dirty="0" smtClean="0">
                <a:solidFill>
                  <a:schemeClr val="bg1"/>
                </a:solidFill>
              </a:rPr>
              <a:t>                                                   </a:t>
            </a:r>
          </a:p>
        </p:txBody>
      </p:sp>
      <p:grpSp>
        <p:nvGrpSpPr>
          <p:cNvPr id="4" name="23 - Ομάδα"/>
          <p:cNvGrpSpPr/>
          <p:nvPr/>
        </p:nvGrpSpPr>
        <p:grpSpPr>
          <a:xfrm>
            <a:off x="571472" y="4286256"/>
            <a:ext cx="7929618" cy="2146529"/>
            <a:chOff x="428596" y="3571876"/>
            <a:chExt cx="7929618" cy="2146529"/>
          </a:xfrm>
        </p:grpSpPr>
        <p:grpSp>
          <p:nvGrpSpPr>
            <p:cNvPr id="5" name="19 - Ομάδα"/>
            <p:cNvGrpSpPr/>
            <p:nvPr/>
          </p:nvGrpSpPr>
          <p:grpSpPr>
            <a:xfrm>
              <a:off x="2500298" y="3571876"/>
              <a:ext cx="3857652" cy="1500198"/>
              <a:chOff x="2571736" y="3643314"/>
              <a:chExt cx="3857652" cy="1500198"/>
            </a:xfrm>
          </p:grpSpPr>
          <p:sp>
            <p:nvSpPr>
              <p:cNvPr id="12" name="11 - Έλλειψη"/>
              <p:cNvSpPr/>
              <p:nvPr/>
            </p:nvSpPr>
            <p:spPr>
              <a:xfrm>
                <a:off x="2571736" y="3643314"/>
                <a:ext cx="3857652" cy="10001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Ελληνικός Κινηματογράφος</a:t>
                </a:r>
              </a:p>
            </p:txBody>
          </p:sp>
          <p:cxnSp>
            <p:nvCxnSpPr>
              <p:cNvPr id="14" name="13 - Ευθύγραμμο βέλος σύνδεσης"/>
              <p:cNvCxnSpPr/>
              <p:nvPr/>
            </p:nvCxnSpPr>
            <p:spPr>
              <a:xfrm rot="10800000" flipV="1">
                <a:off x="2643174" y="4572008"/>
                <a:ext cx="785818" cy="5000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15 - Ευθύγραμμο βέλος σύνδεσης"/>
              <p:cNvCxnSpPr/>
              <p:nvPr/>
            </p:nvCxnSpPr>
            <p:spPr>
              <a:xfrm rot="5400000">
                <a:off x="4251323" y="4892685"/>
                <a:ext cx="500066"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17 - Ευθύγραμμο βέλος σύνδεσης"/>
              <p:cNvCxnSpPr/>
              <p:nvPr/>
            </p:nvCxnSpPr>
            <p:spPr>
              <a:xfrm rot="16200000" flipH="1">
                <a:off x="5786446" y="4572008"/>
                <a:ext cx="428628" cy="4286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
          <p:nvSpPr>
            <p:cNvPr id="21" name="20 - TextBox"/>
            <p:cNvSpPr txBox="1"/>
            <p:nvPr/>
          </p:nvSpPr>
          <p:spPr>
            <a:xfrm>
              <a:off x="428596" y="5072074"/>
              <a:ext cx="2500330" cy="369332"/>
            </a:xfrm>
            <a:prstGeom prst="rect">
              <a:avLst/>
            </a:prstGeom>
            <a:noFill/>
          </p:spPr>
          <p:txBody>
            <a:bodyPr wrap="square" rtlCol="0">
              <a:spAutoFit/>
            </a:bodyPr>
            <a:lstStyle/>
            <a:p>
              <a:r>
                <a:rPr lang="el-GR" dirty="0" smtClean="0">
                  <a:solidFill>
                    <a:schemeClr val="bg1"/>
                  </a:solidFill>
                </a:rPr>
                <a:t>Προπολεμική περίοδος</a:t>
              </a:r>
              <a:endParaRPr lang="el-GR" dirty="0">
                <a:solidFill>
                  <a:schemeClr val="bg1"/>
                </a:solidFill>
              </a:endParaRPr>
            </a:p>
          </p:txBody>
        </p:sp>
        <p:sp>
          <p:nvSpPr>
            <p:cNvPr id="22" name="21 - TextBox"/>
            <p:cNvSpPr txBox="1"/>
            <p:nvPr/>
          </p:nvSpPr>
          <p:spPr>
            <a:xfrm>
              <a:off x="3071802" y="5072074"/>
              <a:ext cx="2500330" cy="369332"/>
            </a:xfrm>
            <a:prstGeom prst="rect">
              <a:avLst/>
            </a:prstGeom>
            <a:noFill/>
          </p:spPr>
          <p:txBody>
            <a:bodyPr wrap="square" rtlCol="0">
              <a:spAutoFit/>
            </a:bodyPr>
            <a:lstStyle/>
            <a:p>
              <a:r>
                <a:rPr lang="el-GR" dirty="0" smtClean="0">
                  <a:solidFill>
                    <a:schemeClr val="bg1"/>
                  </a:solidFill>
                </a:rPr>
                <a:t>Μετακατοχική περίοδος</a:t>
              </a:r>
              <a:endParaRPr lang="el-GR" dirty="0">
                <a:solidFill>
                  <a:schemeClr val="bg1"/>
                </a:solidFill>
              </a:endParaRPr>
            </a:p>
          </p:txBody>
        </p:sp>
        <p:sp>
          <p:nvSpPr>
            <p:cNvPr id="23" name="22 - TextBox"/>
            <p:cNvSpPr txBox="1"/>
            <p:nvPr/>
          </p:nvSpPr>
          <p:spPr>
            <a:xfrm>
              <a:off x="5857884" y="5072074"/>
              <a:ext cx="2500330" cy="646331"/>
            </a:xfrm>
            <a:prstGeom prst="rect">
              <a:avLst/>
            </a:prstGeom>
            <a:noFill/>
          </p:spPr>
          <p:txBody>
            <a:bodyPr wrap="square" rtlCol="0">
              <a:spAutoFit/>
            </a:bodyPr>
            <a:lstStyle/>
            <a:p>
              <a:r>
                <a:rPr lang="el-GR" dirty="0" smtClean="0">
                  <a:solidFill>
                    <a:schemeClr val="bg1"/>
                  </a:solidFill>
                </a:rPr>
                <a:t>Μεταπολιτευτική περίοδος</a:t>
              </a:r>
              <a:endParaRPr lang="el-GR" dirty="0">
                <a:solidFill>
                  <a:schemeClr val="bg1"/>
                </a:solidFill>
              </a:endParaRPr>
            </a:p>
          </p:txBody>
        </p:sp>
      </p:gr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ppt_x"/>
                                          </p:val>
                                        </p:tav>
                                        <p:tav tm="100000">
                                          <p:val>
                                            <p:strVal val="#ppt_x"/>
                                          </p:val>
                                        </p:tav>
                                      </p:tavLst>
                                    </p:anim>
                                    <p:anim calcmode="lin" valueType="num">
                                      <p:cBhvr additive="base">
                                        <p:cTn id="8" dur="2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p:cNvPicPr>
            <a:picLocks noChangeAspect="1" noChangeArrowheads="1"/>
          </p:cNvPicPr>
          <p:nvPr/>
        </p:nvPicPr>
        <p:blipFill>
          <a:blip r:embed="rId2"/>
          <a:srcRect/>
          <a:stretch>
            <a:fillRect/>
          </a:stretch>
        </p:blipFill>
        <p:spPr bwMode="auto">
          <a:xfrm>
            <a:off x="12700" y="0"/>
            <a:ext cx="9117013" cy="6858000"/>
          </a:xfrm>
          <a:prstGeom prst="rect">
            <a:avLst/>
          </a:prstGeom>
          <a:noFill/>
          <a:ln w="9525">
            <a:noFill/>
            <a:miter lim="800000"/>
            <a:headEnd/>
            <a:tailEnd/>
          </a:ln>
          <a:effectLst/>
        </p:spPr>
      </p:pic>
      <p:sp>
        <p:nvSpPr>
          <p:cNvPr id="2" name="1 - Τίτλος"/>
          <p:cNvSpPr>
            <a:spLocks noGrp="1"/>
          </p:cNvSpPr>
          <p:nvPr>
            <p:ph type="title"/>
          </p:nvPr>
        </p:nvSpPr>
        <p:spPr/>
        <p:txBody>
          <a:bodyPr/>
          <a:lstStyle/>
          <a:p>
            <a:r>
              <a:rPr lang="el-GR" dirty="0" smtClean="0">
                <a:solidFill>
                  <a:srgbClr val="FF0000"/>
                </a:solidFill>
              </a:rPr>
              <a:t>Στάθης Ψάλτης</a:t>
            </a:r>
            <a:endParaRPr lang="el-GR" dirty="0">
              <a:solidFill>
                <a:srgbClr val="FF0000"/>
              </a:solidFill>
            </a:endParaRPr>
          </a:p>
        </p:txBody>
      </p:sp>
      <p:sp>
        <p:nvSpPr>
          <p:cNvPr id="3" name="2 - Θέση περιεχομένου"/>
          <p:cNvSpPr>
            <a:spLocks noGrp="1"/>
          </p:cNvSpPr>
          <p:nvPr>
            <p:ph idx="1"/>
          </p:nvPr>
        </p:nvSpPr>
        <p:spPr>
          <a:xfrm>
            <a:off x="457200" y="1600200"/>
            <a:ext cx="8401080" cy="4525963"/>
          </a:xfrm>
        </p:spPr>
        <p:txBody>
          <a:bodyPr>
            <a:noAutofit/>
          </a:bodyPr>
          <a:lstStyle/>
          <a:p>
            <a:pPr fontAlgn="base"/>
            <a:r>
              <a:rPr lang="el-GR" sz="2000" dirty="0" smtClean="0">
                <a:solidFill>
                  <a:schemeClr val="tx1"/>
                </a:solidFill>
              </a:rPr>
              <a:t>Γεννήθηκε </a:t>
            </a:r>
            <a:r>
              <a:rPr lang="el-GR" sz="2000" dirty="0">
                <a:solidFill>
                  <a:schemeClr val="tx1"/>
                </a:solidFill>
              </a:rPr>
              <a:t>στο Βέλο Κορινθίας στις 27 Φεβρουαρίου του 1951</a:t>
            </a:r>
          </a:p>
          <a:p>
            <a:pPr fontAlgn="base"/>
            <a:r>
              <a:rPr lang="el-GR" sz="2000" dirty="0">
                <a:solidFill>
                  <a:schemeClr val="tx1"/>
                </a:solidFill>
              </a:rPr>
              <a:t>Έπαιξε σε πολλές ταινίες του ελληνικού κινηματογράφου, αλλά και στο θέατρο. Έγινε ιδιαίτερα δημοφιλής μαζί με την Καίτη Φίνου στη δεκαετία του 1980</a:t>
            </a:r>
          </a:p>
          <a:p>
            <a:pPr fontAlgn="base"/>
            <a:r>
              <a:rPr lang="el-GR" sz="2000" dirty="0">
                <a:solidFill>
                  <a:schemeClr val="tx1"/>
                </a:solidFill>
              </a:rPr>
              <a:t>Έχει παίξει πολλούς ρόλους στην καριέρα του κατά το πλείστον κωμικούς.</a:t>
            </a:r>
          </a:p>
          <a:p>
            <a:pPr fontAlgn="base"/>
            <a:r>
              <a:rPr lang="el-GR" sz="2000" b="1" u="sng" dirty="0">
                <a:solidFill>
                  <a:schemeClr val="tx1"/>
                </a:solidFill>
              </a:rPr>
              <a:t>Χαρακτηριστικές Ταινίες</a:t>
            </a:r>
            <a:r>
              <a:rPr lang="el-GR" sz="2000" u="sng" dirty="0">
                <a:solidFill>
                  <a:schemeClr val="tx1"/>
                </a:solidFill>
              </a:rPr>
              <a:t>:</a:t>
            </a:r>
            <a:r>
              <a:rPr lang="el-GR" sz="2000" dirty="0">
                <a:solidFill>
                  <a:schemeClr val="tx1"/>
                </a:solidFill>
              </a:rPr>
              <a:t>  Καμικάζι αγάπη μου (1983</a:t>
            </a:r>
            <a:r>
              <a:rPr lang="el-GR" sz="2000" dirty="0" smtClean="0">
                <a:solidFill>
                  <a:schemeClr val="tx1"/>
                </a:solidFill>
              </a:rPr>
              <a:t>), </a:t>
            </a:r>
            <a:r>
              <a:rPr lang="el-GR" sz="2000" dirty="0">
                <a:solidFill>
                  <a:schemeClr val="tx1"/>
                </a:solidFill>
              </a:rPr>
              <a:t>Βασικά καλησπέρα σας (</a:t>
            </a:r>
            <a:r>
              <a:rPr lang="el-GR" sz="2000" dirty="0" smtClean="0">
                <a:solidFill>
                  <a:schemeClr val="tx1"/>
                </a:solidFill>
              </a:rPr>
              <a:t>1982</a:t>
            </a:r>
            <a:r>
              <a:rPr lang="en-US" sz="2000" dirty="0" smtClean="0">
                <a:solidFill>
                  <a:schemeClr val="tx1"/>
                </a:solidFill>
              </a:rPr>
              <a:t>)</a:t>
            </a:r>
            <a:r>
              <a:rPr lang="el-GR" sz="2000" dirty="0" smtClean="0">
                <a:solidFill>
                  <a:schemeClr val="tx1"/>
                </a:solidFill>
              </a:rPr>
              <a:t>, </a:t>
            </a:r>
            <a:r>
              <a:rPr lang="el-GR" sz="2000" dirty="0">
                <a:solidFill>
                  <a:schemeClr val="tx1"/>
                </a:solidFill>
              </a:rPr>
              <a:t>Έλα να αγαπηθούμε </a:t>
            </a:r>
            <a:r>
              <a:rPr lang="el-GR" sz="2000" dirty="0" err="1">
                <a:solidFill>
                  <a:schemeClr val="tx1"/>
                </a:solidFill>
              </a:rPr>
              <a:t>ντάρλινγκ</a:t>
            </a:r>
            <a:r>
              <a:rPr lang="el-GR" sz="2000" dirty="0">
                <a:solidFill>
                  <a:schemeClr val="tx1"/>
                </a:solidFill>
              </a:rPr>
              <a:t> (1984</a:t>
            </a:r>
            <a:r>
              <a:rPr lang="el-GR" sz="2000" dirty="0" smtClean="0">
                <a:solidFill>
                  <a:schemeClr val="tx1"/>
                </a:solidFill>
              </a:rPr>
              <a:t>)</a:t>
            </a:r>
            <a:endParaRPr lang="el-GR" sz="2000" dirty="0">
              <a:solidFill>
                <a:schemeClr val="tx1"/>
              </a:solidFill>
            </a:endParaRPr>
          </a:p>
          <a:p>
            <a:pPr fontAlgn="base"/>
            <a:r>
              <a:rPr lang="el-GR" sz="2000" b="1" u="sng" dirty="0">
                <a:solidFill>
                  <a:schemeClr val="tx1"/>
                </a:solidFill>
              </a:rPr>
              <a:t>Χαρακτηριστικές Ατάκες:</a:t>
            </a:r>
            <a:r>
              <a:rPr lang="el-GR" sz="2000" dirty="0">
                <a:solidFill>
                  <a:schemeClr val="tx1"/>
                </a:solidFill>
              </a:rPr>
              <a:t> </a:t>
            </a:r>
            <a:endParaRPr lang="el-GR" sz="2000" dirty="0" smtClean="0">
              <a:solidFill>
                <a:schemeClr val="tx1"/>
              </a:solidFill>
            </a:endParaRPr>
          </a:p>
          <a:p>
            <a:pPr marL="950976" lvl="1" indent="-514350" fontAlgn="base">
              <a:buFont typeface="+mj-lt"/>
              <a:buAutoNum type="arabicPeriod"/>
            </a:pPr>
            <a:r>
              <a:rPr lang="el-GR" sz="1600" b="1" i="1" dirty="0" smtClean="0">
                <a:solidFill>
                  <a:schemeClr val="tx1"/>
                </a:solidFill>
              </a:rPr>
              <a:t>Μανούλι</a:t>
            </a:r>
            <a:r>
              <a:rPr lang="el-GR" sz="1600" b="1" i="1" dirty="0">
                <a:solidFill>
                  <a:schemeClr val="tx1"/>
                </a:solidFill>
              </a:rPr>
              <a:t>, είσαι να τη </a:t>
            </a:r>
            <a:r>
              <a:rPr lang="el-GR" sz="1600" b="1" i="1" dirty="0" smtClean="0">
                <a:solidFill>
                  <a:schemeClr val="tx1"/>
                </a:solidFill>
              </a:rPr>
              <a:t>βρούμε, </a:t>
            </a:r>
          </a:p>
          <a:p>
            <a:pPr marL="950976" lvl="1" indent="-514350" fontAlgn="base">
              <a:buFont typeface="+mj-lt"/>
              <a:buAutoNum type="arabicPeriod"/>
            </a:pPr>
            <a:r>
              <a:rPr lang="el-GR" sz="1600" b="1" i="1" dirty="0" smtClean="0">
                <a:solidFill>
                  <a:schemeClr val="tx1"/>
                </a:solidFill>
              </a:rPr>
              <a:t>Κούλα</a:t>
            </a:r>
            <a:r>
              <a:rPr lang="el-GR" sz="1600" b="1" i="1" dirty="0">
                <a:solidFill>
                  <a:schemeClr val="tx1"/>
                </a:solidFill>
              </a:rPr>
              <a:t>, πολύ </a:t>
            </a:r>
            <a:r>
              <a:rPr lang="el-GR" sz="1600" b="1" i="1" dirty="0" err="1">
                <a:solidFill>
                  <a:schemeClr val="tx1"/>
                </a:solidFill>
              </a:rPr>
              <a:t>κωλόπαιδο</a:t>
            </a:r>
            <a:r>
              <a:rPr lang="el-GR" sz="1600" b="1" i="1" dirty="0">
                <a:solidFill>
                  <a:schemeClr val="tx1"/>
                </a:solidFill>
              </a:rPr>
              <a:t> ο Κυριάκος!, και ,Κούλα με την </a:t>
            </a:r>
            <a:r>
              <a:rPr lang="el-GR" sz="1600" b="1" i="1" dirty="0" err="1">
                <a:solidFill>
                  <a:schemeClr val="tx1"/>
                </a:solidFill>
              </a:rPr>
              <a:t>κουλάρα</a:t>
            </a:r>
            <a:r>
              <a:rPr lang="el-GR" sz="1600" b="1" i="1" dirty="0">
                <a:solidFill>
                  <a:schemeClr val="tx1"/>
                </a:solidFill>
              </a:rPr>
              <a:t> σου! </a:t>
            </a:r>
            <a:r>
              <a:rPr lang="el-GR" sz="1600" b="1" i="1" dirty="0" smtClean="0">
                <a:solidFill>
                  <a:schemeClr val="tx1"/>
                </a:solidFill>
              </a:rPr>
              <a:t>,</a:t>
            </a:r>
          </a:p>
          <a:p>
            <a:pPr marL="950976" lvl="1" indent="-514350" fontAlgn="base">
              <a:buFont typeface="+mj-lt"/>
              <a:buAutoNum type="arabicPeriod"/>
            </a:pPr>
            <a:r>
              <a:rPr lang="el-GR" sz="1600" b="1" i="1" dirty="0" smtClean="0">
                <a:solidFill>
                  <a:schemeClr val="tx1"/>
                </a:solidFill>
              </a:rPr>
              <a:t>Βασικά</a:t>
            </a:r>
            <a:r>
              <a:rPr lang="el-GR" sz="1600" b="1" i="1" dirty="0">
                <a:solidFill>
                  <a:schemeClr val="tx1"/>
                </a:solidFill>
              </a:rPr>
              <a:t>, καλησπέρα σας να </a:t>
            </a:r>
            <a:r>
              <a:rPr lang="el-GR" sz="1600" b="1" i="1" dirty="0" smtClean="0">
                <a:solidFill>
                  <a:schemeClr val="tx1"/>
                </a:solidFill>
              </a:rPr>
              <a:t>πούμε</a:t>
            </a:r>
            <a:r>
              <a:rPr lang="el-GR" sz="1600" b="1" i="1" dirty="0">
                <a:solidFill>
                  <a:schemeClr val="tx1"/>
                </a:solidFill>
              </a:rPr>
              <a:t/>
            </a:r>
            <a:br>
              <a:rPr lang="el-GR" sz="1600" b="1" i="1" dirty="0">
                <a:solidFill>
                  <a:schemeClr val="tx1"/>
                </a:solidFill>
              </a:rPr>
            </a:br>
            <a:r>
              <a:rPr lang="el-GR" sz="1600" b="1" i="1" dirty="0">
                <a:solidFill>
                  <a:schemeClr val="tx1"/>
                </a:solidFill>
              </a:rPr>
              <a:t/>
            </a:r>
            <a:br>
              <a:rPr lang="el-GR" sz="1600" b="1" i="1" dirty="0">
                <a:solidFill>
                  <a:schemeClr val="tx1"/>
                </a:solidFill>
              </a:rPr>
            </a:br>
            <a:endParaRPr lang="el-GR" sz="1600" b="1" i="1" dirty="0">
              <a:solidFill>
                <a:schemeClr val="tx1"/>
              </a:solidFill>
            </a:endParaRPr>
          </a:p>
          <a:p>
            <a:endParaRPr lang="el-GR" sz="2000" dirty="0">
              <a:solidFill>
                <a:schemeClr val="tx1"/>
              </a:solidFill>
            </a:endParaRPr>
          </a:p>
        </p:txBody>
      </p:sp>
    </p:spTree>
  </p:cSld>
  <p:clrMapOvr>
    <a:masterClrMapping/>
  </p:clrMapOvr>
  <p:transition>
    <p:strips dir="ru"/>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4 - Ομάδα"/>
          <p:cNvGrpSpPr/>
          <p:nvPr/>
        </p:nvGrpSpPr>
        <p:grpSpPr>
          <a:xfrm>
            <a:off x="-1" y="0"/>
            <a:ext cx="9144001" cy="6858000"/>
            <a:chOff x="-1" y="0"/>
            <a:chExt cx="9144001" cy="6858000"/>
          </a:xfrm>
        </p:grpSpPr>
        <p:pic>
          <p:nvPicPr>
            <p:cNvPr id="6" name="5 - Εικόνα" descr="αρχείο λήψης.jpg"/>
            <p:cNvPicPr>
              <a:picLocks noChangeAspect="1"/>
            </p:cNvPicPr>
            <p:nvPr/>
          </p:nvPicPr>
          <p:blipFill>
            <a:blip r:embed="rId2" cstate="print">
              <a:duotone>
                <a:schemeClr val="accent6">
                  <a:shade val="45000"/>
                  <a:satMod val="135000"/>
                </a:schemeClr>
                <a:prstClr val="white"/>
              </a:duotone>
            </a:blip>
            <a:stretch>
              <a:fillRect/>
            </a:stretch>
          </p:blipFill>
          <p:spPr>
            <a:xfrm>
              <a:off x="2823447" y="0"/>
              <a:ext cx="6320553" cy="2857496"/>
            </a:xfrm>
            <a:prstGeom prst="rect">
              <a:avLst/>
            </a:prstGeom>
          </p:spPr>
        </p:pic>
        <p:pic>
          <p:nvPicPr>
            <p:cNvPr id="7" name="6 - Εικόνα" descr="eleni-rantou.jpg"/>
            <p:cNvPicPr>
              <a:picLocks noChangeAspect="1"/>
            </p:cNvPicPr>
            <p:nvPr/>
          </p:nvPicPr>
          <p:blipFill>
            <a:blip r:embed="rId3" cstate="print">
              <a:duotone>
                <a:schemeClr val="accent6">
                  <a:shade val="45000"/>
                  <a:satMod val="135000"/>
                </a:schemeClr>
                <a:prstClr val="white"/>
              </a:duotone>
            </a:blip>
            <a:stretch>
              <a:fillRect/>
            </a:stretch>
          </p:blipFill>
          <p:spPr>
            <a:xfrm>
              <a:off x="3110245" y="2857496"/>
              <a:ext cx="6033755" cy="4000504"/>
            </a:xfrm>
            <a:prstGeom prst="rect">
              <a:avLst/>
            </a:prstGeom>
          </p:spPr>
        </p:pic>
        <p:pic>
          <p:nvPicPr>
            <p:cNvPr id="8" name="7 - Εικόνα" descr="mpezos.jpg"/>
            <p:cNvPicPr>
              <a:picLocks noChangeAspect="1"/>
            </p:cNvPicPr>
            <p:nvPr/>
          </p:nvPicPr>
          <p:blipFill>
            <a:blip r:embed="rId4" cstate="print">
              <a:duotone>
                <a:schemeClr val="accent6">
                  <a:shade val="45000"/>
                  <a:satMod val="135000"/>
                </a:schemeClr>
                <a:prstClr val="white"/>
              </a:duotone>
            </a:blip>
            <a:stretch>
              <a:fillRect/>
            </a:stretch>
          </p:blipFill>
          <p:spPr>
            <a:xfrm>
              <a:off x="-1" y="0"/>
              <a:ext cx="5150171" cy="3429000"/>
            </a:xfrm>
            <a:prstGeom prst="rect">
              <a:avLst/>
            </a:prstGeom>
          </p:spPr>
        </p:pic>
        <p:pic>
          <p:nvPicPr>
            <p:cNvPr id="9" name="Picture 12" descr="Αποτέλεσμα εικόνας για καφετζοπουλοσ"/>
            <p:cNvPicPr>
              <a:picLocks noChangeAspect="1" noChangeArrowheads="1"/>
            </p:cNvPicPr>
            <p:nvPr/>
          </p:nvPicPr>
          <p:blipFill>
            <a:blip r:embed="rId5" cstate="print">
              <a:duotone>
                <a:schemeClr val="accent6">
                  <a:shade val="45000"/>
                  <a:satMod val="135000"/>
                </a:schemeClr>
                <a:prstClr val="white"/>
              </a:duotone>
            </a:blip>
            <a:srcRect/>
            <a:stretch>
              <a:fillRect/>
            </a:stretch>
          </p:blipFill>
          <p:spPr bwMode="auto">
            <a:xfrm>
              <a:off x="0" y="3081933"/>
              <a:ext cx="4572000" cy="3776067"/>
            </a:xfrm>
            <a:prstGeom prst="rect">
              <a:avLst/>
            </a:prstGeom>
            <a:noFill/>
          </p:spPr>
        </p:pic>
      </p:grpSp>
      <p:sp>
        <p:nvSpPr>
          <p:cNvPr id="2" name="1 - Τίτλος"/>
          <p:cNvSpPr>
            <a:spLocks noGrp="1"/>
          </p:cNvSpPr>
          <p:nvPr>
            <p:ph type="title"/>
          </p:nvPr>
        </p:nvSpPr>
        <p:spPr/>
        <p:txBody>
          <a:bodyPr/>
          <a:lstStyle/>
          <a:p>
            <a:r>
              <a:rPr lang="el-GR" dirty="0" smtClean="0">
                <a:solidFill>
                  <a:srgbClr val="FF0000"/>
                </a:solidFill>
              </a:rPr>
              <a:t>Γιάννης Μπέζος</a:t>
            </a:r>
            <a:endParaRPr lang="el-GR" dirty="0">
              <a:solidFill>
                <a:srgbClr val="FF0000"/>
              </a:solidFill>
            </a:endParaRPr>
          </a:p>
        </p:txBody>
      </p:sp>
      <p:sp>
        <p:nvSpPr>
          <p:cNvPr id="3" name="2 - Θέση περιεχομένου"/>
          <p:cNvSpPr>
            <a:spLocks noGrp="1"/>
          </p:cNvSpPr>
          <p:nvPr>
            <p:ph idx="1"/>
          </p:nvPr>
        </p:nvSpPr>
        <p:spPr>
          <a:xfrm>
            <a:off x="357158" y="1600200"/>
            <a:ext cx="8501122" cy="4525963"/>
          </a:xfrm>
        </p:spPr>
        <p:txBody>
          <a:bodyPr>
            <a:normAutofit fontScale="92500"/>
          </a:bodyPr>
          <a:lstStyle/>
          <a:p>
            <a:pPr fontAlgn="base"/>
            <a:r>
              <a:rPr lang="el-GR" dirty="0">
                <a:solidFill>
                  <a:schemeClr val="tx1"/>
                </a:solidFill>
              </a:rPr>
              <a:t>Γεννηθείς την 10</a:t>
            </a:r>
            <a:r>
              <a:rPr lang="el-GR" baseline="30000" dirty="0">
                <a:solidFill>
                  <a:schemeClr val="tx1"/>
                </a:solidFill>
              </a:rPr>
              <a:t>η</a:t>
            </a:r>
            <a:r>
              <a:rPr lang="el-GR" dirty="0">
                <a:solidFill>
                  <a:schemeClr val="tx1"/>
                </a:solidFill>
              </a:rPr>
              <a:t> Σεπτεμβρίου του 1956 στην Αθήνα.</a:t>
            </a:r>
          </a:p>
          <a:p>
            <a:pPr fontAlgn="base"/>
            <a:r>
              <a:rPr lang="el-GR" b="1" u="sng" dirty="0" smtClean="0">
                <a:solidFill>
                  <a:schemeClr val="tx1"/>
                </a:solidFill>
              </a:rPr>
              <a:t>Χαρακτηριστικές ταινίες:</a:t>
            </a:r>
            <a:r>
              <a:rPr lang="en-US" b="1" u="sng" dirty="0" smtClean="0">
                <a:solidFill>
                  <a:schemeClr val="tx1"/>
                </a:solidFill>
              </a:rPr>
              <a:t> </a:t>
            </a:r>
            <a:r>
              <a:rPr lang="el-GR" dirty="0" smtClean="0">
                <a:solidFill>
                  <a:schemeClr val="tx1"/>
                </a:solidFill>
              </a:rPr>
              <a:t>Οι </a:t>
            </a:r>
            <a:r>
              <a:rPr lang="el-GR" dirty="0">
                <a:solidFill>
                  <a:schemeClr val="tx1"/>
                </a:solidFill>
              </a:rPr>
              <a:t>Απαράδεκτοι , Ευτυχισμένοι Μαζί , Εκείνες και εγώ , Της Ελλάδος τα Παιδιά.</a:t>
            </a:r>
          </a:p>
          <a:p>
            <a:pPr fontAlgn="base"/>
            <a:r>
              <a:rPr lang="el-GR" b="1" u="sng" dirty="0" smtClean="0">
                <a:solidFill>
                  <a:schemeClr val="tx1"/>
                </a:solidFill>
              </a:rPr>
              <a:t>Χαρακτηριστικές </a:t>
            </a:r>
            <a:r>
              <a:rPr lang="el-GR" b="1" u="sng" dirty="0">
                <a:solidFill>
                  <a:schemeClr val="tx1"/>
                </a:solidFill>
              </a:rPr>
              <a:t>ατάκες:</a:t>
            </a:r>
            <a:r>
              <a:rPr lang="el-GR" b="1" dirty="0">
                <a:solidFill>
                  <a:schemeClr val="tx1"/>
                </a:solidFill>
              </a:rPr>
              <a:t> </a:t>
            </a:r>
            <a:endParaRPr lang="el-GR" b="1" dirty="0" smtClean="0">
              <a:solidFill>
                <a:schemeClr val="tx1"/>
              </a:solidFill>
            </a:endParaRPr>
          </a:p>
          <a:p>
            <a:pPr marL="950976" lvl="1" indent="-514350" fontAlgn="base">
              <a:buFont typeface="+mj-lt"/>
              <a:buAutoNum type="arabicPeriod"/>
            </a:pPr>
            <a:r>
              <a:rPr lang="el-GR" b="1" i="1" dirty="0" smtClean="0">
                <a:solidFill>
                  <a:schemeClr val="tx1"/>
                </a:solidFill>
              </a:rPr>
              <a:t>Οι άντρες αγάπη μου σήμερα είναι ΦΛΟΥ-ΦΛΗ-ΔΕΣ </a:t>
            </a:r>
            <a:r>
              <a:rPr lang="el-GR" b="1" i="1" dirty="0">
                <a:solidFill>
                  <a:schemeClr val="tx1"/>
                </a:solidFill>
              </a:rPr>
              <a:t>, </a:t>
            </a:r>
            <a:endParaRPr lang="el-GR" b="1" i="1" dirty="0" smtClean="0">
              <a:solidFill>
                <a:schemeClr val="tx1"/>
              </a:solidFill>
            </a:endParaRPr>
          </a:p>
          <a:p>
            <a:pPr marL="950976" lvl="1" indent="-514350" fontAlgn="base">
              <a:buFont typeface="+mj-lt"/>
              <a:buAutoNum type="arabicPeriod"/>
            </a:pPr>
            <a:r>
              <a:rPr lang="el-GR" b="1" i="1" dirty="0" smtClean="0">
                <a:solidFill>
                  <a:schemeClr val="tx1"/>
                </a:solidFill>
              </a:rPr>
              <a:t>Ανορεξίες </a:t>
            </a:r>
            <a:r>
              <a:rPr lang="el-GR" b="1" i="1" dirty="0">
                <a:solidFill>
                  <a:schemeClr val="tx1"/>
                </a:solidFill>
              </a:rPr>
              <a:t>βλέπω , </a:t>
            </a:r>
            <a:endParaRPr lang="el-GR" b="1" i="1" dirty="0" smtClean="0">
              <a:solidFill>
                <a:schemeClr val="tx1"/>
              </a:solidFill>
            </a:endParaRPr>
          </a:p>
          <a:p>
            <a:pPr marL="950976" lvl="1" indent="-514350" fontAlgn="base">
              <a:buFont typeface="+mj-lt"/>
              <a:buAutoNum type="arabicPeriod"/>
            </a:pPr>
            <a:r>
              <a:rPr lang="el-GR" b="1" i="1" dirty="0" smtClean="0">
                <a:solidFill>
                  <a:schemeClr val="tx1"/>
                </a:solidFill>
              </a:rPr>
              <a:t>Έλα </a:t>
            </a:r>
            <a:r>
              <a:rPr lang="el-GR" b="1" i="1" dirty="0">
                <a:solidFill>
                  <a:schemeClr val="tx1"/>
                </a:solidFill>
              </a:rPr>
              <a:t>να </a:t>
            </a:r>
            <a:r>
              <a:rPr lang="el-GR" b="1" i="1" dirty="0" smtClean="0">
                <a:solidFill>
                  <a:schemeClr val="tx1"/>
                </a:solidFill>
              </a:rPr>
              <a:t>σου δείξω πως αγαπάει ο </a:t>
            </a:r>
            <a:r>
              <a:rPr lang="el-GR" b="1" i="1" dirty="0">
                <a:solidFill>
                  <a:schemeClr val="tx1"/>
                </a:solidFill>
              </a:rPr>
              <a:t>Πειραιάς.</a:t>
            </a:r>
          </a:p>
          <a:p>
            <a:endParaRPr lang="el-GR" dirty="0">
              <a:solidFill>
                <a:schemeClr val="tx1"/>
              </a:solidFill>
            </a:endParaRPr>
          </a:p>
        </p:txBody>
      </p:sp>
    </p:spTree>
  </p:cSld>
  <p:clrMapOvr>
    <a:masterClrMapping/>
  </p:clrMapOvr>
  <p:transition>
    <p:strips dir="ru"/>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3 - Ομάδα"/>
          <p:cNvGrpSpPr/>
          <p:nvPr/>
        </p:nvGrpSpPr>
        <p:grpSpPr>
          <a:xfrm>
            <a:off x="-1" y="0"/>
            <a:ext cx="9144001" cy="6858000"/>
            <a:chOff x="-1" y="0"/>
            <a:chExt cx="9144001" cy="6858000"/>
          </a:xfrm>
        </p:grpSpPr>
        <p:pic>
          <p:nvPicPr>
            <p:cNvPr id="5" name="4 - Εικόνα" descr="αρχείο λήψης.jpg"/>
            <p:cNvPicPr>
              <a:picLocks noChangeAspect="1"/>
            </p:cNvPicPr>
            <p:nvPr/>
          </p:nvPicPr>
          <p:blipFill>
            <a:blip r:embed="rId2" cstate="print">
              <a:duotone>
                <a:schemeClr val="accent6">
                  <a:shade val="45000"/>
                  <a:satMod val="135000"/>
                </a:schemeClr>
                <a:prstClr val="white"/>
              </a:duotone>
            </a:blip>
            <a:stretch>
              <a:fillRect/>
            </a:stretch>
          </p:blipFill>
          <p:spPr>
            <a:xfrm>
              <a:off x="2823447" y="0"/>
              <a:ext cx="6320553" cy="2857496"/>
            </a:xfrm>
            <a:prstGeom prst="rect">
              <a:avLst/>
            </a:prstGeom>
          </p:spPr>
        </p:pic>
        <p:pic>
          <p:nvPicPr>
            <p:cNvPr id="6" name="5 - Εικόνα" descr="eleni-rantou.jpg"/>
            <p:cNvPicPr>
              <a:picLocks noChangeAspect="1"/>
            </p:cNvPicPr>
            <p:nvPr/>
          </p:nvPicPr>
          <p:blipFill>
            <a:blip r:embed="rId3" cstate="print">
              <a:duotone>
                <a:schemeClr val="accent6">
                  <a:shade val="45000"/>
                  <a:satMod val="135000"/>
                </a:schemeClr>
                <a:prstClr val="white"/>
              </a:duotone>
            </a:blip>
            <a:stretch>
              <a:fillRect/>
            </a:stretch>
          </p:blipFill>
          <p:spPr>
            <a:xfrm>
              <a:off x="3110245" y="2857496"/>
              <a:ext cx="6033755" cy="4000504"/>
            </a:xfrm>
            <a:prstGeom prst="rect">
              <a:avLst/>
            </a:prstGeom>
          </p:spPr>
        </p:pic>
        <p:pic>
          <p:nvPicPr>
            <p:cNvPr id="7" name="6 - Εικόνα" descr="mpezos.jpg"/>
            <p:cNvPicPr>
              <a:picLocks noChangeAspect="1"/>
            </p:cNvPicPr>
            <p:nvPr/>
          </p:nvPicPr>
          <p:blipFill>
            <a:blip r:embed="rId4" cstate="print">
              <a:duotone>
                <a:schemeClr val="accent6">
                  <a:shade val="45000"/>
                  <a:satMod val="135000"/>
                </a:schemeClr>
                <a:prstClr val="white"/>
              </a:duotone>
            </a:blip>
            <a:stretch>
              <a:fillRect/>
            </a:stretch>
          </p:blipFill>
          <p:spPr>
            <a:xfrm>
              <a:off x="-1" y="0"/>
              <a:ext cx="5150171" cy="3429000"/>
            </a:xfrm>
            <a:prstGeom prst="rect">
              <a:avLst/>
            </a:prstGeom>
          </p:spPr>
        </p:pic>
        <p:pic>
          <p:nvPicPr>
            <p:cNvPr id="8" name="Picture 12" descr="Αποτέλεσμα εικόνας για καφετζοπουλοσ"/>
            <p:cNvPicPr>
              <a:picLocks noChangeAspect="1" noChangeArrowheads="1"/>
            </p:cNvPicPr>
            <p:nvPr/>
          </p:nvPicPr>
          <p:blipFill>
            <a:blip r:embed="rId5" cstate="print">
              <a:duotone>
                <a:schemeClr val="accent6">
                  <a:shade val="45000"/>
                  <a:satMod val="135000"/>
                </a:schemeClr>
                <a:prstClr val="white"/>
              </a:duotone>
            </a:blip>
            <a:srcRect/>
            <a:stretch>
              <a:fillRect/>
            </a:stretch>
          </p:blipFill>
          <p:spPr bwMode="auto">
            <a:xfrm>
              <a:off x="0" y="3081933"/>
              <a:ext cx="4572000" cy="3776067"/>
            </a:xfrm>
            <a:prstGeom prst="rect">
              <a:avLst/>
            </a:prstGeom>
            <a:noFill/>
          </p:spPr>
        </p:pic>
      </p:grpSp>
      <p:sp>
        <p:nvSpPr>
          <p:cNvPr id="2" name="1 - Τίτλος"/>
          <p:cNvSpPr>
            <a:spLocks noGrp="1"/>
          </p:cNvSpPr>
          <p:nvPr>
            <p:ph type="title"/>
          </p:nvPr>
        </p:nvSpPr>
        <p:spPr/>
        <p:txBody>
          <a:bodyPr/>
          <a:lstStyle/>
          <a:p>
            <a:r>
              <a:rPr lang="el-GR" dirty="0" smtClean="0">
                <a:solidFill>
                  <a:srgbClr val="FF0000"/>
                </a:solidFill>
              </a:rPr>
              <a:t>Δήμητρα Παπαδοπούλου</a:t>
            </a:r>
            <a:endParaRPr lang="el-GR" dirty="0">
              <a:solidFill>
                <a:srgbClr val="FF0000"/>
              </a:solidFill>
            </a:endParaRPr>
          </a:p>
        </p:txBody>
      </p:sp>
      <p:sp>
        <p:nvSpPr>
          <p:cNvPr id="3" name="2 - Θέση περιεχομένου"/>
          <p:cNvSpPr>
            <a:spLocks noGrp="1"/>
          </p:cNvSpPr>
          <p:nvPr>
            <p:ph idx="1"/>
          </p:nvPr>
        </p:nvSpPr>
        <p:spPr/>
        <p:txBody>
          <a:bodyPr>
            <a:normAutofit fontScale="92500" lnSpcReduction="10000"/>
          </a:bodyPr>
          <a:lstStyle/>
          <a:p>
            <a:pPr fontAlgn="base"/>
            <a:r>
              <a:rPr lang="el-GR" dirty="0">
                <a:solidFill>
                  <a:schemeClr val="tx1"/>
                </a:solidFill>
              </a:rPr>
              <a:t>Γεννηθείσα το 1957 στην Αλεξάνδρεια της Αιγύπτου.</a:t>
            </a:r>
          </a:p>
          <a:p>
            <a:pPr fontAlgn="base"/>
            <a:r>
              <a:rPr lang="el-GR" dirty="0">
                <a:solidFill>
                  <a:schemeClr val="tx1"/>
                </a:solidFill>
              </a:rPr>
              <a:t>Σπούδασε αγγλική φιλολογία.</a:t>
            </a:r>
          </a:p>
          <a:p>
            <a:pPr fontAlgn="base"/>
            <a:r>
              <a:rPr lang="el-GR" b="1" u="sng" dirty="0" smtClean="0">
                <a:solidFill>
                  <a:schemeClr val="tx1"/>
                </a:solidFill>
              </a:rPr>
              <a:t>Χαρακτηριστικές </a:t>
            </a:r>
            <a:r>
              <a:rPr lang="el-GR" b="1" u="sng" dirty="0" err="1" smtClean="0">
                <a:solidFill>
                  <a:schemeClr val="tx1"/>
                </a:solidFill>
              </a:rPr>
              <a:t>ταινίες:</a:t>
            </a:r>
            <a:r>
              <a:rPr lang="el-GR" dirty="0" err="1" smtClean="0">
                <a:solidFill>
                  <a:schemeClr val="tx1"/>
                </a:solidFill>
              </a:rPr>
              <a:t>Οι</a:t>
            </a:r>
            <a:r>
              <a:rPr lang="el-GR" dirty="0" smtClean="0">
                <a:solidFill>
                  <a:schemeClr val="tx1"/>
                </a:solidFill>
              </a:rPr>
              <a:t> </a:t>
            </a:r>
            <a:r>
              <a:rPr lang="el-GR" dirty="0">
                <a:solidFill>
                  <a:schemeClr val="tx1"/>
                </a:solidFill>
              </a:rPr>
              <a:t>Απαράδεκτοι , Οι Τρεις Χάριτες , </a:t>
            </a:r>
            <a:r>
              <a:rPr lang="el-GR" dirty="0" err="1">
                <a:solidFill>
                  <a:schemeClr val="tx1"/>
                </a:solidFill>
              </a:rPr>
              <a:t>Σ’αγαπώ</a:t>
            </a:r>
            <a:r>
              <a:rPr lang="el-GR" dirty="0">
                <a:solidFill>
                  <a:schemeClr val="tx1"/>
                </a:solidFill>
              </a:rPr>
              <a:t> - </a:t>
            </a:r>
            <a:r>
              <a:rPr lang="el-GR" dirty="0" err="1">
                <a:solidFill>
                  <a:schemeClr val="tx1"/>
                </a:solidFill>
              </a:rPr>
              <a:t>Μ’αγαπάς</a:t>
            </a:r>
            <a:r>
              <a:rPr lang="el-GR" dirty="0">
                <a:solidFill>
                  <a:schemeClr val="tx1"/>
                </a:solidFill>
              </a:rPr>
              <a:t> .</a:t>
            </a:r>
          </a:p>
          <a:p>
            <a:pPr fontAlgn="base"/>
            <a:r>
              <a:rPr lang="el-GR" b="1" u="sng" dirty="0" smtClean="0">
                <a:solidFill>
                  <a:schemeClr val="tx1"/>
                </a:solidFill>
              </a:rPr>
              <a:t>Χαρακτηριστικές </a:t>
            </a:r>
            <a:r>
              <a:rPr lang="el-GR" b="1" u="sng" dirty="0">
                <a:solidFill>
                  <a:schemeClr val="tx1"/>
                </a:solidFill>
              </a:rPr>
              <a:t>ατάκες:</a:t>
            </a:r>
            <a:r>
              <a:rPr lang="el-GR" b="1" dirty="0">
                <a:solidFill>
                  <a:schemeClr val="tx1"/>
                </a:solidFill>
              </a:rPr>
              <a:t> </a:t>
            </a:r>
            <a:endParaRPr lang="el-GR" b="1" dirty="0" smtClean="0">
              <a:solidFill>
                <a:schemeClr val="tx1"/>
              </a:solidFill>
            </a:endParaRPr>
          </a:p>
          <a:p>
            <a:pPr marL="950976" lvl="1" indent="-514350" fontAlgn="base">
              <a:buFont typeface="+mj-lt"/>
              <a:buAutoNum type="arabicPeriod"/>
            </a:pPr>
            <a:r>
              <a:rPr lang="el-GR" b="1" i="1" dirty="0" smtClean="0">
                <a:solidFill>
                  <a:schemeClr val="tx1"/>
                </a:solidFill>
              </a:rPr>
              <a:t>Θοδωρή εγώ πότε θα γίνω Μάνα ,</a:t>
            </a:r>
          </a:p>
          <a:p>
            <a:pPr marL="950976" lvl="1" indent="-514350" fontAlgn="base">
              <a:buFont typeface="+mj-lt"/>
              <a:buAutoNum type="arabicPeriod"/>
            </a:pPr>
            <a:r>
              <a:rPr lang="el-GR" b="1" i="1" dirty="0" smtClean="0">
                <a:solidFill>
                  <a:schemeClr val="tx1"/>
                </a:solidFill>
              </a:rPr>
              <a:t> </a:t>
            </a:r>
            <a:r>
              <a:rPr lang="el-GR" b="1" i="1" dirty="0">
                <a:solidFill>
                  <a:schemeClr val="tx1"/>
                </a:solidFill>
              </a:rPr>
              <a:t>Ο </a:t>
            </a:r>
            <a:r>
              <a:rPr lang="el-GR" b="1" i="1" dirty="0" smtClean="0">
                <a:solidFill>
                  <a:schemeClr val="tx1"/>
                </a:solidFill>
              </a:rPr>
              <a:t>Σπύρος θέλει έρωτες , τί </a:t>
            </a:r>
            <a:r>
              <a:rPr lang="el-GR" b="1" i="1" dirty="0">
                <a:solidFill>
                  <a:schemeClr val="tx1"/>
                </a:solidFill>
              </a:rPr>
              <a:t>να κάνω; , Εγώ τον Σπύρο τον στήριξα. Ποιος δούλευε όταν σπούδαζε ο Σπύρος; Αυτός. Αλλά εγώ, ας πούμε, τον στήριζα.</a:t>
            </a:r>
          </a:p>
          <a:p>
            <a:endParaRPr lang="el-GR" dirty="0">
              <a:solidFill>
                <a:schemeClr val="tx1"/>
              </a:solidFill>
            </a:endParaRPr>
          </a:p>
        </p:txBody>
      </p:sp>
    </p:spTree>
  </p:cSld>
  <p:clrMapOvr>
    <a:masterClrMapping/>
  </p:clrMapOvr>
  <p:transition>
    <p:strips dir="ru"/>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3 - Ομάδα"/>
          <p:cNvGrpSpPr/>
          <p:nvPr/>
        </p:nvGrpSpPr>
        <p:grpSpPr>
          <a:xfrm>
            <a:off x="-1" y="0"/>
            <a:ext cx="9144001" cy="6858000"/>
            <a:chOff x="-1" y="0"/>
            <a:chExt cx="9144001" cy="6858000"/>
          </a:xfrm>
        </p:grpSpPr>
        <p:pic>
          <p:nvPicPr>
            <p:cNvPr id="5" name="4 - Εικόνα" descr="αρχείο λήψης.jpg"/>
            <p:cNvPicPr>
              <a:picLocks noChangeAspect="1"/>
            </p:cNvPicPr>
            <p:nvPr/>
          </p:nvPicPr>
          <p:blipFill>
            <a:blip r:embed="rId2" cstate="print">
              <a:duotone>
                <a:schemeClr val="accent6">
                  <a:shade val="45000"/>
                  <a:satMod val="135000"/>
                </a:schemeClr>
                <a:prstClr val="white"/>
              </a:duotone>
            </a:blip>
            <a:stretch>
              <a:fillRect/>
            </a:stretch>
          </p:blipFill>
          <p:spPr>
            <a:xfrm>
              <a:off x="2823447" y="0"/>
              <a:ext cx="6320553" cy="2857496"/>
            </a:xfrm>
            <a:prstGeom prst="rect">
              <a:avLst/>
            </a:prstGeom>
          </p:spPr>
        </p:pic>
        <p:pic>
          <p:nvPicPr>
            <p:cNvPr id="6" name="5 - Εικόνα" descr="eleni-rantou.jpg"/>
            <p:cNvPicPr>
              <a:picLocks noChangeAspect="1"/>
            </p:cNvPicPr>
            <p:nvPr/>
          </p:nvPicPr>
          <p:blipFill>
            <a:blip r:embed="rId3" cstate="print">
              <a:duotone>
                <a:schemeClr val="accent6">
                  <a:shade val="45000"/>
                  <a:satMod val="135000"/>
                </a:schemeClr>
                <a:prstClr val="white"/>
              </a:duotone>
            </a:blip>
            <a:stretch>
              <a:fillRect/>
            </a:stretch>
          </p:blipFill>
          <p:spPr>
            <a:xfrm>
              <a:off x="3110245" y="2857496"/>
              <a:ext cx="6033755" cy="4000504"/>
            </a:xfrm>
            <a:prstGeom prst="rect">
              <a:avLst/>
            </a:prstGeom>
          </p:spPr>
        </p:pic>
        <p:pic>
          <p:nvPicPr>
            <p:cNvPr id="7" name="6 - Εικόνα" descr="mpezos.jpg"/>
            <p:cNvPicPr>
              <a:picLocks noChangeAspect="1"/>
            </p:cNvPicPr>
            <p:nvPr/>
          </p:nvPicPr>
          <p:blipFill>
            <a:blip r:embed="rId4" cstate="print">
              <a:duotone>
                <a:schemeClr val="accent6">
                  <a:shade val="45000"/>
                  <a:satMod val="135000"/>
                </a:schemeClr>
                <a:prstClr val="white"/>
              </a:duotone>
            </a:blip>
            <a:stretch>
              <a:fillRect/>
            </a:stretch>
          </p:blipFill>
          <p:spPr>
            <a:xfrm>
              <a:off x="-1" y="0"/>
              <a:ext cx="5150171" cy="3429000"/>
            </a:xfrm>
            <a:prstGeom prst="rect">
              <a:avLst/>
            </a:prstGeom>
          </p:spPr>
        </p:pic>
        <p:pic>
          <p:nvPicPr>
            <p:cNvPr id="8" name="Picture 12" descr="Αποτέλεσμα εικόνας για καφετζοπουλοσ"/>
            <p:cNvPicPr>
              <a:picLocks noChangeAspect="1" noChangeArrowheads="1"/>
            </p:cNvPicPr>
            <p:nvPr/>
          </p:nvPicPr>
          <p:blipFill>
            <a:blip r:embed="rId5" cstate="print">
              <a:duotone>
                <a:schemeClr val="accent6">
                  <a:shade val="45000"/>
                  <a:satMod val="135000"/>
                </a:schemeClr>
                <a:prstClr val="white"/>
              </a:duotone>
            </a:blip>
            <a:srcRect/>
            <a:stretch>
              <a:fillRect/>
            </a:stretch>
          </p:blipFill>
          <p:spPr bwMode="auto">
            <a:xfrm>
              <a:off x="0" y="3081933"/>
              <a:ext cx="4572000" cy="3776067"/>
            </a:xfrm>
            <a:prstGeom prst="rect">
              <a:avLst/>
            </a:prstGeom>
            <a:noFill/>
          </p:spPr>
        </p:pic>
      </p:grpSp>
      <p:sp>
        <p:nvSpPr>
          <p:cNvPr id="2" name="1 - Τίτλος"/>
          <p:cNvSpPr>
            <a:spLocks noGrp="1"/>
          </p:cNvSpPr>
          <p:nvPr>
            <p:ph type="title"/>
          </p:nvPr>
        </p:nvSpPr>
        <p:spPr/>
        <p:txBody>
          <a:bodyPr/>
          <a:lstStyle/>
          <a:p>
            <a:r>
              <a:rPr lang="el-GR" dirty="0" smtClean="0">
                <a:solidFill>
                  <a:srgbClr val="FF0000"/>
                </a:solidFill>
              </a:rPr>
              <a:t>Ελένη Ράντου</a:t>
            </a:r>
            <a:endParaRPr lang="el-GR" dirty="0">
              <a:solidFill>
                <a:srgbClr val="FF0000"/>
              </a:solidFill>
            </a:endParaRPr>
          </a:p>
        </p:txBody>
      </p:sp>
      <p:sp>
        <p:nvSpPr>
          <p:cNvPr id="3" name="2 - Θέση περιεχομένου"/>
          <p:cNvSpPr>
            <a:spLocks noGrp="1"/>
          </p:cNvSpPr>
          <p:nvPr>
            <p:ph idx="1"/>
          </p:nvPr>
        </p:nvSpPr>
        <p:spPr/>
        <p:txBody>
          <a:bodyPr>
            <a:normAutofit fontScale="92500" lnSpcReduction="20000"/>
          </a:bodyPr>
          <a:lstStyle/>
          <a:p>
            <a:pPr fontAlgn="base"/>
            <a:r>
              <a:rPr lang="el-GR" dirty="0">
                <a:solidFill>
                  <a:schemeClr val="tx1"/>
                </a:solidFill>
              </a:rPr>
              <a:t>Γεννηθείσα στις 12 Νοεμβρίου του 1963 στο </a:t>
            </a:r>
            <a:r>
              <a:rPr lang="el-GR" dirty="0" smtClean="0">
                <a:solidFill>
                  <a:schemeClr val="tx1"/>
                </a:solidFill>
              </a:rPr>
              <a:t>Αιγάλεω</a:t>
            </a:r>
            <a:r>
              <a:rPr lang="el-GR" dirty="0">
                <a:solidFill>
                  <a:schemeClr val="tx1"/>
                </a:solidFill>
              </a:rPr>
              <a:t>.</a:t>
            </a:r>
          </a:p>
          <a:p>
            <a:pPr fontAlgn="base"/>
            <a:r>
              <a:rPr lang="el-GR" dirty="0">
                <a:solidFill>
                  <a:schemeClr val="tx1"/>
                </a:solidFill>
              </a:rPr>
              <a:t>Σπούδασε στην Δραματική Σχολή Εθνικού Θεάτρου.</a:t>
            </a:r>
          </a:p>
          <a:p>
            <a:pPr fontAlgn="base"/>
            <a:r>
              <a:rPr lang="el-GR" b="1" u="sng" dirty="0" smtClean="0">
                <a:solidFill>
                  <a:schemeClr val="tx1"/>
                </a:solidFill>
              </a:rPr>
              <a:t>Χαρακτηριστικές ταινίες:</a:t>
            </a:r>
            <a:r>
              <a:rPr lang="en-US" b="1" u="sng" dirty="0" smtClean="0">
                <a:solidFill>
                  <a:schemeClr val="tx1"/>
                </a:solidFill>
              </a:rPr>
              <a:t> </a:t>
            </a:r>
            <a:r>
              <a:rPr lang="el-GR" dirty="0" smtClean="0">
                <a:solidFill>
                  <a:schemeClr val="tx1"/>
                </a:solidFill>
              </a:rPr>
              <a:t>Οδός </a:t>
            </a:r>
            <a:r>
              <a:rPr lang="el-GR" dirty="0">
                <a:solidFill>
                  <a:schemeClr val="tx1"/>
                </a:solidFill>
              </a:rPr>
              <a:t>Ανθέων , Κωνσταντίνου και Ελένης , Σαββατογεννημένες.</a:t>
            </a:r>
          </a:p>
          <a:p>
            <a:pPr fontAlgn="base"/>
            <a:r>
              <a:rPr lang="el-GR" b="1" u="sng" dirty="0" smtClean="0">
                <a:solidFill>
                  <a:schemeClr val="tx1"/>
                </a:solidFill>
              </a:rPr>
              <a:t>Χαρακτηριστικές</a:t>
            </a:r>
            <a:r>
              <a:rPr lang="el-GR" u="sng" dirty="0" smtClean="0">
                <a:solidFill>
                  <a:schemeClr val="tx1"/>
                </a:solidFill>
              </a:rPr>
              <a:t> </a:t>
            </a:r>
            <a:r>
              <a:rPr lang="el-GR" b="1" u="sng" dirty="0">
                <a:solidFill>
                  <a:schemeClr val="tx1"/>
                </a:solidFill>
              </a:rPr>
              <a:t>ατάκες:</a:t>
            </a:r>
            <a:r>
              <a:rPr lang="el-GR" dirty="0">
                <a:solidFill>
                  <a:schemeClr val="tx1"/>
                </a:solidFill>
              </a:rPr>
              <a:t> </a:t>
            </a:r>
            <a:endParaRPr lang="el-GR" dirty="0" smtClean="0">
              <a:solidFill>
                <a:schemeClr val="tx1"/>
              </a:solidFill>
            </a:endParaRPr>
          </a:p>
          <a:p>
            <a:pPr marL="950976" lvl="1" indent="-514350" fontAlgn="base">
              <a:buFont typeface="+mj-lt"/>
              <a:buAutoNum type="arabicPeriod"/>
            </a:pPr>
            <a:r>
              <a:rPr lang="el-GR" b="1" i="1" dirty="0" err="1" smtClean="0">
                <a:solidFill>
                  <a:schemeClr val="tx1"/>
                </a:solidFill>
              </a:rPr>
              <a:t>Μωρή</a:t>
            </a:r>
            <a:r>
              <a:rPr lang="el-GR" b="1" i="1" dirty="0" smtClean="0">
                <a:solidFill>
                  <a:schemeClr val="tx1"/>
                </a:solidFill>
              </a:rPr>
              <a:t> </a:t>
            </a:r>
            <a:r>
              <a:rPr lang="el-GR" b="1" i="1" dirty="0" err="1">
                <a:solidFill>
                  <a:schemeClr val="tx1"/>
                </a:solidFill>
              </a:rPr>
              <a:t>Κατακουζήνα</a:t>
            </a:r>
            <a:r>
              <a:rPr lang="el-GR" b="1" i="1" dirty="0">
                <a:solidFill>
                  <a:schemeClr val="tx1"/>
                </a:solidFill>
              </a:rPr>
              <a:t> , </a:t>
            </a:r>
            <a:endParaRPr lang="el-GR" b="1" i="1" dirty="0" smtClean="0">
              <a:solidFill>
                <a:schemeClr val="tx1"/>
              </a:solidFill>
            </a:endParaRPr>
          </a:p>
          <a:p>
            <a:pPr marL="950976" lvl="1" indent="-514350" fontAlgn="base">
              <a:buFont typeface="+mj-lt"/>
              <a:buAutoNum type="arabicPeriod"/>
            </a:pPr>
            <a:r>
              <a:rPr lang="el-GR" b="1" i="1" dirty="0" err="1" smtClean="0">
                <a:solidFill>
                  <a:schemeClr val="tx1"/>
                </a:solidFill>
              </a:rPr>
              <a:t>Παλιομανιαμούνια</a:t>
            </a:r>
            <a:r>
              <a:rPr lang="el-GR" b="1" i="1" dirty="0" smtClean="0">
                <a:solidFill>
                  <a:schemeClr val="tx1"/>
                </a:solidFill>
              </a:rPr>
              <a:t> ,</a:t>
            </a:r>
          </a:p>
          <a:p>
            <a:pPr marL="950976" lvl="1" indent="-514350" fontAlgn="base">
              <a:buFont typeface="+mj-lt"/>
              <a:buAutoNum type="arabicPeriod"/>
            </a:pPr>
            <a:r>
              <a:rPr lang="el-GR" b="1" i="1" dirty="0" smtClean="0">
                <a:solidFill>
                  <a:schemeClr val="tx1"/>
                </a:solidFill>
              </a:rPr>
              <a:t> </a:t>
            </a:r>
            <a:r>
              <a:rPr lang="el-GR" b="1" i="1" dirty="0">
                <a:solidFill>
                  <a:schemeClr val="tx1"/>
                </a:solidFill>
              </a:rPr>
              <a:t>Παρανοϊκός εμπρηστής </a:t>
            </a:r>
          </a:p>
          <a:p>
            <a:endParaRPr lang="el-GR" dirty="0">
              <a:solidFill>
                <a:schemeClr val="tx1"/>
              </a:solidFill>
            </a:endParaRPr>
          </a:p>
        </p:txBody>
      </p:sp>
    </p:spTree>
  </p:cSld>
  <p:clrMapOvr>
    <a:masterClrMapping/>
  </p:clrMapOvr>
  <p:transition>
    <p:strips dir="ru"/>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3 - Ομάδα"/>
          <p:cNvGrpSpPr/>
          <p:nvPr/>
        </p:nvGrpSpPr>
        <p:grpSpPr>
          <a:xfrm>
            <a:off x="-1" y="0"/>
            <a:ext cx="9144001" cy="6858000"/>
            <a:chOff x="-1" y="0"/>
            <a:chExt cx="9144001" cy="6858000"/>
          </a:xfrm>
        </p:grpSpPr>
        <p:pic>
          <p:nvPicPr>
            <p:cNvPr id="5" name="4 - Εικόνα" descr="αρχείο λήψης.jpg"/>
            <p:cNvPicPr>
              <a:picLocks noChangeAspect="1"/>
            </p:cNvPicPr>
            <p:nvPr/>
          </p:nvPicPr>
          <p:blipFill>
            <a:blip r:embed="rId2" cstate="print">
              <a:duotone>
                <a:schemeClr val="accent6">
                  <a:shade val="45000"/>
                  <a:satMod val="135000"/>
                </a:schemeClr>
                <a:prstClr val="white"/>
              </a:duotone>
            </a:blip>
            <a:stretch>
              <a:fillRect/>
            </a:stretch>
          </p:blipFill>
          <p:spPr>
            <a:xfrm>
              <a:off x="2823447" y="0"/>
              <a:ext cx="6320553" cy="2857496"/>
            </a:xfrm>
            <a:prstGeom prst="rect">
              <a:avLst/>
            </a:prstGeom>
          </p:spPr>
        </p:pic>
        <p:pic>
          <p:nvPicPr>
            <p:cNvPr id="6" name="5 - Εικόνα" descr="eleni-rantou.jpg"/>
            <p:cNvPicPr>
              <a:picLocks noChangeAspect="1"/>
            </p:cNvPicPr>
            <p:nvPr/>
          </p:nvPicPr>
          <p:blipFill>
            <a:blip r:embed="rId3" cstate="print">
              <a:duotone>
                <a:schemeClr val="accent6">
                  <a:shade val="45000"/>
                  <a:satMod val="135000"/>
                </a:schemeClr>
                <a:prstClr val="white"/>
              </a:duotone>
            </a:blip>
            <a:stretch>
              <a:fillRect/>
            </a:stretch>
          </p:blipFill>
          <p:spPr>
            <a:xfrm>
              <a:off x="3110245" y="2857496"/>
              <a:ext cx="6033755" cy="4000504"/>
            </a:xfrm>
            <a:prstGeom prst="rect">
              <a:avLst/>
            </a:prstGeom>
          </p:spPr>
        </p:pic>
        <p:pic>
          <p:nvPicPr>
            <p:cNvPr id="7" name="6 - Εικόνα" descr="mpezos.jpg"/>
            <p:cNvPicPr>
              <a:picLocks noChangeAspect="1"/>
            </p:cNvPicPr>
            <p:nvPr/>
          </p:nvPicPr>
          <p:blipFill>
            <a:blip r:embed="rId4" cstate="print">
              <a:duotone>
                <a:schemeClr val="accent6">
                  <a:shade val="45000"/>
                  <a:satMod val="135000"/>
                </a:schemeClr>
                <a:prstClr val="white"/>
              </a:duotone>
            </a:blip>
            <a:stretch>
              <a:fillRect/>
            </a:stretch>
          </p:blipFill>
          <p:spPr>
            <a:xfrm>
              <a:off x="-1" y="0"/>
              <a:ext cx="5150171" cy="3429000"/>
            </a:xfrm>
            <a:prstGeom prst="rect">
              <a:avLst/>
            </a:prstGeom>
          </p:spPr>
        </p:pic>
        <p:pic>
          <p:nvPicPr>
            <p:cNvPr id="8" name="Picture 12" descr="Αποτέλεσμα εικόνας για καφετζοπουλοσ"/>
            <p:cNvPicPr>
              <a:picLocks noChangeAspect="1" noChangeArrowheads="1"/>
            </p:cNvPicPr>
            <p:nvPr/>
          </p:nvPicPr>
          <p:blipFill>
            <a:blip r:embed="rId5" cstate="print">
              <a:duotone>
                <a:schemeClr val="accent6">
                  <a:shade val="45000"/>
                  <a:satMod val="135000"/>
                </a:schemeClr>
                <a:prstClr val="white"/>
              </a:duotone>
            </a:blip>
            <a:srcRect/>
            <a:stretch>
              <a:fillRect/>
            </a:stretch>
          </p:blipFill>
          <p:spPr bwMode="auto">
            <a:xfrm>
              <a:off x="0" y="3081933"/>
              <a:ext cx="4572000" cy="3776067"/>
            </a:xfrm>
            <a:prstGeom prst="rect">
              <a:avLst/>
            </a:prstGeom>
            <a:noFill/>
          </p:spPr>
        </p:pic>
      </p:grpSp>
      <p:sp>
        <p:nvSpPr>
          <p:cNvPr id="2" name="1 - Τίτλος"/>
          <p:cNvSpPr>
            <a:spLocks noGrp="1"/>
          </p:cNvSpPr>
          <p:nvPr>
            <p:ph type="title"/>
          </p:nvPr>
        </p:nvSpPr>
        <p:spPr/>
        <p:txBody>
          <a:bodyPr/>
          <a:lstStyle/>
          <a:p>
            <a:r>
              <a:rPr lang="el-GR" dirty="0" smtClean="0">
                <a:solidFill>
                  <a:srgbClr val="FF0000"/>
                </a:solidFill>
              </a:rPr>
              <a:t>Αντώνης </a:t>
            </a:r>
            <a:r>
              <a:rPr lang="el-GR" dirty="0" err="1" smtClean="0">
                <a:solidFill>
                  <a:srgbClr val="FF0000"/>
                </a:solidFill>
              </a:rPr>
              <a:t>Καφετζόπουλος</a:t>
            </a:r>
            <a:r>
              <a:rPr lang="el-GR" dirty="0" smtClean="0">
                <a:solidFill>
                  <a:srgbClr val="FF0000"/>
                </a:solidFill>
              </a:rPr>
              <a:t> </a:t>
            </a:r>
            <a:endParaRPr lang="el-GR" dirty="0">
              <a:solidFill>
                <a:srgbClr val="FF0000"/>
              </a:solidFill>
            </a:endParaRPr>
          </a:p>
        </p:txBody>
      </p:sp>
      <p:sp>
        <p:nvSpPr>
          <p:cNvPr id="3" name="2 - Θέση περιεχομένου"/>
          <p:cNvSpPr>
            <a:spLocks noGrp="1"/>
          </p:cNvSpPr>
          <p:nvPr>
            <p:ph idx="1"/>
          </p:nvPr>
        </p:nvSpPr>
        <p:spPr/>
        <p:txBody>
          <a:bodyPr>
            <a:normAutofit lnSpcReduction="10000"/>
          </a:bodyPr>
          <a:lstStyle/>
          <a:p>
            <a:pPr fontAlgn="base"/>
            <a:r>
              <a:rPr lang="el-GR" dirty="0">
                <a:solidFill>
                  <a:schemeClr val="tx1"/>
                </a:solidFill>
              </a:rPr>
              <a:t>Γεννηθείς την 13</a:t>
            </a:r>
            <a:r>
              <a:rPr lang="el-GR" baseline="30000" dirty="0">
                <a:solidFill>
                  <a:schemeClr val="tx1"/>
                </a:solidFill>
              </a:rPr>
              <a:t>η</a:t>
            </a:r>
            <a:r>
              <a:rPr lang="el-GR" dirty="0">
                <a:solidFill>
                  <a:schemeClr val="tx1"/>
                </a:solidFill>
              </a:rPr>
              <a:t> Οκτωβρίου του 1951 στην Κωνσταντινούπολη.</a:t>
            </a:r>
          </a:p>
          <a:p>
            <a:pPr fontAlgn="base"/>
            <a:r>
              <a:rPr lang="el-GR" dirty="0">
                <a:solidFill>
                  <a:schemeClr val="tx1"/>
                </a:solidFill>
              </a:rPr>
              <a:t>Σπούδασε για λίγο στη Νομική Σχολή Θεσσαλονίκης.</a:t>
            </a:r>
          </a:p>
          <a:p>
            <a:pPr fontAlgn="base"/>
            <a:r>
              <a:rPr lang="el-GR" b="1" u="sng" dirty="0" smtClean="0">
                <a:solidFill>
                  <a:schemeClr val="tx1"/>
                </a:solidFill>
              </a:rPr>
              <a:t>Χαρακτηριστικές </a:t>
            </a:r>
            <a:r>
              <a:rPr lang="el-GR" b="1" u="sng" dirty="0" err="1" smtClean="0">
                <a:solidFill>
                  <a:schemeClr val="tx1"/>
                </a:solidFill>
              </a:rPr>
              <a:t>ταινίες:</a:t>
            </a:r>
            <a:r>
              <a:rPr lang="el-GR" dirty="0" err="1" smtClean="0">
                <a:solidFill>
                  <a:schemeClr val="tx1"/>
                </a:solidFill>
              </a:rPr>
              <a:t>Και</a:t>
            </a:r>
            <a:r>
              <a:rPr lang="el-GR" dirty="0" smtClean="0">
                <a:solidFill>
                  <a:schemeClr val="tx1"/>
                </a:solidFill>
              </a:rPr>
              <a:t> </a:t>
            </a:r>
            <a:r>
              <a:rPr lang="el-GR" dirty="0">
                <a:solidFill>
                  <a:schemeClr val="tx1"/>
                </a:solidFill>
              </a:rPr>
              <a:t>οι παντρεμένοι έχουν ψυχή , </a:t>
            </a:r>
            <a:r>
              <a:rPr lang="el-GR" dirty="0" err="1">
                <a:solidFill>
                  <a:schemeClr val="tx1"/>
                </a:solidFill>
              </a:rPr>
              <a:t>Poker</a:t>
            </a:r>
            <a:r>
              <a:rPr lang="el-GR" dirty="0">
                <a:solidFill>
                  <a:schemeClr val="tx1"/>
                </a:solidFill>
              </a:rPr>
              <a:t> </a:t>
            </a:r>
            <a:r>
              <a:rPr lang="el-GR" dirty="0" err="1">
                <a:solidFill>
                  <a:schemeClr val="tx1"/>
                </a:solidFill>
              </a:rPr>
              <a:t>Face</a:t>
            </a:r>
            <a:r>
              <a:rPr lang="el-GR" dirty="0">
                <a:solidFill>
                  <a:schemeClr val="tx1"/>
                </a:solidFill>
              </a:rPr>
              <a:t> , </a:t>
            </a:r>
            <a:r>
              <a:rPr lang="el-GR" dirty="0" err="1">
                <a:solidFill>
                  <a:schemeClr val="tx1"/>
                </a:solidFill>
              </a:rPr>
              <a:t>Guinness</a:t>
            </a:r>
            <a:r>
              <a:rPr lang="el-GR" dirty="0">
                <a:solidFill>
                  <a:schemeClr val="tx1"/>
                </a:solidFill>
              </a:rPr>
              <a:t>.</a:t>
            </a:r>
          </a:p>
          <a:p>
            <a:pPr fontAlgn="base"/>
            <a:r>
              <a:rPr lang="el-GR" b="1" u="sng" dirty="0" smtClean="0">
                <a:solidFill>
                  <a:schemeClr val="tx1"/>
                </a:solidFill>
              </a:rPr>
              <a:t>Χαρακτηριστικές</a:t>
            </a:r>
            <a:r>
              <a:rPr lang="el-GR" u="sng" dirty="0" smtClean="0">
                <a:solidFill>
                  <a:schemeClr val="tx1"/>
                </a:solidFill>
              </a:rPr>
              <a:t> </a:t>
            </a:r>
            <a:r>
              <a:rPr lang="el-GR" b="1" u="sng" dirty="0">
                <a:solidFill>
                  <a:schemeClr val="tx1"/>
                </a:solidFill>
              </a:rPr>
              <a:t>ατάκες:</a:t>
            </a:r>
            <a:r>
              <a:rPr lang="el-GR" dirty="0">
                <a:solidFill>
                  <a:schemeClr val="tx1"/>
                </a:solidFill>
              </a:rPr>
              <a:t> </a:t>
            </a:r>
            <a:endParaRPr lang="el-GR" dirty="0" smtClean="0">
              <a:solidFill>
                <a:schemeClr val="tx1"/>
              </a:solidFill>
            </a:endParaRPr>
          </a:p>
          <a:p>
            <a:pPr marL="950976" lvl="1" indent="-514350" fontAlgn="base">
              <a:buFont typeface="+mj-lt"/>
              <a:buAutoNum type="arabicPeriod"/>
            </a:pPr>
            <a:r>
              <a:rPr lang="el-GR" b="1" i="1" dirty="0" smtClean="0">
                <a:solidFill>
                  <a:schemeClr val="tx1"/>
                </a:solidFill>
              </a:rPr>
              <a:t>Τα εξαιρετικά γονίδια από τα οποία προέρχομαι</a:t>
            </a:r>
            <a:r>
              <a:rPr lang="el-GR" b="1" i="1" dirty="0">
                <a:solidFill>
                  <a:schemeClr val="tx1"/>
                </a:solidFill>
              </a:rPr>
              <a:t>.</a:t>
            </a:r>
          </a:p>
          <a:p>
            <a:endParaRPr lang="el-GR" dirty="0">
              <a:solidFill>
                <a:schemeClr val="tx1"/>
              </a:solidFill>
            </a:endParaRPr>
          </a:p>
        </p:txBody>
      </p:sp>
    </p:spTree>
  </p:cSld>
  <p:clrMapOvr>
    <a:masterClrMapping/>
  </p:clrMapOvr>
  <p:transition>
    <p:strips dir="ru"/>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214282" y="1142984"/>
            <a:ext cx="8329642" cy="4983179"/>
          </a:xfrm>
        </p:spPr>
        <p:txBody>
          <a:bodyPr/>
          <a:lstStyle/>
          <a:p>
            <a:pPr algn="ctr">
              <a:buNone/>
            </a:pPr>
            <a:r>
              <a:rPr lang="el-GR" dirty="0" smtClean="0"/>
              <a:t>   Οι </a:t>
            </a:r>
            <a:r>
              <a:rPr lang="el-GR" dirty="0"/>
              <a:t>παραπάνω ηθοποιοί διαλέχτηκαν για την προσφορά τους στον ελληνικό κινηματογράφο με τους τρομερούς ρόλους τους και τις ασύλληπτες ατάκες τους.</a:t>
            </a:r>
          </a:p>
        </p:txBody>
      </p:sp>
    </p:spTree>
  </p:cSld>
  <p:clrMapOvr>
    <a:masterClrMapping/>
  </p:clrMapOvr>
  <p:transition>
    <p:strips dir="ru"/>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1285852" y="533400"/>
            <a:ext cx="7715304" cy="3109914"/>
          </a:xfrm>
        </p:spPr>
        <p:txBody>
          <a:bodyPr>
            <a:normAutofit/>
          </a:bodyPr>
          <a:lstStyle/>
          <a:p>
            <a:r>
              <a:rPr lang="el-GR" sz="3600" dirty="0" smtClean="0">
                <a:solidFill>
                  <a:srgbClr val="FFC000"/>
                </a:solidFill>
              </a:rPr>
              <a:t>Ομάδα 4</a:t>
            </a:r>
            <a:r>
              <a:rPr lang="el-GR" sz="3600" baseline="30000" dirty="0" smtClean="0">
                <a:solidFill>
                  <a:srgbClr val="FFC000"/>
                </a:solidFill>
              </a:rPr>
              <a:t>η</a:t>
            </a:r>
            <a:r>
              <a:rPr lang="el-GR" sz="3600" dirty="0" smtClean="0">
                <a:solidFill>
                  <a:srgbClr val="FFC000"/>
                </a:solidFill>
              </a:rPr>
              <a:t> :Τα κοινωνικά στερεότυπα.</a:t>
            </a:r>
            <a:r>
              <a:rPr lang="el-GR" sz="3200" dirty="0" smtClean="0">
                <a:solidFill>
                  <a:srgbClr val="FFC000"/>
                </a:solidFill>
              </a:rPr>
              <a:t/>
            </a:r>
            <a:br>
              <a:rPr lang="el-GR" sz="3200" dirty="0" smtClean="0">
                <a:solidFill>
                  <a:srgbClr val="FFC000"/>
                </a:solidFill>
              </a:rPr>
            </a:br>
            <a:r>
              <a:rPr lang="el-GR" sz="2800" dirty="0" smtClean="0">
                <a:solidFill>
                  <a:srgbClr val="FFC000"/>
                </a:solidFill>
              </a:rPr>
              <a:t>Οι αντιλήψεις μέσα στο χρόνο.</a:t>
            </a:r>
            <a:endParaRPr lang="el-GR" sz="3200" dirty="0">
              <a:solidFill>
                <a:srgbClr val="FFC000"/>
              </a:solidFill>
            </a:endParaRPr>
          </a:p>
        </p:txBody>
      </p:sp>
      <p:sp>
        <p:nvSpPr>
          <p:cNvPr id="4" name="3 - Υπότιτλος"/>
          <p:cNvSpPr>
            <a:spLocks noGrp="1"/>
          </p:cNvSpPr>
          <p:nvPr>
            <p:ph type="subTitle" idx="1"/>
          </p:nvPr>
        </p:nvSpPr>
        <p:spPr>
          <a:xfrm>
            <a:off x="3357554" y="3857628"/>
            <a:ext cx="5114778" cy="2000264"/>
          </a:xfrm>
        </p:spPr>
        <p:txBody>
          <a:bodyPr>
            <a:normAutofit fontScale="92500" lnSpcReduction="20000"/>
          </a:bodyPr>
          <a:lstStyle/>
          <a:p>
            <a:r>
              <a:rPr lang="el-GR" dirty="0" smtClean="0">
                <a:solidFill>
                  <a:srgbClr val="FFC000"/>
                </a:solidFill>
              </a:rPr>
              <a:t>Αναστασιάδη Ιωάννα,</a:t>
            </a:r>
          </a:p>
          <a:p>
            <a:r>
              <a:rPr lang="el-GR" dirty="0" smtClean="0">
                <a:solidFill>
                  <a:srgbClr val="FFC000"/>
                </a:solidFill>
              </a:rPr>
              <a:t>Αποστόλου Προκόπιος,</a:t>
            </a:r>
          </a:p>
          <a:p>
            <a:r>
              <a:rPr lang="el-GR" dirty="0" smtClean="0">
                <a:solidFill>
                  <a:srgbClr val="FFC000"/>
                </a:solidFill>
              </a:rPr>
              <a:t>Γιαννούλη Σοφία και </a:t>
            </a:r>
          </a:p>
          <a:p>
            <a:r>
              <a:rPr lang="el-GR" dirty="0" smtClean="0">
                <a:solidFill>
                  <a:srgbClr val="FFC000"/>
                </a:solidFill>
              </a:rPr>
              <a:t>Τσόλη Μελίνα</a:t>
            </a:r>
            <a:endParaRPr lang="el-GR" dirty="0">
              <a:solidFill>
                <a:srgbClr val="FFC000"/>
              </a:solidFill>
            </a:endParaRPr>
          </a:p>
        </p:txBody>
      </p:sp>
    </p:spTree>
  </p:cSld>
  <p:clrMapOvr>
    <a:masterClrMapping/>
  </p:clrMapOvr>
  <p:transition>
    <p:split orient="vert"/>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dirty="0"/>
          </a:p>
        </p:txBody>
      </p:sp>
      <p:sp>
        <p:nvSpPr>
          <p:cNvPr id="3" name="2 - Θέση περιεχομένου"/>
          <p:cNvSpPr>
            <a:spLocks noGrp="1"/>
          </p:cNvSpPr>
          <p:nvPr>
            <p:ph idx="1"/>
          </p:nvPr>
        </p:nvSpPr>
        <p:spPr/>
        <p:txBody>
          <a:bodyPr/>
          <a:lstStyle/>
          <a:p>
            <a:pPr>
              <a:buNone/>
            </a:pPr>
            <a:r>
              <a:rPr lang="el-GR" dirty="0" smtClean="0"/>
              <a:t>Την εργασία που θα ακολουθήσει θα δούμε:</a:t>
            </a:r>
          </a:p>
          <a:p>
            <a:r>
              <a:rPr lang="el-GR" dirty="0" smtClean="0"/>
              <a:t>Ιστορική αναδρομή στα κοινωνικά στερεότυπα και στις προκαταλήψεις περασμένων δεκαετιών.</a:t>
            </a:r>
          </a:p>
          <a:p>
            <a:endParaRPr lang="el-GR" dirty="0" smtClean="0"/>
          </a:p>
          <a:p>
            <a:pPr>
              <a:buNone/>
            </a:pPr>
            <a:endParaRPr lang="el-GR" dirty="0"/>
          </a:p>
        </p:txBody>
      </p:sp>
    </p:spTree>
  </p:cSld>
  <p:clrMapOvr>
    <a:masterClrMapping/>
  </p:clrMapOvr>
  <p:transition>
    <p:split orient="vert"/>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normAutofit/>
          </a:bodyPr>
          <a:lstStyle/>
          <a:p>
            <a:pPr>
              <a:buNone/>
            </a:pPr>
            <a:r>
              <a:rPr lang="el-GR" dirty="0" smtClean="0"/>
              <a:t>Πιο ειδικά θα επισημάνουμε διαφορές ανάμεσα στα δύο φύλα ως προς : </a:t>
            </a:r>
          </a:p>
          <a:p>
            <a:pPr lvl="1"/>
            <a:r>
              <a:rPr lang="el-GR" dirty="0" smtClean="0"/>
              <a:t>Το επάγγελμα </a:t>
            </a:r>
          </a:p>
          <a:p>
            <a:pPr lvl="1"/>
            <a:r>
              <a:rPr lang="el-GR" dirty="0" smtClean="0"/>
              <a:t>Τον τρόπο συμπεριφοράς</a:t>
            </a:r>
          </a:p>
          <a:p>
            <a:pPr lvl="1"/>
            <a:r>
              <a:rPr lang="el-GR" dirty="0" smtClean="0"/>
              <a:t>Την καθημερινότητα</a:t>
            </a:r>
          </a:p>
          <a:p>
            <a:pPr lvl="1"/>
            <a:r>
              <a:rPr lang="el-GR" dirty="0" smtClean="0"/>
              <a:t>Την ένταξη στο κοινωνικό τους περίγυρο </a:t>
            </a:r>
          </a:p>
          <a:p>
            <a:pPr lvl="1"/>
            <a:r>
              <a:rPr lang="el-GR" dirty="0" smtClean="0"/>
              <a:t>Την άμεση συμμετοχή τους στα κοινά κ.ά.</a:t>
            </a:r>
          </a:p>
          <a:p>
            <a:endParaRPr lang="el-GR" dirty="0"/>
          </a:p>
        </p:txBody>
      </p:sp>
    </p:spTree>
  </p:cSld>
  <p:clrMapOvr>
    <a:masterClrMapping/>
  </p:clrMapOvr>
  <p:transition>
    <p:split orient="vert"/>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a:xfrm>
            <a:off x="457200" y="928670"/>
            <a:ext cx="8229600" cy="5197493"/>
          </a:xfrm>
        </p:spPr>
        <p:txBody>
          <a:bodyPr>
            <a:normAutofit fontScale="92500" lnSpcReduction="20000"/>
          </a:bodyPr>
          <a:lstStyle/>
          <a:p>
            <a:r>
              <a:rPr lang="el-GR" dirty="0" smtClean="0"/>
              <a:t>Επίσης θα δούμε μερικές μόνο από τις πολλές ταινίες που αγαπήθηκαν από το ευρύ κοινό.</a:t>
            </a:r>
          </a:p>
          <a:p>
            <a:pPr>
              <a:buNone/>
            </a:pPr>
            <a:r>
              <a:rPr lang="el-GR" dirty="0" smtClean="0"/>
              <a:t>Συγκεκριμένα : </a:t>
            </a:r>
          </a:p>
          <a:p>
            <a:r>
              <a:rPr lang="el-GR" dirty="0" smtClean="0"/>
              <a:t>Η δε γυνή να  φοβείται τον άντρα. (περιγραφή της ζωής ενός ζευγαριού πριν και μετά τον έγγαμο βίο.)</a:t>
            </a:r>
          </a:p>
          <a:p>
            <a:r>
              <a:rPr lang="el-GR" dirty="0" smtClean="0"/>
              <a:t>Το ξύλο βγήκε από τον παράδεισο. (παραστατική περιγραφή της διαπαιδαγώγησης των νέων κοριτσιών)</a:t>
            </a:r>
          </a:p>
          <a:p>
            <a:r>
              <a:rPr lang="el-GR" dirty="0" smtClean="0"/>
              <a:t>Η Φόνισσα. (η προσπάθεια μιας γυναίκας να απαλλάξει τα νέα κορίτσια από τα βάσανα της ζωής.) κ.α.</a:t>
            </a:r>
          </a:p>
          <a:p>
            <a:endParaRPr lang="el-GR" dirty="0"/>
          </a:p>
        </p:txBody>
      </p:sp>
    </p:spTree>
  </p:cSld>
  <p:clrMapOvr>
    <a:masterClrMapping/>
  </p:clrMapOvr>
  <p:transition>
    <p:split orient="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2800" dirty="0" smtClean="0"/>
              <a:t>Προπολεμική Περίοδος </a:t>
            </a:r>
            <a:endParaRPr lang="el-GR" sz="2800" dirty="0"/>
          </a:p>
        </p:txBody>
      </p:sp>
      <p:sp>
        <p:nvSpPr>
          <p:cNvPr id="3" name="2 - Θέση περιεχομένου"/>
          <p:cNvSpPr>
            <a:spLocks noGrp="1"/>
          </p:cNvSpPr>
          <p:nvPr>
            <p:ph idx="1"/>
          </p:nvPr>
        </p:nvSpPr>
        <p:spPr>
          <a:xfrm>
            <a:off x="457200" y="1600200"/>
            <a:ext cx="8229600" cy="5257800"/>
          </a:xfrm>
        </p:spPr>
        <p:txBody>
          <a:bodyPr>
            <a:normAutofit/>
          </a:bodyPr>
          <a:lstStyle/>
          <a:p>
            <a:r>
              <a:rPr lang="el-GR" sz="2400" dirty="0">
                <a:solidFill>
                  <a:schemeClr val="bg1"/>
                </a:solidFill>
              </a:rPr>
              <a:t>Οι Αθηναίοι πρωτοβλέπουν κινηματογράφο το 1897. Η προβολή της κινούμενης εικόνας προκαλεί ζωηρές αντιδράσεις και το καινούργιο θέαμα γίνεται μόνιμο θέμα συζήτησης και αιτία πολλών </a:t>
            </a:r>
            <a:r>
              <a:rPr lang="el-GR" sz="2400" dirty="0" smtClean="0">
                <a:solidFill>
                  <a:schemeClr val="bg1"/>
                </a:solidFill>
              </a:rPr>
              <a:t>δημοσιεύσεων.</a:t>
            </a:r>
          </a:p>
          <a:p>
            <a:r>
              <a:rPr lang="el-GR" sz="2400" dirty="0">
                <a:solidFill>
                  <a:schemeClr val="bg1"/>
                </a:solidFill>
              </a:rPr>
              <a:t>Το 1907 ανοίγει ο πρώτος κινηματογράφος στην Αθήνα. Οι αίθουσες προβολών αρχίζουν να πολλαπλασιάζονται. Έκτακτες προβολές οργανώνονται στα θέατρα. Την χρονική περίοδο μεταξύ 1910-11 γυρίζονται ορισμένες βουβές κωμωδίες μικρού μήκους από τον σκηνοθέτη – ηθοποιό Σπύρο Δημητρακόπουλο, ο οποίος ερμηνεύει και τους περισσότερους ρόλους των ταινιών, με το ψευδώνυμο “</a:t>
            </a:r>
            <a:r>
              <a:rPr lang="el-GR" sz="2400" dirty="0" err="1">
                <a:solidFill>
                  <a:schemeClr val="bg1"/>
                </a:solidFill>
              </a:rPr>
              <a:t>Σπυρίδιον</a:t>
            </a:r>
            <a:r>
              <a:rPr lang="el-GR" sz="2400" dirty="0" smtClean="0">
                <a:solidFill>
                  <a:schemeClr val="bg1"/>
                </a:solidFill>
              </a:rPr>
              <a:t>".</a:t>
            </a:r>
            <a:endParaRPr lang="el-GR" sz="2400" dirty="0">
              <a:solidFill>
                <a:schemeClr val="bg1"/>
              </a:solidFill>
            </a:endParaRPr>
          </a:p>
        </p:txBody>
      </p:sp>
    </p:spTree>
  </p:cSld>
  <p:clrMapOvr>
    <a:masterClrMapping/>
  </p:clrMapOvr>
  <p:transition>
    <p:dissolv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lstStyle/>
          <a:p>
            <a:pPr>
              <a:buNone/>
            </a:pPr>
            <a:r>
              <a:rPr lang="el-GR" dirty="0" smtClean="0"/>
              <a:t>Επίσης θα παρουσιάσουμε:</a:t>
            </a:r>
          </a:p>
          <a:p>
            <a:r>
              <a:rPr lang="el-GR" dirty="0" smtClean="0"/>
              <a:t>Τον τρόπο και τον τόπο όπου γυρίζονταν οι διάφορες ταινίες.</a:t>
            </a:r>
          </a:p>
          <a:p>
            <a:r>
              <a:rPr lang="el-GR" dirty="0" smtClean="0"/>
              <a:t>Τον ρόλο των γυναικών και των ανδρών</a:t>
            </a:r>
          </a:p>
          <a:p>
            <a:r>
              <a:rPr lang="el-GR" dirty="0" smtClean="0"/>
              <a:t>Την αλλαγή μέσα στα χρόνια </a:t>
            </a:r>
          </a:p>
          <a:p>
            <a:endParaRPr lang="el-GR" dirty="0"/>
          </a:p>
        </p:txBody>
      </p:sp>
    </p:spTree>
  </p:cSld>
  <p:clrMapOvr>
    <a:masterClrMapping/>
  </p:clrMapOvr>
  <p:transition>
    <p:split orient="vert"/>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normAutofit fontScale="85000" lnSpcReduction="20000"/>
          </a:bodyPr>
          <a:lstStyle/>
          <a:p>
            <a:pPr>
              <a:buNone/>
            </a:pPr>
            <a:r>
              <a:rPr lang="el-GR" dirty="0" smtClean="0"/>
              <a:t>Ο κοινωνικός ρόλος ανάμεσα στα δύο φύλα, έχει αλλάξει. Παρόλα αυτά στην παλιά εποχή υπήρχαν ορισμένες αντιλήψεις. Χαρακτηριστικά  παραδείγματα  αποτελούν :</a:t>
            </a:r>
          </a:p>
          <a:p>
            <a:r>
              <a:rPr lang="el-GR" dirty="0" smtClean="0"/>
              <a:t>Η κοινωνική αγωγή του κάθε ατόμου. Ένας άντρας μπορεί να συμμετέχει στα κοινά και να εργάζεται σε όποιον τόπο εργασίας επιθυμεί</a:t>
            </a:r>
          </a:p>
          <a:p>
            <a:r>
              <a:rPr lang="el-GR" dirty="0" smtClean="0"/>
              <a:t>Η συμπεριφορά ανάλογα με το φύλο αλλάζει. Η γυναίκα είναι περιορισμένη στον χώρο του σπιτιού και πάντα είναι υπάκουη στον άντρα της. Αντίθετα ο άντρας είναι πιο ελεύθερος  και ως ‘’ανώτερο ον’’  μπορεί να επιλέξει μόνος του όλες τις αποφάσεις.</a:t>
            </a:r>
          </a:p>
          <a:p>
            <a:endParaRPr lang="el-GR" dirty="0" smtClean="0"/>
          </a:p>
          <a:p>
            <a:endParaRPr lang="el-GR" dirty="0" smtClean="0"/>
          </a:p>
        </p:txBody>
      </p:sp>
    </p:spTree>
  </p:cSld>
  <p:clrMapOvr>
    <a:masterClrMapping/>
  </p:clrMapOvr>
  <p:transition>
    <p:split orient="vert"/>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dirty="0"/>
          </a:p>
        </p:txBody>
      </p:sp>
      <p:sp>
        <p:nvSpPr>
          <p:cNvPr id="3" name="2 - Θέση περιεχομένου"/>
          <p:cNvSpPr>
            <a:spLocks noGrp="1"/>
          </p:cNvSpPr>
          <p:nvPr>
            <p:ph idx="1"/>
          </p:nvPr>
        </p:nvSpPr>
        <p:spPr/>
        <p:txBody>
          <a:bodyPr/>
          <a:lstStyle/>
          <a:p>
            <a:pPr>
              <a:buNone/>
            </a:pPr>
            <a:r>
              <a:rPr lang="el-GR" dirty="0" smtClean="0"/>
              <a:t>   Όπως καταλαβαίνουμε ο ελληνικός κινηματογράφος αγαπήθηκε, και αγαπιέται ακόμα από πολλούς ανθρώπους και  καταφέρνει να παρουσιάσει στους ανθρώπους μέσα από όμορφα ευτράπελα τα πράγματα που συμβαίνουν στην καθημερινότητα. </a:t>
            </a:r>
            <a:endParaRPr lang="el-GR" dirty="0"/>
          </a:p>
        </p:txBody>
      </p:sp>
    </p:spTree>
  </p:cSld>
  <p:clrMapOvr>
    <a:masterClrMapping/>
  </p:clrMapOvr>
  <p:transition>
    <p:split orient="vert"/>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p:txBody>
          <a:bodyPr>
            <a:noAutofit/>
          </a:bodyPr>
          <a:lstStyle/>
          <a:p>
            <a:r>
              <a:rPr lang="el-GR" sz="3200" dirty="0" smtClean="0">
                <a:solidFill>
                  <a:srgbClr val="FFC000"/>
                </a:solidFill>
              </a:rPr>
              <a:t>Ομάδα 5</a:t>
            </a:r>
            <a:r>
              <a:rPr lang="el-GR" sz="3200" baseline="30000" dirty="0" smtClean="0">
                <a:solidFill>
                  <a:srgbClr val="FFC000"/>
                </a:solidFill>
              </a:rPr>
              <a:t>η</a:t>
            </a:r>
            <a:r>
              <a:rPr lang="el-GR" sz="3200" dirty="0" smtClean="0">
                <a:solidFill>
                  <a:srgbClr val="FFC000"/>
                </a:solidFill>
              </a:rPr>
              <a:t>:ΕΛΛΗΝΕΣ ΗΘΟΠΟΙΟΙ ΚΑΙ ΣΚΗΝΟΘΕΤΕΣ ΠΟΥ ΒΡΑΒΕΥΤΗΚΑΝ ΣΤΟ ΦΕΣΤΙΒΑΛ ΚΑΝΝΩΝ</a:t>
            </a:r>
            <a:endParaRPr lang="el-GR" sz="3200" dirty="0">
              <a:solidFill>
                <a:srgbClr val="FFC000"/>
              </a:solidFill>
            </a:endParaRPr>
          </a:p>
        </p:txBody>
      </p:sp>
      <p:sp>
        <p:nvSpPr>
          <p:cNvPr id="3" name="2 - Υπότιτλος"/>
          <p:cNvSpPr>
            <a:spLocks noGrp="1"/>
          </p:cNvSpPr>
          <p:nvPr>
            <p:ph type="subTitle" idx="1"/>
          </p:nvPr>
        </p:nvSpPr>
        <p:spPr>
          <a:xfrm>
            <a:off x="2071670" y="4143380"/>
            <a:ext cx="6400800" cy="1752600"/>
          </a:xfrm>
        </p:spPr>
        <p:txBody>
          <a:bodyPr>
            <a:normAutofit/>
          </a:bodyPr>
          <a:lstStyle/>
          <a:p>
            <a:r>
              <a:rPr lang="el-GR" sz="2800" dirty="0" smtClean="0">
                <a:solidFill>
                  <a:srgbClr val="FFC000"/>
                </a:solidFill>
              </a:rPr>
              <a:t>Δημήτρης Μάστορας,</a:t>
            </a:r>
          </a:p>
          <a:p>
            <a:r>
              <a:rPr lang="el-GR" sz="2800" dirty="0" smtClean="0">
                <a:solidFill>
                  <a:srgbClr val="FFC000"/>
                </a:solidFill>
              </a:rPr>
              <a:t>Αποστόλης Μάστορας,</a:t>
            </a:r>
          </a:p>
          <a:p>
            <a:r>
              <a:rPr lang="el-GR" sz="2800" dirty="0" smtClean="0">
                <a:solidFill>
                  <a:srgbClr val="FFC000"/>
                </a:solidFill>
              </a:rPr>
              <a:t>Αλέξανδρος Λώλος.</a:t>
            </a:r>
            <a:endParaRPr lang="el-GR" sz="2800" dirty="0">
              <a:solidFill>
                <a:srgbClr val="FFC000"/>
              </a:solidFill>
            </a:endParaRPr>
          </a:p>
        </p:txBody>
      </p:sp>
    </p:spTree>
  </p:cSld>
  <p:clrMapOvr>
    <a:masterClrMapping/>
  </p:clrMapOvr>
  <p:transition>
    <p:comb/>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ΦΕΣΤΙΒΑΛ ΚΑΝΝΩΝ</a:t>
            </a:r>
            <a:endParaRPr lang="el-GR" dirty="0"/>
          </a:p>
        </p:txBody>
      </p:sp>
      <p:sp>
        <p:nvSpPr>
          <p:cNvPr id="3" name="2 - Θέση περιεχομένου"/>
          <p:cNvSpPr>
            <a:spLocks noGrp="1"/>
          </p:cNvSpPr>
          <p:nvPr>
            <p:ph idx="1"/>
          </p:nvPr>
        </p:nvSpPr>
        <p:spPr>
          <a:xfrm>
            <a:off x="428596" y="1571612"/>
            <a:ext cx="8258204" cy="4554551"/>
          </a:xfrm>
        </p:spPr>
        <p:txBody>
          <a:bodyPr>
            <a:normAutofit/>
          </a:bodyPr>
          <a:lstStyle/>
          <a:p>
            <a:r>
              <a:rPr lang="el-GR" dirty="0" smtClean="0">
                <a:latin typeface="Arial Narrow" pitchFamily="34" charset="0"/>
              </a:rPr>
              <a:t>Είναι ένα από τα πιο σημαντικά  φεστιβάλ κινηματογράφου στον κόσμο, διεξάγεται στις Κάννες της Γαλλίας μια φορά τον χρόνο. Το φεστιβάλ διοργανώθηκε για πρώτη φορά το Σεπτέμβριο του 1939.</a:t>
            </a:r>
            <a:endParaRPr lang="el-GR" dirty="0">
              <a:latin typeface="Arial Narrow" pitchFamily="34" charset="0"/>
            </a:endParaRPr>
          </a:p>
        </p:txBody>
      </p:sp>
    </p:spTree>
  </p:cSld>
  <p:clrMapOvr>
    <a:masterClrMapping/>
  </p:clrMapOvr>
  <p:transition>
    <p:comb/>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ΕΙΔΗ ΒΡΑΒΕΙΩΝ ΣΤΟ ΦΕΣΤΙΒΑΛ ΚΑΝΝΩΝ</a:t>
            </a:r>
            <a:endParaRPr lang="el-GR" dirty="0"/>
          </a:p>
        </p:txBody>
      </p:sp>
      <p:sp>
        <p:nvSpPr>
          <p:cNvPr id="3" name="2 - Θέση περιεχομένου"/>
          <p:cNvSpPr>
            <a:spLocks noGrp="1"/>
          </p:cNvSpPr>
          <p:nvPr>
            <p:ph idx="1"/>
          </p:nvPr>
        </p:nvSpPr>
        <p:spPr/>
        <p:txBody>
          <a:bodyPr/>
          <a:lstStyle/>
          <a:p>
            <a:r>
              <a:rPr lang="el-GR" dirty="0" smtClean="0"/>
              <a:t>Χρυσός Φοίνικας</a:t>
            </a:r>
          </a:p>
          <a:p>
            <a:r>
              <a:rPr lang="el-GR" dirty="0" smtClean="0"/>
              <a:t>Μεγάλο Βραβείο</a:t>
            </a:r>
          </a:p>
          <a:p>
            <a:r>
              <a:rPr lang="el-GR" dirty="0" smtClean="0"/>
              <a:t>Βραβείο γυναικείου ρόλου</a:t>
            </a:r>
          </a:p>
          <a:p>
            <a:r>
              <a:rPr lang="el-GR" dirty="0" smtClean="0"/>
              <a:t>Βραβείο ανδρικού ρόλου</a:t>
            </a:r>
          </a:p>
          <a:p>
            <a:r>
              <a:rPr lang="el-GR" dirty="0" smtClean="0"/>
              <a:t>Βραβείο σκηνοθεσίας</a:t>
            </a:r>
          </a:p>
          <a:p>
            <a:r>
              <a:rPr lang="el-GR" dirty="0" smtClean="0"/>
              <a:t>Βραβείο σεναρίου</a:t>
            </a:r>
          </a:p>
          <a:p>
            <a:r>
              <a:rPr lang="el-GR" dirty="0" smtClean="0"/>
              <a:t>Βραβείο επιτροπής</a:t>
            </a:r>
            <a:endParaRPr lang="el-GR" dirty="0"/>
          </a:p>
        </p:txBody>
      </p:sp>
    </p:spTree>
  </p:cSld>
  <p:clrMapOvr>
    <a:masterClrMapping/>
  </p:clrMapOvr>
  <p:transition>
    <p:comb/>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smtClean="0"/>
              <a:t> ΚΟΡΥΦΑΙΕΣ ΕΛΛΗΝΙΚΕΣ ΤΑΙΝΙΕΣ</a:t>
            </a:r>
            <a:endParaRPr lang="el-GR" dirty="0"/>
          </a:p>
        </p:txBody>
      </p:sp>
      <p:sp>
        <p:nvSpPr>
          <p:cNvPr id="3" name="2 - Θέση περιεχομένου"/>
          <p:cNvSpPr>
            <a:spLocks noGrp="1"/>
          </p:cNvSpPr>
          <p:nvPr>
            <p:ph idx="1"/>
          </p:nvPr>
        </p:nvSpPr>
        <p:spPr/>
        <p:txBody>
          <a:bodyPr>
            <a:normAutofit lnSpcReduction="10000"/>
          </a:bodyPr>
          <a:lstStyle/>
          <a:p>
            <a:r>
              <a:rPr lang="el-GR" dirty="0" smtClean="0"/>
              <a:t>Κυνόδοντας(2009,Γιώργος </a:t>
            </a:r>
            <a:r>
              <a:rPr lang="el-GR" dirty="0" err="1" smtClean="0"/>
              <a:t>Λάνθιμος</a:t>
            </a:r>
            <a:r>
              <a:rPr lang="el-GR" dirty="0" smtClean="0"/>
              <a:t>)</a:t>
            </a:r>
          </a:p>
          <a:p>
            <a:r>
              <a:rPr lang="el-GR" dirty="0" smtClean="0"/>
              <a:t>Μια Αιωνιότητα  και Μια Ημέρα(1998,Θεόδωρος Αγγελόπουλος)</a:t>
            </a:r>
          </a:p>
          <a:p>
            <a:r>
              <a:rPr lang="el-GR" dirty="0" smtClean="0"/>
              <a:t>Θίασος(1995,Θεόδωρος Αγγελόπουλος)</a:t>
            </a:r>
          </a:p>
          <a:p>
            <a:r>
              <a:rPr lang="el-GR" dirty="0" smtClean="0"/>
              <a:t>Ζ(1969,Κώστας Γαβράς)</a:t>
            </a:r>
          </a:p>
          <a:p>
            <a:r>
              <a:rPr lang="el-GR" dirty="0" smtClean="0"/>
              <a:t>Στέλλα(1955,Μιχάλης Κακογιάννης)</a:t>
            </a:r>
          </a:p>
          <a:p>
            <a:r>
              <a:rPr lang="el-GR" dirty="0" smtClean="0"/>
              <a:t>Ο Δράκος(1956,Ντίνος Ηλιόπουλος)</a:t>
            </a:r>
          </a:p>
          <a:p>
            <a:r>
              <a:rPr lang="el-GR" dirty="0" smtClean="0"/>
              <a:t>Κρυστάλλινες Νύχτες(1992,Τόνια </a:t>
            </a:r>
            <a:r>
              <a:rPr lang="el-GR" dirty="0" err="1" smtClean="0"/>
              <a:t>Μαρκετάκη</a:t>
            </a:r>
            <a:r>
              <a:rPr lang="el-GR" dirty="0" smtClean="0"/>
              <a:t>)</a:t>
            </a:r>
            <a:endParaRPr lang="el-GR" dirty="0"/>
          </a:p>
        </p:txBody>
      </p:sp>
    </p:spTree>
  </p:cSld>
  <p:clrMapOvr>
    <a:masterClrMapping/>
  </p:clrMapOvr>
  <p:transition>
    <p:comb/>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 ΚΟΡΥΦΑΙΕΣ ΕΛΛΗΝΙΚΕΣ ΤΑΙΝΙΕΣ</a:t>
            </a:r>
            <a:endParaRPr lang="el-GR" dirty="0"/>
          </a:p>
        </p:txBody>
      </p:sp>
      <p:sp>
        <p:nvSpPr>
          <p:cNvPr id="3" name="2 - Θέση περιεχομένου"/>
          <p:cNvSpPr>
            <a:spLocks noGrp="1"/>
          </p:cNvSpPr>
          <p:nvPr>
            <p:ph idx="1"/>
          </p:nvPr>
        </p:nvSpPr>
        <p:spPr/>
        <p:txBody>
          <a:bodyPr/>
          <a:lstStyle/>
          <a:p>
            <a:r>
              <a:rPr lang="el-GR" dirty="0" smtClean="0"/>
              <a:t>Ρεμπέτικο(1982,Κώστας </a:t>
            </a:r>
            <a:r>
              <a:rPr lang="el-GR" dirty="0" err="1" smtClean="0"/>
              <a:t>Φερρής</a:t>
            </a:r>
            <a:r>
              <a:rPr lang="el-GR" dirty="0" smtClean="0"/>
              <a:t>)</a:t>
            </a:r>
          </a:p>
          <a:p>
            <a:r>
              <a:rPr lang="en-US" dirty="0" smtClean="0"/>
              <a:t>MISS VIOLENCE(2013,</a:t>
            </a:r>
            <a:r>
              <a:rPr lang="el-GR" dirty="0" smtClean="0"/>
              <a:t>Αλέξανδρος </a:t>
            </a:r>
            <a:r>
              <a:rPr lang="el-GR" dirty="0" err="1" smtClean="0"/>
              <a:t>Αβρανάς</a:t>
            </a:r>
            <a:r>
              <a:rPr lang="el-GR" dirty="0" smtClean="0"/>
              <a:t>)</a:t>
            </a:r>
          </a:p>
          <a:p>
            <a:r>
              <a:rPr lang="en-US" dirty="0" err="1" smtClean="0"/>
              <a:t>Attenberg</a:t>
            </a:r>
            <a:r>
              <a:rPr lang="en-US" dirty="0" smtClean="0"/>
              <a:t>(2010,</a:t>
            </a:r>
            <a:r>
              <a:rPr lang="el-GR" dirty="0" smtClean="0"/>
              <a:t>Αθηνά Ραχήλ </a:t>
            </a:r>
            <a:r>
              <a:rPr lang="el-GR" dirty="0" err="1" smtClean="0"/>
              <a:t>Ταγκάρη</a:t>
            </a:r>
            <a:r>
              <a:rPr lang="el-GR" dirty="0" smtClean="0"/>
              <a:t>)</a:t>
            </a:r>
          </a:p>
          <a:p>
            <a:endParaRPr lang="el-GR" dirty="0" smtClean="0"/>
          </a:p>
        </p:txBody>
      </p:sp>
    </p:spTree>
  </p:cSld>
  <p:clrMapOvr>
    <a:masterClrMapping/>
  </p:clrMapOvr>
  <p:transition>
    <p:comb/>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ΒΡΑΒΕΥΜΕΝΟΙ ΗΘΟΠΟΙΟΙ</a:t>
            </a:r>
            <a:endParaRPr lang="el-GR" dirty="0"/>
          </a:p>
        </p:txBody>
      </p:sp>
      <p:sp>
        <p:nvSpPr>
          <p:cNvPr id="3" name="2 - Θέση περιεχομένου"/>
          <p:cNvSpPr>
            <a:spLocks noGrp="1"/>
          </p:cNvSpPr>
          <p:nvPr>
            <p:ph idx="1"/>
          </p:nvPr>
        </p:nvSpPr>
        <p:spPr/>
        <p:txBody>
          <a:bodyPr/>
          <a:lstStyle/>
          <a:p>
            <a:r>
              <a:rPr lang="el-GR" dirty="0" smtClean="0"/>
              <a:t>Μελίνα Μερκούρη</a:t>
            </a:r>
          </a:p>
          <a:p>
            <a:r>
              <a:rPr lang="el-GR" dirty="0" smtClean="0"/>
              <a:t>Κατίνα Παξινού</a:t>
            </a:r>
          </a:p>
          <a:p>
            <a:r>
              <a:rPr lang="el-GR" dirty="0" smtClean="0"/>
              <a:t>Αλίκη Βουγιουκλάκη</a:t>
            </a:r>
          </a:p>
          <a:p>
            <a:r>
              <a:rPr lang="el-GR" dirty="0" smtClean="0"/>
              <a:t>Ολυμπία </a:t>
            </a:r>
            <a:r>
              <a:rPr lang="el-GR" dirty="0" smtClean="0"/>
              <a:t>Δουκάκη</a:t>
            </a:r>
            <a:endParaRPr lang="el-GR" dirty="0" smtClean="0"/>
          </a:p>
        </p:txBody>
      </p:sp>
    </p:spTree>
  </p:cSld>
  <p:clrMapOvr>
    <a:masterClrMapping/>
  </p:clrMapOvr>
  <p:transition>
    <p:comb/>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10 ΚΑΛΥΤΕΡΕΣ ΤΑΙΝΙΕΣ</a:t>
            </a:r>
            <a:endParaRPr lang="el-GR" dirty="0"/>
          </a:p>
        </p:txBody>
      </p:sp>
      <p:sp>
        <p:nvSpPr>
          <p:cNvPr id="3" name="2 - Θέση περιεχομένου"/>
          <p:cNvSpPr>
            <a:spLocks noGrp="1"/>
          </p:cNvSpPr>
          <p:nvPr>
            <p:ph idx="1"/>
          </p:nvPr>
        </p:nvSpPr>
        <p:spPr/>
        <p:txBody>
          <a:bodyPr/>
          <a:lstStyle/>
          <a:p>
            <a:r>
              <a:rPr lang="el-GR" dirty="0" smtClean="0"/>
              <a:t>Γλυκιά ζωή(1960,Φεντερίκο Φελίνι)</a:t>
            </a:r>
          </a:p>
          <a:p>
            <a:r>
              <a:rPr lang="el-GR" dirty="0" smtClean="0"/>
              <a:t>Οι Ομπρέλες του Χερβούργου(1964,Ζάκ </a:t>
            </a:r>
            <a:r>
              <a:rPr lang="el-GR" dirty="0" err="1" smtClean="0"/>
              <a:t>Ντεμί</a:t>
            </a:r>
            <a:r>
              <a:rPr lang="el-GR" dirty="0" smtClean="0"/>
              <a:t>)</a:t>
            </a:r>
          </a:p>
          <a:p>
            <a:r>
              <a:rPr lang="en-US" dirty="0" smtClean="0"/>
              <a:t>M.A.S.H(</a:t>
            </a:r>
            <a:r>
              <a:rPr lang="el-GR" dirty="0" smtClean="0"/>
              <a:t>1970,Ρόμπερτ </a:t>
            </a:r>
            <a:r>
              <a:rPr lang="el-GR" dirty="0" err="1" smtClean="0"/>
              <a:t>Όλτμαν</a:t>
            </a:r>
            <a:r>
              <a:rPr lang="el-GR" dirty="0" smtClean="0"/>
              <a:t>)</a:t>
            </a:r>
          </a:p>
          <a:p>
            <a:r>
              <a:rPr lang="el-GR" dirty="0" smtClean="0"/>
              <a:t>Αποκάλυψη τώρα(1979,Φράνσις </a:t>
            </a:r>
            <a:r>
              <a:rPr lang="el-GR" dirty="0" err="1" smtClean="0"/>
              <a:t>Φόρντ</a:t>
            </a:r>
            <a:r>
              <a:rPr lang="el-GR" dirty="0" smtClean="0"/>
              <a:t> Κόπολα)</a:t>
            </a:r>
            <a:endParaRPr lang="en-US" dirty="0" smtClean="0"/>
          </a:p>
          <a:p>
            <a:r>
              <a:rPr lang="el-GR" dirty="0" smtClean="0"/>
              <a:t>Ο ίσκιος του πολεμιστή</a:t>
            </a:r>
          </a:p>
          <a:p>
            <a:endParaRPr lang="el-GR" dirty="0" smtClean="0"/>
          </a:p>
          <a:p>
            <a:endParaRPr lang="el-GR" dirty="0" smtClean="0"/>
          </a:p>
          <a:p>
            <a:endParaRPr lang="el-GR" dirty="0"/>
          </a:p>
        </p:txBody>
      </p:sp>
    </p:spTree>
  </p:cSld>
  <p:clrMapOvr>
    <a:masterClrMapping/>
  </p:clrMapOvr>
  <p:transition>
    <p:comb/>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457200" y="1214422"/>
            <a:ext cx="8229600" cy="4881578"/>
          </a:xfrm>
        </p:spPr>
        <p:txBody>
          <a:bodyPr>
            <a:normAutofit fontScale="85000" lnSpcReduction="10000"/>
          </a:bodyPr>
          <a:lstStyle/>
          <a:p>
            <a:r>
              <a:rPr lang="el-GR" sz="2800" dirty="0" smtClean="0">
                <a:solidFill>
                  <a:schemeClr val="bg1"/>
                </a:solidFill>
              </a:rPr>
              <a:t>Το 1914 ιδρύεται η κινηματογραφική εταιρία "Άστυ Φιλμ" και αρχίζει η παραγωγή ταινιών μεγάλης διάρκειας.</a:t>
            </a:r>
          </a:p>
          <a:p>
            <a:r>
              <a:rPr lang="el-GR" sz="2800" dirty="0" smtClean="0">
                <a:solidFill>
                  <a:schemeClr val="bg1"/>
                </a:solidFill>
              </a:rPr>
              <a:t>Την χρονική περίοδο 1928- 1931 μεγαλουργεί η κινηματογραφική επιχείρηση "Νταγκ- Φιλμ" που λειτουργούσε ήδη από το 1918 και ασχολήθηκε με ιστορικές ταινίες και την κινηματογράφηση λογοτεχνικών έργων.</a:t>
            </a:r>
          </a:p>
          <a:p>
            <a:r>
              <a:rPr lang="el-GR" sz="2800" dirty="0" smtClean="0">
                <a:solidFill>
                  <a:schemeClr val="bg1"/>
                </a:solidFill>
              </a:rPr>
              <a:t>Μέσα στα δύσκολα χρόνια της Κατοχής που ακολουθεί, ο Φίνος ιδρύει τη "Φίνος Φιλμ" (1942) που έμελλε να σφραγίσει την ιστορία του Ελληνικού κινηματογράφου. Μέσα στην κατοχή γυρίζονται δύο σημαντικές ταινίες, “Η φωνή της καρδιάς” (1943, σε σκηνοθεσία Δ. </a:t>
            </a:r>
            <a:r>
              <a:rPr lang="el-GR" sz="2800" dirty="0" err="1" smtClean="0">
                <a:solidFill>
                  <a:schemeClr val="bg1"/>
                </a:solidFill>
              </a:rPr>
              <a:t>Ιωαννόπουλου</a:t>
            </a:r>
            <a:r>
              <a:rPr lang="el-GR" sz="2800" dirty="0" smtClean="0">
                <a:solidFill>
                  <a:schemeClr val="bg1"/>
                </a:solidFill>
              </a:rPr>
              <a:t>) και “Χειροκροτήματα” (1944, σε σκηνοθεσία Γ. Τζαβέλα).</a:t>
            </a:r>
          </a:p>
          <a:p>
            <a:endParaRPr lang="el-GR" dirty="0">
              <a:solidFill>
                <a:schemeClr val="bg1"/>
              </a:solidFill>
            </a:endParaRPr>
          </a:p>
        </p:txBody>
      </p:sp>
    </p:spTree>
  </p:cSld>
  <p:clrMapOvr>
    <a:masterClrMapping/>
  </p:clrMapOvr>
  <p:transition>
    <p:dissolv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10 ΚΑΛΥΤΕΡΕΣ ΤΑΙΝΙΕΣ</a:t>
            </a:r>
            <a:endParaRPr lang="el-GR" dirty="0"/>
          </a:p>
        </p:txBody>
      </p:sp>
      <p:sp>
        <p:nvSpPr>
          <p:cNvPr id="3" name="2 - Θέση περιεχομένου"/>
          <p:cNvSpPr>
            <a:spLocks noGrp="1"/>
          </p:cNvSpPr>
          <p:nvPr>
            <p:ph idx="1"/>
          </p:nvPr>
        </p:nvSpPr>
        <p:spPr>
          <a:xfrm>
            <a:off x="457200" y="1600200"/>
            <a:ext cx="8472518" cy="4525963"/>
          </a:xfrm>
        </p:spPr>
        <p:txBody>
          <a:bodyPr/>
          <a:lstStyle/>
          <a:p>
            <a:r>
              <a:rPr lang="el-GR" dirty="0" err="1" smtClean="0"/>
              <a:t>Σέξ</a:t>
            </a:r>
            <a:r>
              <a:rPr lang="el-GR" dirty="0" smtClean="0"/>
              <a:t>, Ψέματα και Βιντεοταινίες(ΣΤ. </a:t>
            </a:r>
            <a:r>
              <a:rPr lang="el-GR" dirty="0" err="1" smtClean="0"/>
              <a:t>Σόντερμπεργκ</a:t>
            </a:r>
            <a:r>
              <a:rPr lang="el-GR" dirty="0" smtClean="0"/>
              <a:t>)</a:t>
            </a:r>
          </a:p>
          <a:p>
            <a:r>
              <a:rPr lang="el-GR" dirty="0" smtClean="0"/>
              <a:t>Μαθήματα Πιάνου(1993,Τζειν </a:t>
            </a:r>
            <a:r>
              <a:rPr lang="el-GR" dirty="0" err="1" smtClean="0"/>
              <a:t>Κάμπιον</a:t>
            </a:r>
            <a:r>
              <a:rPr lang="el-GR" dirty="0" smtClean="0"/>
              <a:t>)</a:t>
            </a:r>
          </a:p>
          <a:p>
            <a:r>
              <a:rPr lang="el-GR" dirty="0" smtClean="0"/>
              <a:t>Η γεύση του κερασιού(</a:t>
            </a:r>
            <a:r>
              <a:rPr lang="el-GR" dirty="0" err="1" smtClean="0"/>
              <a:t>Άμπας</a:t>
            </a:r>
            <a:r>
              <a:rPr lang="el-GR" dirty="0" smtClean="0"/>
              <a:t> </a:t>
            </a:r>
            <a:r>
              <a:rPr lang="el-GR" dirty="0" err="1" smtClean="0"/>
              <a:t>Κιαροστάμι</a:t>
            </a:r>
            <a:r>
              <a:rPr lang="el-GR" dirty="0" smtClean="0"/>
              <a:t>)</a:t>
            </a:r>
          </a:p>
          <a:p>
            <a:r>
              <a:rPr lang="en-US" dirty="0" smtClean="0"/>
              <a:t>Fahrenheit 9/11(2004,</a:t>
            </a:r>
            <a:r>
              <a:rPr lang="el-GR" dirty="0" err="1" smtClean="0"/>
              <a:t>Μάικλ</a:t>
            </a:r>
            <a:r>
              <a:rPr lang="el-GR" dirty="0" smtClean="0"/>
              <a:t> </a:t>
            </a:r>
            <a:r>
              <a:rPr lang="el-GR" dirty="0" err="1" smtClean="0"/>
              <a:t>Μούρ</a:t>
            </a:r>
            <a:r>
              <a:rPr lang="el-GR" dirty="0" smtClean="0"/>
              <a:t>)</a:t>
            </a:r>
          </a:p>
          <a:p>
            <a:r>
              <a:rPr lang="el-GR" dirty="0" smtClean="0"/>
              <a:t>Αγάπη(2012,Μίχαελ </a:t>
            </a:r>
            <a:r>
              <a:rPr lang="el-GR" dirty="0" err="1" smtClean="0"/>
              <a:t>Χάνεκε</a:t>
            </a:r>
            <a:r>
              <a:rPr lang="el-GR" dirty="0" smtClean="0"/>
              <a:t>)</a:t>
            </a:r>
          </a:p>
          <a:p>
            <a:endParaRPr lang="el-GR" dirty="0"/>
          </a:p>
        </p:txBody>
      </p:sp>
    </p:spTree>
  </p:cSld>
  <p:clrMapOvr>
    <a:masterClrMapping/>
  </p:clrMapOvr>
  <p:transition>
    <p:comb/>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smtClean="0"/>
              <a:t>ΑΛΛΑ ΕΙΔΗ ΦΕΣΤΙΒΑΛ</a:t>
            </a:r>
            <a:endParaRPr lang="el-GR" dirty="0"/>
          </a:p>
        </p:txBody>
      </p:sp>
      <p:sp>
        <p:nvSpPr>
          <p:cNvPr id="3" name="2 - Θέση περιεχομένου"/>
          <p:cNvSpPr>
            <a:spLocks noGrp="1"/>
          </p:cNvSpPr>
          <p:nvPr>
            <p:ph idx="1"/>
          </p:nvPr>
        </p:nvSpPr>
        <p:spPr/>
        <p:txBody>
          <a:bodyPr/>
          <a:lstStyle/>
          <a:p>
            <a:r>
              <a:rPr lang="el-GR" dirty="0" smtClean="0"/>
              <a:t>Φεστιβάλ  Κινηματογράφου Θεσσαλονίκης</a:t>
            </a:r>
          </a:p>
          <a:p>
            <a:r>
              <a:rPr lang="el-GR" dirty="0" smtClean="0"/>
              <a:t>Διεθνές Φεστιβάλ κινηματογράφου Κύπρου</a:t>
            </a:r>
          </a:p>
          <a:p>
            <a:r>
              <a:rPr lang="el-GR" dirty="0" smtClean="0"/>
              <a:t>Διεθνές Φεστιβάλ κινηματογράφου «ΓΕΦΥΡΕΣ»</a:t>
            </a:r>
          </a:p>
          <a:p>
            <a:endParaRPr lang="el-GR" dirty="0"/>
          </a:p>
        </p:txBody>
      </p:sp>
    </p:spTree>
  </p:cSld>
  <p:clrMapOvr>
    <a:masterClrMapping/>
  </p:clrMapOvr>
  <p:transition>
    <p:comb/>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2285984" y="3214686"/>
            <a:ext cx="4640822" cy="923330"/>
          </a:xfrm>
          <a:prstGeom prst="rect">
            <a:avLst/>
          </a:prstGeom>
          <a:noFill/>
        </p:spPr>
        <p:txBody>
          <a:bodyPr wrap="none" lIns="91440" tIns="45720" rIns="91440" bIns="45720">
            <a:spAutoFit/>
          </a:bodyPr>
          <a:lstStyle/>
          <a:p>
            <a:pPr algn="ctr"/>
            <a:r>
              <a:rPr lang="el-GR"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ΕΥΧΑΡΙΣΤΟΥΜΕ</a:t>
            </a:r>
            <a:endParaRPr lang="el-GR"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2 - Ορθογώνιο"/>
          <p:cNvSpPr/>
          <p:nvPr/>
        </p:nvSpPr>
        <p:spPr>
          <a:xfrm>
            <a:off x="3428992" y="1714488"/>
            <a:ext cx="2049086" cy="923330"/>
          </a:xfrm>
          <a:prstGeom prst="rect">
            <a:avLst/>
          </a:prstGeom>
          <a:noFill/>
        </p:spPr>
        <p:txBody>
          <a:bodyPr wrap="none" lIns="91440" tIns="45720" rIns="91440" bIns="45720">
            <a:spAutoFit/>
          </a:bodyPr>
          <a:lstStyle/>
          <a:p>
            <a:pPr algn="ctr"/>
            <a:r>
              <a:rPr lang="el-GR"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ΤΕΛΟΣ</a:t>
            </a:r>
            <a:endParaRPr lang="el-GR"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2800" dirty="0" smtClean="0"/>
              <a:t>Μετακατοχική Περίοδος</a:t>
            </a:r>
            <a:endParaRPr lang="el-GR" sz="2800" dirty="0"/>
          </a:p>
        </p:txBody>
      </p:sp>
      <p:sp>
        <p:nvSpPr>
          <p:cNvPr id="3" name="2 - Θέση περιεχομένου"/>
          <p:cNvSpPr>
            <a:spLocks noGrp="1"/>
          </p:cNvSpPr>
          <p:nvPr>
            <p:ph idx="1"/>
          </p:nvPr>
        </p:nvSpPr>
        <p:spPr>
          <a:xfrm>
            <a:off x="500034" y="1357298"/>
            <a:ext cx="8229600" cy="5257800"/>
          </a:xfrm>
        </p:spPr>
        <p:txBody>
          <a:bodyPr>
            <a:noAutofit/>
          </a:bodyPr>
          <a:lstStyle/>
          <a:p>
            <a:r>
              <a:rPr lang="el-GR" sz="2400" dirty="0">
                <a:solidFill>
                  <a:schemeClr val="bg1"/>
                </a:solidFill>
              </a:rPr>
              <a:t>Ο δεύτερος παγκόσμιος πόλεμος τελειώνει το 1945, αλλά όχι για τους </a:t>
            </a:r>
            <a:r>
              <a:rPr lang="el-GR" sz="2400" dirty="0" smtClean="0">
                <a:solidFill>
                  <a:schemeClr val="bg1"/>
                </a:solidFill>
              </a:rPr>
              <a:t>Έλληνες</a:t>
            </a:r>
            <a:r>
              <a:rPr lang="el-GR" sz="2400" dirty="0">
                <a:solidFill>
                  <a:schemeClr val="bg1"/>
                </a:solidFill>
              </a:rPr>
              <a:t>. Στην ταραγμένη εποχή που ακολουθεί από τα Δεκεμβριανά μέχρι το τέλος του εμφύλιου, οι ταινίες που γυρίζονται είναι πολύ λίγες. Πολλοί καλλιτέχνες ταλαιπωρούνται με διώξεις, κυνηγητά και εξορίες</a:t>
            </a:r>
            <a:r>
              <a:rPr lang="el-GR" sz="2400" dirty="0" smtClean="0">
                <a:solidFill>
                  <a:schemeClr val="bg1"/>
                </a:solidFill>
              </a:rPr>
              <a:t>.</a:t>
            </a:r>
          </a:p>
          <a:p>
            <a:r>
              <a:rPr lang="el-GR" sz="2400" dirty="0">
                <a:solidFill>
                  <a:schemeClr val="bg1"/>
                </a:solidFill>
              </a:rPr>
              <a:t>Ξεχωριστές ταινίες για το ελληνικό σινεμά που ανέδειξαν νέους δημιουργούς, έχουμε με το ξεκίνημα του 50. “Πικρό Ψωμί” (1951 σε σκηνοθεσία Γ. Γρηγορίου), “Μαγική πόλη”, “ο Δράκος” (1953,1956 σε σκηνοθεσία Ν. Κούνδουρου), η “Στέλλα”, “Το κορίτσι με τα μαύρα” (1955,1956 σκηνοθεσία Μ. Κακογιάννη), “Η κάλπικη </a:t>
            </a:r>
            <a:r>
              <a:rPr lang="el-GR" sz="2400" dirty="0" smtClean="0">
                <a:solidFill>
                  <a:schemeClr val="bg1"/>
                </a:solidFill>
              </a:rPr>
              <a:t>λίρα</a:t>
            </a:r>
            <a:r>
              <a:rPr lang="el-GR" sz="2400" dirty="0">
                <a:solidFill>
                  <a:schemeClr val="bg1"/>
                </a:solidFill>
              </a:rPr>
              <a:t>”  (1955 σε σκηνοθεσία Γ. Τζαβέλα). Την ίδια περίοδο </a:t>
            </a:r>
            <a:r>
              <a:rPr lang="el-GR" sz="2400" dirty="0" smtClean="0">
                <a:solidFill>
                  <a:schemeClr val="bg1"/>
                </a:solidFill>
              </a:rPr>
              <a:t>ξεκινά </a:t>
            </a:r>
            <a:r>
              <a:rPr lang="el-GR" sz="2400" dirty="0">
                <a:solidFill>
                  <a:schemeClr val="bg1"/>
                </a:solidFill>
              </a:rPr>
              <a:t>και η κανονική παραγωγή της Φίνος </a:t>
            </a:r>
            <a:r>
              <a:rPr lang="el-GR" sz="2400" dirty="0" smtClean="0">
                <a:solidFill>
                  <a:schemeClr val="bg1"/>
                </a:solidFill>
              </a:rPr>
              <a:t>φιλμ. </a:t>
            </a:r>
            <a:r>
              <a:rPr lang="el-GR" sz="2400" dirty="0">
                <a:solidFill>
                  <a:schemeClr val="bg1"/>
                </a:solidFill>
              </a:rPr>
              <a:t>Γυρίζονται </a:t>
            </a:r>
            <a:r>
              <a:rPr lang="el-GR" sz="2400" dirty="0" smtClean="0">
                <a:solidFill>
                  <a:schemeClr val="bg1"/>
                </a:solidFill>
              </a:rPr>
              <a:t>φιλμ </a:t>
            </a:r>
            <a:r>
              <a:rPr lang="el-GR" sz="2400" dirty="0">
                <a:solidFill>
                  <a:schemeClr val="bg1"/>
                </a:solidFill>
              </a:rPr>
              <a:t>όλων των ειδών και γίνονται μερικά απίστευτα ρεκόρ εισιτηρίων</a:t>
            </a:r>
            <a:r>
              <a:rPr lang="el-GR" sz="2400" dirty="0" smtClean="0">
                <a:solidFill>
                  <a:schemeClr val="bg1"/>
                </a:solidFill>
              </a:rPr>
              <a:t>.</a:t>
            </a:r>
          </a:p>
        </p:txBody>
      </p:sp>
    </p:spTree>
  </p:cSld>
  <p:clrMapOvr>
    <a:masterClrMapping/>
  </p:clrMapOvr>
  <p:transition>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lstStyle/>
          <a:p>
            <a:endParaRPr lang="el-GR">
              <a:solidFill>
                <a:schemeClr val="bg1"/>
              </a:solidFill>
            </a:endParaRPr>
          </a:p>
        </p:txBody>
      </p:sp>
      <p:sp>
        <p:nvSpPr>
          <p:cNvPr id="2" name="1 - Θέση περιεχομένου"/>
          <p:cNvSpPr>
            <a:spLocks noGrp="1"/>
          </p:cNvSpPr>
          <p:nvPr>
            <p:ph idx="1"/>
          </p:nvPr>
        </p:nvSpPr>
        <p:spPr/>
        <p:txBody>
          <a:bodyPr>
            <a:normAutofit/>
          </a:bodyPr>
          <a:lstStyle/>
          <a:p>
            <a:r>
              <a:rPr lang="el-GR" sz="2400" dirty="0" smtClean="0">
                <a:solidFill>
                  <a:schemeClr val="bg1"/>
                </a:solidFill>
              </a:rPr>
              <a:t>Την δεκαετία του 1960, ο ελληνικός κινηματογράφος μπαίνει σε μια περίοδο μεγάλης ακμής. Δημιουργούνται πολλές εταιρίες παραγωγής που ανεβάζουν τον αριθμό των ταινιών σε μεγάλο βαθμό, συγκρίσιμο με τις διεθνείς παραγωγές.</a:t>
            </a:r>
          </a:p>
          <a:p>
            <a:r>
              <a:rPr lang="el-GR" sz="2400" dirty="0" smtClean="0">
                <a:solidFill>
                  <a:schemeClr val="bg1"/>
                </a:solidFill>
              </a:rPr>
              <a:t>Ο ελληνικός κινηματογράφος ανοίγει τα σύνορα του. Έλληνες ηθοποιοί γίνονται διεθνείς σταρ. Πολλές ελληνικές ταινίες βραβεύονται ή είναι υποψήφιες για μεγάλα βραβεία. Έχουμε ανάπτυξη όλων των ειδών σε ελληνοποιημένη μεταφορά (</a:t>
            </a:r>
            <a:r>
              <a:rPr lang="el-GR" sz="2400" dirty="0" err="1" smtClean="0">
                <a:solidFill>
                  <a:schemeClr val="bg1"/>
                </a:solidFill>
              </a:rPr>
              <a:t>π.χ</a:t>
            </a:r>
            <a:r>
              <a:rPr lang="el-GR" sz="2400" dirty="0" smtClean="0">
                <a:solidFill>
                  <a:schemeClr val="bg1"/>
                </a:solidFill>
              </a:rPr>
              <a:t> τα μιούζικαλ του Γιάννη Δαλιανίδη).</a:t>
            </a:r>
          </a:p>
          <a:p>
            <a:endParaRPr lang="el-GR" sz="2000" dirty="0">
              <a:solidFill>
                <a:schemeClr val="bg1"/>
              </a:solidFill>
            </a:endParaRPr>
          </a:p>
        </p:txBody>
      </p:sp>
    </p:spTree>
  </p:cSld>
  <p:clrMapOvr>
    <a:masterClrMapping/>
  </p:clrMapOvr>
  <p:transition>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2800" dirty="0" smtClean="0">
                <a:solidFill>
                  <a:schemeClr val="bg1"/>
                </a:solidFill>
              </a:rPr>
              <a:t>Μεταπολιτευτική Περίοδος</a:t>
            </a:r>
            <a:endParaRPr lang="el-GR" sz="2800" dirty="0">
              <a:solidFill>
                <a:schemeClr val="bg1"/>
              </a:solidFill>
            </a:endParaRPr>
          </a:p>
        </p:txBody>
      </p:sp>
      <p:sp>
        <p:nvSpPr>
          <p:cNvPr id="3" name="2 - Θέση περιεχομένου"/>
          <p:cNvSpPr>
            <a:spLocks noGrp="1"/>
          </p:cNvSpPr>
          <p:nvPr>
            <p:ph idx="1"/>
          </p:nvPr>
        </p:nvSpPr>
        <p:spPr>
          <a:xfrm>
            <a:off x="457200" y="1600200"/>
            <a:ext cx="8229600" cy="4543444"/>
          </a:xfrm>
        </p:spPr>
        <p:txBody>
          <a:bodyPr>
            <a:noAutofit/>
          </a:bodyPr>
          <a:lstStyle/>
          <a:p>
            <a:r>
              <a:rPr lang="el-GR" sz="2400" dirty="0">
                <a:solidFill>
                  <a:schemeClr val="bg1"/>
                </a:solidFill>
              </a:rPr>
              <a:t>Η μεταπολίτευση φέρνει μια αναγέννηση όλων των δημιουργικών δυνάμεων του κινηματογράφου. Η μεγάλη παραγωγή της δεκαετίας του 60, δεν πρόκειται να επαναληφθεί. Νέοι κινηματογραφιστές καταθέτουν καινούργιες ιδέες και χαράζουν τη δική τους διαδρομή. Το ελληνικό σινεμά μπαίνει σε μια διαφορετική περίοδο</a:t>
            </a:r>
            <a:r>
              <a:rPr lang="el-GR" sz="2400" dirty="0" smtClean="0">
                <a:solidFill>
                  <a:schemeClr val="bg1"/>
                </a:solidFill>
              </a:rPr>
              <a:t>.</a:t>
            </a:r>
          </a:p>
          <a:p>
            <a:r>
              <a:rPr lang="el-GR" sz="2400" dirty="0">
                <a:solidFill>
                  <a:schemeClr val="bg1"/>
                </a:solidFill>
              </a:rPr>
              <a:t>Όμως αυτή η φόρα που παίρνει ο κινηματογράφος με τη μεταπολίτευση και την είσοδο νέων δημιουργών, δεν κρατάει για πολύ. Η τηλεόραση είναι νέο μέσο για την Ελλάδα και η άνοδος της μουδιάζει το κοινό που αποσύρεται σιγά σιγά από τις κινηματογραφικές αίθουσες. Η τηλεόραση επίσης απορροφά πολλούς από τους δημιουργούς του κινηματογράφου</a:t>
            </a:r>
            <a:r>
              <a:rPr lang="el-GR" sz="2400" dirty="0" smtClean="0">
                <a:solidFill>
                  <a:schemeClr val="bg1"/>
                </a:solidFill>
              </a:rPr>
              <a:t>.</a:t>
            </a:r>
            <a:endParaRPr lang="el-GR" sz="2400" dirty="0">
              <a:solidFill>
                <a:schemeClr val="bg1"/>
              </a:solidFill>
            </a:endParaRPr>
          </a:p>
        </p:txBody>
      </p:sp>
    </p:spTree>
  </p:cSld>
  <p:clrMapOvr>
    <a:masterClrMapping/>
  </p:clrMapOvr>
  <p:transition>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457200" y="714356"/>
            <a:ext cx="8229600" cy="5119710"/>
          </a:xfrm>
        </p:spPr>
        <p:txBody>
          <a:bodyPr>
            <a:noAutofit/>
          </a:bodyPr>
          <a:lstStyle/>
          <a:p>
            <a:r>
              <a:rPr lang="el-GR" sz="2400" dirty="0" smtClean="0"/>
              <a:t>Η δεκαετία του 80 μπαίνει με την κυριαρχία του βίντεο. Η μεγαλύτερη παραγωγή σε βιντεοταινίες με πολύ κακής ποιότητας υλικό γίνεται αυτή τη περίοδο. Οι κινηματογράφοι ο ένας μετά τον άλλο γίνονται σούπερ μάρκετ. Το σινεμά μοιάζει να περνάει μια περίοδο νάρκης. Παρόλα αυτά δεν είναι λίγοι οι δημιουργοί που επιμένουν και καταφέρνουν να ξαναβραβευτεί το ελληνικό σινεμά στο εξωτερικό, να ξαναφέρει το κοινό στις αίθουσες.</a:t>
            </a:r>
          </a:p>
          <a:p>
            <a:r>
              <a:rPr lang="el-GR" sz="2400" dirty="0" smtClean="0"/>
              <a:t>Η τελευταία δεκαετία σημαδεύεται από την είσοδο νέων δημιουργών στο χώρο του κινηματογράφου, που του ξανάδωσαν την φρεσκάδα που του έλειπε. Μαζί με τους κορυφαίους δημιουργούς που αποτελούν σταθερές αξίες έκαναν το κοινό να </a:t>
            </a:r>
            <a:r>
              <a:rPr lang="el-GR" sz="2400" dirty="0" err="1" smtClean="0"/>
              <a:t>ξαναγαπήσει</a:t>
            </a:r>
            <a:r>
              <a:rPr lang="el-GR" sz="2400" dirty="0" smtClean="0"/>
              <a:t> το σινεμά. Και παρόλο που οι ελληνικές ταινίες αντιμετωπίζουν ακόμα προβλήματα διανομής, ο ελληνικός κινηματογράφος έχει μπει σε πολύ καλό δρόμο και έχει λαμπρό μέλλον. </a:t>
            </a:r>
          </a:p>
          <a:p>
            <a:endParaRPr lang="el-GR" sz="2400" dirty="0" smtClean="0"/>
          </a:p>
          <a:p>
            <a:endParaRPr lang="el-GR" sz="2000" dirty="0"/>
          </a:p>
        </p:txBody>
      </p:sp>
    </p:spTree>
  </p:cSld>
  <p:clrMapOvr>
    <a:masterClrMapping/>
  </p:clrMapOvr>
  <p:transition>
    <p:dissolve/>
  </p:transition>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93</TotalTime>
  <Words>2819</Words>
  <Application>Microsoft Office PowerPoint</Application>
  <PresentationFormat>Προβολή στην οθόνη (4:3)</PresentationFormat>
  <Paragraphs>294</Paragraphs>
  <Slides>52</Slides>
  <Notes>1</Notes>
  <HiddenSlides>0</HiddenSlides>
  <MMClips>0</MMClips>
  <ScaleCrop>false</ScaleCrop>
  <HeadingPairs>
    <vt:vector size="4" baseType="variant">
      <vt:variant>
        <vt:lpstr>Θέμα</vt:lpstr>
      </vt:variant>
      <vt:variant>
        <vt:i4>1</vt:i4>
      </vt:variant>
      <vt:variant>
        <vt:lpstr>Τίτλοι διαφανειών</vt:lpstr>
      </vt:variant>
      <vt:variant>
        <vt:i4>52</vt:i4>
      </vt:variant>
    </vt:vector>
  </HeadingPairs>
  <TitlesOfParts>
    <vt:vector size="53" baseType="lpstr">
      <vt:lpstr>Θέμα του Office</vt:lpstr>
      <vt:lpstr>ΕΛΛΗΝΙΚΟΣ ΚΙΝΗΜΑΤΟΓΡΑΦΟΣ</vt:lpstr>
      <vt:lpstr>Ομάδα 1η:Ιστορία του Ελληνικού Κινηματογράφου</vt:lpstr>
      <vt:lpstr>ΠΡΟΛΟΓΟΣ</vt:lpstr>
      <vt:lpstr>Προπολεμική Περίοδος </vt:lpstr>
      <vt:lpstr>Διαφάνεια 5</vt:lpstr>
      <vt:lpstr>Μετακατοχική Περίοδος</vt:lpstr>
      <vt:lpstr>Διαφάνεια 7</vt:lpstr>
      <vt:lpstr>Μεταπολιτευτική Περίοδος</vt:lpstr>
      <vt:lpstr>Διαφάνεια 9</vt:lpstr>
      <vt:lpstr>Γενικός  Απολογισμός</vt:lpstr>
      <vt:lpstr>      Ομάδα 2η: Οι Μεγαλύτεροι  σκηνοθέτες, μουσικοσυνθέτες και σεναριογράφοι της Ελλάδος.    </vt:lpstr>
      <vt:lpstr>ΣΚΗΝΟΘΕΤΗΣ:ΘΕΟΔΩΡΟΣ ΑΓΓΕΛΟΠΟΥΛΟΣ</vt:lpstr>
      <vt:lpstr>Φιλμογραφία </vt:lpstr>
      <vt:lpstr> ΣΚΗΝΟΘΕΤΗΣ: ΜΙΧΑΛΗΣ ΚΑΚΟΓΙΑΝΝΗΣ  </vt:lpstr>
      <vt:lpstr>ΦΙΛΜΟΓΡΑΦΙΑ </vt:lpstr>
      <vt:lpstr>ΣΥΝΘΕΤΗΣ:ΜΙΚΗΣ ΘΕΟΔΩΡΑΚΗΣ </vt:lpstr>
      <vt:lpstr>Μουσικό έργο</vt:lpstr>
      <vt:lpstr> ΜΟΥΣΙΚΟΣΥΝΘΕΤΗΣ: ΜΑΝΟΣ ΧΑΤΖΙΔΑΚΗΣ  </vt:lpstr>
      <vt:lpstr>ΕΡΓΟ  ΩΣ  ΣΥΝΘΕΤΗΣ  </vt:lpstr>
      <vt:lpstr> ΣΕΝΑΡΙΟΓΡΑΦΟΣ: ΑΛΕΚΟΣ ΣΑΚΕΛΛΑΡΙΟΣ  </vt:lpstr>
      <vt:lpstr>ΕΡΓΟΓΡΑΦΙΑ </vt:lpstr>
      <vt:lpstr> ΣΕΝΑΡΙΟΓΡΑΦΟΣ: ΓΙΑΝΝΗΣ ΔΑΛΙΑΝΙΔΗΣ  </vt:lpstr>
      <vt:lpstr>ΕΡΓΟΓΡΑΦΙΑ</vt:lpstr>
      <vt:lpstr>Ομάδα 3η: Ηθοποιοί και ατάκες που έμειναν στην ιστορία</vt:lpstr>
      <vt:lpstr>Διαφάνεια 25</vt:lpstr>
      <vt:lpstr>Κώστας Βουτσάς</vt:lpstr>
      <vt:lpstr>Βασίλης Αυλωνίτης</vt:lpstr>
      <vt:lpstr>Ντίνος Ηλιόπουλος</vt:lpstr>
      <vt:lpstr>Νίκος Σταυρίδης</vt:lpstr>
      <vt:lpstr>Στάθης Ψάλτης</vt:lpstr>
      <vt:lpstr>Γιάννης Μπέζος</vt:lpstr>
      <vt:lpstr>Δήμητρα Παπαδοπούλου</vt:lpstr>
      <vt:lpstr>Ελένη Ράντου</vt:lpstr>
      <vt:lpstr>Αντώνης Καφετζόπουλος </vt:lpstr>
      <vt:lpstr>Διαφάνεια 35</vt:lpstr>
      <vt:lpstr>Ομάδα 4η :Τα κοινωνικά στερεότυπα. Οι αντιλήψεις μέσα στο χρόνο.</vt:lpstr>
      <vt:lpstr>Διαφάνεια 37</vt:lpstr>
      <vt:lpstr>Διαφάνεια 38</vt:lpstr>
      <vt:lpstr>Διαφάνεια 39</vt:lpstr>
      <vt:lpstr>Διαφάνεια 40</vt:lpstr>
      <vt:lpstr>Διαφάνεια 41</vt:lpstr>
      <vt:lpstr>Διαφάνεια 42</vt:lpstr>
      <vt:lpstr>Ομάδα 5η:ΕΛΛΗΝΕΣ ΗΘΟΠΟΙΟΙ ΚΑΙ ΣΚΗΝΟΘΕΤΕΣ ΠΟΥ ΒΡΑΒΕΥΤΗΚΑΝ ΣΤΟ ΦΕΣΤΙΒΑΛ ΚΑΝΝΩΝ</vt:lpstr>
      <vt:lpstr>ΦΕΣΤΙΒΑΛ ΚΑΝΝΩΝ</vt:lpstr>
      <vt:lpstr>ΕΙΔΗ ΒΡΑΒΕΙΩΝ ΣΤΟ ΦΕΣΤΙΒΑΛ ΚΑΝΝΩΝ</vt:lpstr>
      <vt:lpstr> ΚΟΡΥΦΑΙΕΣ ΕΛΛΗΝΙΚΕΣ ΤΑΙΝΙΕΣ</vt:lpstr>
      <vt:lpstr> ΚΟΡΥΦΑΙΕΣ ΕΛΛΗΝΙΚΕΣ ΤΑΙΝΙΕΣ</vt:lpstr>
      <vt:lpstr>ΒΡΑΒΕΥΜΕΝΟΙ ΗΘΟΠΟΙΟΙ</vt:lpstr>
      <vt:lpstr>10 ΚΑΛΥΤΕΡΕΣ ΤΑΙΝΙΕΣ</vt:lpstr>
      <vt:lpstr>10 ΚΑΛΥΤΕΡΕΣ ΤΑΙΝΙΕΣ</vt:lpstr>
      <vt:lpstr>ΑΛΛΑ ΕΙΔΗ ΦΕΣΤΙΒΑΛ</vt:lpstr>
      <vt:lpstr>Διαφάνεια 52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zoi</dc:creator>
  <cp:lastModifiedBy>zoi</cp:lastModifiedBy>
  <cp:revision>14</cp:revision>
  <dcterms:created xsi:type="dcterms:W3CDTF">2016-03-21T11:10:22Z</dcterms:created>
  <dcterms:modified xsi:type="dcterms:W3CDTF">2016-05-03T15:43:01Z</dcterms:modified>
</cp:coreProperties>
</file>