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4" r:id="rId2"/>
    <p:sldId id="256" r:id="rId3"/>
    <p:sldId id="257" r:id="rId4"/>
    <p:sldId id="295" r:id="rId5"/>
    <p:sldId id="258" r:id="rId6"/>
    <p:sldId id="259" r:id="rId7"/>
    <p:sldId id="296" r:id="rId8"/>
    <p:sldId id="260" r:id="rId9"/>
    <p:sldId id="297" r:id="rId10"/>
    <p:sldId id="265" r:id="rId11"/>
    <p:sldId id="269" r:id="rId12"/>
    <p:sldId id="268" r:id="rId13"/>
    <p:sldId id="267" r:id="rId14"/>
    <p:sldId id="289" r:id="rId15"/>
    <p:sldId id="264" r:id="rId16"/>
    <p:sldId id="266" r:id="rId17"/>
    <p:sldId id="275" r:id="rId18"/>
    <p:sldId id="277" r:id="rId19"/>
    <p:sldId id="286" r:id="rId20"/>
    <p:sldId id="276" r:id="rId21"/>
    <p:sldId id="278" r:id="rId22"/>
    <p:sldId id="270" r:id="rId23"/>
    <p:sldId id="303" r:id="rId24"/>
    <p:sldId id="304" r:id="rId25"/>
    <p:sldId id="280" r:id="rId26"/>
    <p:sldId id="274" r:id="rId27"/>
    <p:sldId id="271" r:id="rId28"/>
    <p:sldId id="305" r:id="rId29"/>
    <p:sldId id="287" r:id="rId30"/>
    <p:sldId id="272" r:id="rId31"/>
    <p:sldId id="281" r:id="rId32"/>
    <p:sldId id="306" r:id="rId33"/>
    <p:sldId id="282" r:id="rId34"/>
    <p:sldId id="298" r:id="rId35"/>
    <p:sldId id="299" r:id="rId36"/>
    <p:sldId id="300" r:id="rId37"/>
    <p:sldId id="301" r:id="rId38"/>
    <p:sldId id="302" r:id="rId39"/>
    <p:sldId id="285" r:id="rId40"/>
    <p:sldId id="307"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autoAdjust="0"/>
    <p:restoredTop sz="94660"/>
  </p:normalViewPr>
  <p:slideViewPr>
    <p:cSldViewPr>
      <p:cViewPr>
        <p:scale>
          <a:sx n="69" d="100"/>
          <a:sy n="69" d="100"/>
        </p:scale>
        <p:origin x="-1950"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FCEE6-4826-4AFD-8654-5ADAA1A86943}" type="datetimeFigureOut">
              <a:rPr lang="el-GR" smtClean="0"/>
              <a:pPr/>
              <a:t>8/7/2016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4352E-A451-419A-BF82-28E2CE22961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2A4352E-A451-419A-BF82-28E2CE22961C}"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8/7/2016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el.wikipedia.org/wiki/%CE%94%CE%B9%CE%AC%CE%BC%CE%B5%CF%84%CF%81%CE%BF%CF%82" TargetMode="External"/><Relationship Id="rId4" Type="http://schemas.openxmlformats.org/officeDocument/2006/relationships/hyperlink" Target="https://el.wikipedia.org/wiki/%CE%9A%CE%B1%CF%81%CF%80%CF%8C%CF%8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erierga.gr/?p=11565"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perierga.gr/?p=115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perierga.gr/?p=1156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erierga.gr/?p=1156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perierga.gr/?p=11565"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radicio.com/forum/uploads/monthly_11_2009/post-3-125827336419.jpg"/>
          <p:cNvPicPr>
            <a:picLocks noChangeAspect="1" noChangeArrowheads="1"/>
          </p:cNvPicPr>
          <p:nvPr/>
        </p:nvPicPr>
        <p:blipFill>
          <a:blip r:embed="rId2" cstate="print"/>
          <a:srcRect/>
          <a:stretch>
            <a:fillRect/>
          </a:stretch>
        </p:blipFill>
        <p:spPr bwMode="auto">
          <a:xfrm>
            <a:off x="0" y="0"/>
            <a:ext cx="8892480" cy="6858000"/>
          </a:xfrm>
          <a:prstGeom prst="rect">
            <a:avLst/>
          </a:prstGeom>
          <a:noFill/>
        </p:spPr>
      </p:pic>
      <p:sp>
        <p:nvSpPr>
          <p:cNvPr id="2" name="1 - Τίτλος"/>
          <p:cNvSpPr>
            <a:spLocks noGrp="1"/>
          </p:cNvSpPr>
          <p:nvPr>
            <p:ph type="title"/>
          </p:nvPr>
        </p:nvSpPr>
        <p:spPr/>
        <p:txBody>
          <a:bodyPr/>
          <a:lstStyle/>
          <a:p>
            <a:r>
              <a:rPr lang="el-GR" dirty="0" smtClean="0">
                <a:solidFill>
                  <a:schemeClr val="accent6">
                    <a:lumMod val="60000"/>
                    <a:lumOff val="40000"/>
                  </a:schemeClr>
                </a:solidFill>
              </a:rPr>
              <a:t>2</a:t>
            </a:r>
            <a:r>
              <a:rPr lang="el-GR" baseline="30000" dirty="0" smtClean="0">
                <a:solidFill>
                  <a:schemeClr val="accent6">
                    <a:lumMod val="60000"/>
                    <a:lumOff val="40000"/>
                  </a:schemeClr>
                </a:solidFill>
              </a:rPr>
              <a:t>ο</a:t>
            </a:r>
            <a:r>
              <a:rPr lang="el-GR" dirty="0" smtClean="0">
                <a:solidFill>
                  <a:schemeClr val="accent6">
                    <a:lumMod val="60000"/>
                    <a:lumOff val="40000"/>
                  </a:schemeClr>
                </a:solidFill>
              </a:rPr>
              <a:t> ΓΕΛ ΗΓΟΥΜΕΝΙΤΣΑΣ</a:t>
            </a:r>
            <a:endParaRPr lang="el-GR" dirty="0">
              <a:solidFill>
                <a:schemeClr val="accent6">
                  <a:lumMod val="60000"/>
                  <a:lumOff val="40000"/>
                </a:schemeClr>
              </a:solidFill>
            </a:endParaRPr>
          </a:p>
        </p:txBody>
      </p:sp>
      <p:sp>
        <p:nvSpPr>
          <p:cNvPr id="3" name="2 - Θέση περιεχομένου"/>
          <p:cNvSpPr>
            <a:spLocks noGrp="1"/>
          </p:cNvSpPr>
          <p:nvPr>
            <p:ph idx="1"/>
          </p:nvPr>
        </p:nvSpPr>
        <p:spPr>
          <a:xfrm>
            <a:off x="457200" y="1600201"/>
            <a:ext cx="8229600" cy="532655"/>
          </a:xfrm>
        </p:spPr>
        <p:txBody>
          <a:bodyPr>
            <a:normAutofit lnSpcReduction="10000"/>
          </a:bodyPr>
          <a:lstStyle/>
          <a:p>
            <a:pPr algn="r"/>
            <a:r>
              <a:rPr lang="el-GR" dirty="0" smtClean="0">
                <a:solidFill>
                  <a:schemeClr val="accent4">
                    <a:lumMod val="40000"/>
                    <a:lumOff val="60000"/>
                  </a:schemeClr>
                </a:solidFill>
              </a:rPr>
              <a:t>ΣΧΟΛΙΚΟ ΕΤΟΣ 2015-16</a:t>
            </a:r>
            <a:endParaRPr lang="el-GR" dirty="0">
              <a:solidFill>
                <a:schemeClr val="accent4">
                  <a:lumMod val="40000"/>
                  <a:lumOff val="60000"/>
                </a:schemeClr>
              </a:solidFill>
            </a:endParaRPr>
          </a:p>
        </p:txBody>
      </p:sp>
      <p:sp>
        <p:nvSpPr>
          <p:cNvPr id="4" name="2 - Υπότιτλος"/>
          <p:cNvSpPr txBox="1">
            <a:spLocks/>
          </p:cNvSpPr>
          <p:nvPr/>
        </p:nvSpPr>
        <p:spPr>
          <a:xfrm>
            <a:off x="1979712" y="2420888"/>
            <a:ext cx="6400800"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4000" b="0" i="0" u="none" strike="noStrike" kern="1200" cap="none" spc="0" normalizeH="0" baseline="0" noProof="0" dirty="0" smtClean="0">
                <a:ln>
                  <a:noFill/>
                </a:ln>
                <a:solidFill>
                  <a:schemeClr val="accent3">
                    <a:lumMod val="75000"/>
                  </a:schemeClr>
                </a:solidFill>
                <a:effectLst/>
                <a:uLnTx/>
                <a:uFillTx/>
                <a:latin typeface="+mn-lt"/>
                <a:ea typeface="+mn-ea"/>
                <a:cs typeface="+mn-cs"/>
              </a:rPr>
              <a:t>ΕΡΕΥΝΗΤΙΚΗ ΕΡΓΑΣΙΑ </a:t>
            </a:r>
          </a:p>
        </p:txBody>
      </p:sp>
      <p:sp>
        <p:nvSpPr>
          <p:cNvPr id="5" name="4 - Ορθογώνιο"/>
          <p:cNvSpPr/>
          <p:nvPr/>
        </p:nvSpPr>
        <p:spPr>
          <a:xfrm>
            <a:off x="3419872" y="5229200"/>
            <a:ext cx="3474413" cy="523220"/>
          </a:xfrm>
          <a:prstGeom prst="rect">
            <a:avLst/>
          </a:prstGeom>
        </p:spPr>
        <p:txBody>
          <a:bodyPr wrap="none">
            <a:spAutoFit/>
          </a:bodyPr>
          <a:lstStyle/>
          <a:p>
            <a:pPr marL="342900" lvl="0" indent="-342900">
              <a:spcBef>
                <a:spcPct val="20000"/>
              </a:spcBef>
              <a:defRPr/>
            </a:pPr>
            <a:r>
              <a:rPr lang="el-GR" sz="2800" dirty="0" smtClean="0">
                <a:solidFill>
                  <a:schemeClr val="bg2">
                    <a:lumMod val="50000"/>
                  </a:schemeClr>
                </a:solidFill>
              </a:rPr>
              <a:t>Από το Β-ΠΡ4 ΤΜΗΜΑ</a:t>
            </a:r>
            <a:endParaRPr lang="el-GR" sz="2800"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http://ebooks.edu.gr/modules/ebook/show.php/DSGL100/418/2820,10641/images/img23_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4 - Ορθογώνιο"/>
          <p:cNvSpPr/>
          <p:nvPr/>
        </p:nvSpPr>
        <p:spPr>
          <a:xfrm>
            <a:off x="0" y="6027003"/>
            <a:ext cx="9144000" cy="830997"/>
          </a:xfrm>
          <a:prstGeom prst="rect">
            <a:avLst/>
          </a:prstGeom>
        </p:spPr>
        <p:txBody>
          <a:bodyPr wrap="square">
            <a:spAutoFit/>
          </a:bodyPr>
          <a:lstStyle/>
          <a:p>
            <a:r>
              <a:rPr lang="el-GR" sz="2400" b="1" dirty="0" smtClean="0">
                <a:solidFill>
                  <a:srgbClr val="C00000"/>
                </a:solidFill>
              </a:rPr>
              <a:t>Η ζώνη καλλιέργειας του </a:t>
            </a:r>
            <a:r>
              <a:rPr lang="en-US" sz="2400" b="1" dirty="0" smtClean="0">
                <a:solidFill>
                  <a:srgbClr val="C00000"/>
                </a:solidFill>
              </a:rPr>
              <a:t>Theobroma cacao </a:t>
            </a:r>
            <a:r>
              <a:rPr lang="el-GR" sz="2400" b="1" dirty="0" smtClean="0">
                <a:solidFill>
                  <a:srgbClr val="C00000"/>
                </a:solidFill>
              </a:rPr>
              <a:t>αναπτύσσεται  20</a:t>
            </a:r>
            <a:r>
              <a:rPr lang="el-GR" sz="2400" b="1" baseline="30000" dirty="0" smtClean="0">
                <a:solidFill>
                  <a:srgbClr val="C00000"/>
                </a:solidFill>
              </a:rPr>
              <a:t>ο</a:t>
            </a:r>
            <a:r>
              <a:rPr lang="el-GR" sz="2400" b="1" dirty="0" smtClean="0">
                <a:solidFill>
                  <a:srgbClr val="C00000"/>
                </a:solidFill>
              </a:rPr>
              <a:t> εκατέρωθεν του Ισημερινού γνωστή και σαν </a:t>
            </a:r>
            <a:r>
              <a:rPr lang="en-US" sz="2400" b="1" dirty="0" smtClean="0">
                <a:solidFill>
                  <a:srgbClr val="C00000"/>
                </a:solidFill>
              </a:rPr>
              <a:t>“</a:t>
            </a:r>
            <a:r>
              <a:rPr lang="el-GR" sz="2400" b="1" dirty="0" smtClean="0">
                <a:solidFill>
                  <a:srgbClr val="C00000"/>
                </a:solidFill>
              </a:rPr>
              <a:t>ζώνη του </a:t>
            </a:r>
            <a:r>
              <a:rPr lang="en-US" sz="2400" b="1" dirty="0" smtClean="0">
                <a:solidFill>
                  <a:srgbClr val="C00000"/>
                </a:solidFill>
              </a:rPr>
              <a:t>cacao”</a:t>
            </a:r>
            <a:endParaRPr lang="el-GR" sz="2400" b="1" dirty="0" smtClean="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25602" name="Picture 2" descr="http://phytoimages.siu.edu/users/paraman1/1_1_08_14/Box1to3h/902_30.jpg"/>
          <p:cNvPicPr>
            <a:picLocks noChangeAspect="1" noChangeArrowheads="1"/>
          </p:cNvPicPr>
          <p:nvPr/>
        </p:nvPicPr>
        <p:blipFill>
          <a:blip r:embed="rId3" cstate="print"/>
          <a:srcRect/>
          <a:stretch>
            <a:fillRect/>
          </a:stretch>
        </p:blipFill>
        <p:spPr bwMode="auto">
          <a:xfrm>
            <a:off x="0" y="0"/>
            <a:ext cx="9144000" cy="6309320"/>
          </a:xfrm>
          <a:prstGeom prst="rect">
            <a:avLst/>
          </a:prstGeom>
          <a:noFill/>
        </p:spPr>
      </p:pic>
      <p:sp>
        <p:nvSpPr>
          <p:cNvPr id="5" name="4 - Ορθογώνιο"/>
          <p:cNvSpPr/>
          <p:nvPr/>
        </p:nvSpPr>
        <p:spPr>
          <a:xfrm>
            <a:off x="0" y="6237313"/>
            <a:ext cx="9144000" cy="646331"/>
          </a:xfrm>
          <a:prstGeom prst="rect">
            <a:avLst/>
          </a:prstGeom>
          <a:blipFill>
            <a:blip r:embed="rId4" cstate="print"/>
            <a:tile tx="0" ty="0" sx="100000" sy="100000" flip="none" algn="tl"/>
          </a:blipFill>
        </p:spPr>
        <p:txBody>
          <a:bodyPr wrap="square">
            <a:spAutoFit/>
          </a:bodyPr>
          <a:lstStyle/>
          <a:p>
            <a:r>
              <a:rPr lang="el-GR" dirty="0" smtClean="0"/>
              <a:t>Τ</a:t>
            </a:r>
            <a:r>
              <a:rPr lang="el-GR" b="1" dirty="0" smtClean="0"/>
              <a:t>ο Κακαόδεντρο είναι αειθαλές τροπικό δασικό </a:t>
            </a:r>
            <a:r>
              <a:rPr lang="el-GR" b="1" dirty="0" smtClean="0">
                <a:solidFill>
                  <a:schemeClr val="tx1">
                    <a:lumMod val="95000"/>
                    <a:lumOff val="5000"/>
                  </a:schemeClr>
                </a:solidFill>
              </a:rPr>
              <a:t>δέντρο</a:t>
            </a:r>
            <a:r>
              <a:rPr lang="en-US" b="1" dirty="0" smtClean="0">
                <a:solidFill>
                  <a:schemeClr val="tx1">
                    <a:lumMod val="95000"/>
                    <a:lumOff val="5000"/>
                  </a:schemeClr>
                </a:solidFill>
              </a:rPr>
              <a:t>, </a:t>
            </a:r>
            <a:r>
              <a:rPr lang="el-GR" b="1" dirty="0" smtClean="0">
                <a:solidFill>
                  <a:schemeClr val="tx1">
                    <a:lumMod val="95000"/>
                    <a:lumOff val="5000"/>
                  </a:schemeClr>
                </a:solidFill>
              </a:rPr>
              <a:t>που αναπτύσσεται σε υποόροφο.</a:t>
            </a:r>
            <a:r>
              <a:rPr lang="el-GR" b="1" dirty="0" smtClean="0"/>
              <a:t> Τα </a:t>
            </a:r>
            <a:r>
              <a:rPr lang="el-GR" b="1" dirty="0" smtClean="0">
                <a:solidFill>
                  <a:schemeClr val="tx1">
                    <a:lumMod val="95000"/>
                    <a:lumOff val="5000"/>
                  </a:schemeClr>
                </a:solidFill>
              </a:rPr>
              <a:t>φύλλα</a:t>
            </a:r>
            <a:r>
              <a:rPr lang="el-GR" b="1" dirty="0" smtClean="0"/>
              <a:t> του είναι απλά δερματώδη, επιμήκη και φθάνουν τα 30 εκατοστόμετρα</a:t>
            </a:r>
            <a:endParaRPr lang="el-GR"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6" descr="http://cazuworld.files.wordpress.com/2013/09/dsc_1488.jpg"/>
          <p:cNvPicPr>
            <a:picLocks noChangeAspect="1" noChangeArrowheads="1"/>
          </p:cNvPicPr>
          <p:nvPr/>
        </p:nvPicPr>
        <p:blipFill>
          <a:blip r:embed="rId2" cstate="print"/>
          <a:srcRect/>
          <a:stretch>
            <a:fillRect/>
          </a:stretch>
        </p:blipFill>
        <p:spPr bwMode="auto">
          <a:xfrm>
            <a:off x="0" y="1"/>
            <a:ext cx="9324528" cy="6858000"/>
          </a:xfrm>
          <a:prstGeom prst="rect">
            <a:avLst/>
          </a:prstGeom>
          <a:noFill/>
        </p:spPr>
      </p:pic>
      <p:sp>
        <p:nvSpPr>
          <p:cNvPr id="6" name="5 - Ορθογώνιο"/>
          <p:cNvSpPr/>
          <p:nvPr/>
        </p:nvSpPr>
        <p:spPr>
          <a:xfrm>
            <a:off x="0" y="5949280"/>
            <a:ext cx="9360024" cy="646331"/>
          </a:xfrm>
          <a:prstGeom prst="rect">
            <a:avLst/>
          </a:prstGeom>
        </p:spPr>
        <p:txBody>
          <a:bodyPr wrap="square">
            <a:spAutoFit/>
          </a:bodyPr>
          <a:lstStyle/>
          <a:p>
            <a:r>
              <a:rPr lang="el-GR" b="1" dirty="0" smtClean="0">
                <a:solidFill>
                  <a:srgbClr val="FFFF00"/>
                </a:solidFill>
              </a:rPr>
              <a:t>Τα άνθη του εμφανίζονται στον κορμό και στα κλαδιά. Είναι άοσμα και έχουν άσπρο, ροζ, κίτρινο ή λαμπρό κόκκινο χρώμα. </a:t>
            </a:r>
            <a:endParaRPr lang="el-GR"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obroma cacao"/>
          <p:cNvPicPr>
            <a:picLocks noChangeAspect="1" noChangeArrowheads="1"/>
          </p:cNvPicPr>
          <p:nvPr/>
        </p:nvPicPr>
        <p:blipFill>
          <a:blip r:embed="rId2" cstate="print"/>
          <a:srcRect/>
          <a:stretch>
            <a:fillRect/>
          </a:stretch>
        </p:blipFill>
        <p:spPr bwMode="auto">
          <a:xfrm>
            <a:off x="5436096" y="2924944"/>
            <a:ext cx="3707904" cy="3933056"/>
          </a:xfrm>
          <a:prstGeom prst="rect">
            <a:avLst/>
          </a:prstGeom>
          <a:noFill/>
        </p:spPr>
      </p:pic>
      <p:sp>
        <p:nvSpPr>
          <p:cNvPr id="3" name="2 - Θέση περιεχομένου"/>
          <p:cNvSpPr>
            <a:spLocks noGrp="1"/>
          </p:cNvSpPr>
          <p:nvPr>
            <p:ph idx="1"/>
          </p:nvPr>
        </p:nvSpPr>
        <p:spPr>
          <a:xfrm>
            <a:off x="5436096" y="0"/>
            <a:ext cx="3707904" cy="3284985"/>
          </a:xfrm>
          <a:blipFill>
            <a:blip r:embed="rId3" cstate="print">
              <a:lum bright="28000"/>
            </a:blip>
            <a:tile tx="0" ty="0" sx="100000" sy="100000" flip="none" algn="tl"/>
          </a:blipFill>
        </p:spPr>
        <p:txBody>
          <a:bodyPr>
            <a:normAutofit fontScale="77500" lnSpcReduction="20000"/>
          </a:bodyPr>
          <a:lstStyle/>
          <a:p>
            <a:pPr>
              <a:buNone/>
            </a:pPr>
            <a:r>
              <a:rPr lang="el-GR" b="1" dirty="0" smtClean="0"/>
              <a:t>	Οι</a:t>
            </a:r>
            <a:r>
              <a:rPr lang="el-GR" b="1" dirty="0" smtClean="0"/>
              <a:t> </a:t>
            </a:r>
            <a:r>
              <a:rPr lang="el-GR" b="1" u="sng" dirty="0" smtClean="0">
                <a:hlinkClick r:id="rId4" tooltip="Καρπός"/>
              </a:rPr>
              <a:t>καρποί</a:t>
            </a:r>
            <a:r>
              <a:rPr lang="el-GR" b="1" dirty="0" smtClean="0"/>
              <a:t> είναι μεγάλοι, ωοειδείς, </a:t>
            </a:r>
            <a:r>
              <a:rPr lang="el-GR" b="1" dirty="0" err="1" smtClean="0"/>
              <a:t>κιτρινοκάστανοι</a:t>
            </a:r>
            <a:r>
              <a:rPr lang="el-GR" b="1" dirty="0" smtClean="0"/>
              <a:t> </a:t>
            </a:r>
            <a:r>
              <a:rPr lang="el-GR" b="1" dirty="0" err="1" smtClean="0"/>
              <a:t>εως</a:t>
            </a:r>
            <a:r>
              <a:rPr lang="el-GR" b="1" dirty="0" smtClean="0"/>
              <a:t> μωβ και ωριμάζουν σε 4-6 μήνες. Οι ώριμοι καρποί έχουν μήκος 35 περίπου εκατοστόμετρα και </a:t>
            </a:r>
            <a:r>
              <a:rPr lang="el-GR" b="1" dirty="0" smtClean="0">
                <a:hlinkClick r:id="rId5" tooltip="Διάμετρος"/>
              </a:rPr>
              <a:t>διάμετρο</a:t>
            </a:r>
            <a:r>
              <a:rPr lang="el-GR" b="1" dirty="0" smtClean="0"/>
              <a:t> περίπου </a:t>
            </a:r>
            <a:r>
              <a:rPr lang="el-GR" b="1" dirty="0" smtClean="0"/>
              <a:t>12 </a:t>
            </a:r>
            <a:r>
              <a:rPr lang="en-US" b="1" dirty="0" smtClean="0"/>
              <a:t>cm</a:t>
            </a:r>
            <a:endParaRPr lang="el-GR" b="1" dirty="0"/>
          </a:p>
        </p:txBody>
      </p:sp>
      <p:pic>
        <p:nvPicPr>
          <p:cNvPr id="23556" name="Picture 4" descr="http://bioweb.uwlax.edu/bio203/s2008/boland_kirs/classificationtree.jpg"/>
          <p:cNvPicPr>
            <a:picLocks noChangeAspect="1" noChangeArrowheads="1"/>
          </p:cNvPicPr>
          <p:nvPr/>
        </p:nvPicPr>
        <p:blipFill>
          <a:blip r:embed="rId6" cstate="print"/>
          <a:srcRect/>
          <a:stretch>
            <a:fillRect/>
          </a:stretch>
        </p:blipFill>
        <p:spPr bwMode="auto">
          <a:xfrm>
            <a:off x="0" y="0"/>
            <a:ext cx="5436096" cy="69256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2000">
              <a:srgbClr val="C00000"/>
            </a:gs>
            <a:gs pos="50000">
              <a:srgbClr val="FFC0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 Εικόνα" descr="http://www.stopikaifi.gr/images/datafiles/169.jpg"/>
          <p:cNvPicPr/>
          <p:nvPr/>
        </p:nvPicPr>
        <p:blipFill>
          <a:blip r:embed="rId2" cstate="print"/>
          <a:srcRect/>
          <a:stretch>
            <a:fillRect/>
          </a:stretch>
        </p:blipFill>
        <p:spPr bwMode="auto">
          <a:xfrm>
            <a:off x="4139952" y="0"/>
            <a:ext cx="5004048" cy="4581128"/>
          </a:xfrm>
          <a:prstGeom prst="rect">
            <a:avLst/>
          </a:prstGeom>
          <a:noFill/>
          <a:ln w="9525">
            <a:noFill/>
            <a:miter lim="800000"/>
            <a:headEnd/>
            <a:tailEnd/>
          </a:ln>
        </p:spPr>
      </p:pic>
      <p:sp>
        <p:nvSpPr>
          <p:cNvPr id="5" name="4 - Ορθογώνιο"/>
          <p:cNvSpPr/>
          <p:nvPr/>
        </p:nvSpPr>
        <p:spPr>
          <a:xfrm>
            <a:off x="0" y="5301208"/>
            <a:ext cx="9144000" cy="830997"/>
          </a:xfrm>
          <a:prstGeom prst="rect">
            <a:avLst/>
          </a:prstGeom>
        </p:spPr>
        <p:txBody>
          <a:bodyPr wrap="square">
            <a:spAutoFit/>
          </a:bodyPr>
          <a:lstStyle/>
          <a:p>
            <a:pPr>
              <a:buNone/>
            </a:pPr>
            <a:r>
              <a:rPr lang="el-GR" sz="2400" b="1" dirty="0" smtClean="0"/>
              <a:t>Στον κορμό και τους βραχίονες του δένδρου αναπτύσσονται περίπου 15 καρπούς που ο καθένας τους ζυγίζει μέχρι ένα κιλό. </a:t>
            </a:r>
            <a:endParaRPr lang="el-GR" sz="2400" b="1" dirty="0"/>
          </a:p>
        </p:txBody>
      </p:sp>
      <p:pic>
        <p:nvPicPr>
          <p:cNvPr id="6" name="5 - Εικόνα" descr="Perierga.gr - Κακαόδεντρο">
            <a:hlinkClick r:id="rId3"/>
          </p:cNvPr>
          <p:cNvPicPr/>
          <p:nvPr/>
        </p:nvPicPr>
        <p:blipFill>
          <a:blip r:embed="rId4" cstate="print"/>
          <a:srcRect/>
          <a:stretch>
            <a:fillRect/>
          </a:stretch>
        </p:blipFill>
        <p:spPr bwMode="auto">
          <a:xfrm>
            <a:off x="0" y="0"/>
            <a:ext cx="4932040" cy="4581128"/>
          </a:xfrm>
          <a:prstGeom prst="rect">
            <a:avLst/>
          </a:prstGeom>
          <a:noFill/>
          <a:ln w="9525">
            <a:noFill/>
            <a:miter lim="800000"/>
            <a:headEnd/>
            <a:tailEnd/>
          </a:ln>
        </p:spPr>
      </p:pic>
      <p:sp>
        <p:nvSpPr>
          <p:cNvPr id="8" name="7 - Ορθογώνιο"/>
          <p:cNvSpPr/>
          <p:nvPr/>
        </p:nvSpPr>
        <p:spPr>
          <a:xfrm>
            <a:off x="0" y="4581128"/>
            <a:ext cx="9144000" cy="830997"/>
          </a:xfrm>
          <a:prstGeom prst="rect">
            <a:avLst/>
          </a:prstGeom>
          <a:solidFill>
            <a:srgbClr val="C00000"/>
          </a:solidFill>
        </p:spPr>
        <p:txBody>
          <a:bodyPr wrap="square">
            <a:spAutoFit/>
          </a:bodyPr>
          <a:lstStyle/>
          <a:p>
            <a:pPr>
              <a:buNone/>
            </a:pPr>
            <a:r>
              <a:rPr lang="el-GR" sz="2400" dirty="0" smtClean="0"/>
              <a:t>  </a:t>
            </a:r>
          </a:p>
          <a:p>
            <a:pPr>
              <a:buNone/>
            </a:pPr>
            <a:endParaRPr lang="el-GR" sz="2400" dirty="0"/>
          </a:p>
        </p:txBody>
      </p:sp>
      <p:sp>
        <p:nvSpPr>
          <p:cNvPr id="9" name="8 - Ορθογώνιο"/>
          <p:cNvSpPr/>
          <p:nvPr/>
        </p:nvSpPr>
        <p:spPr>
          <a:xfrm>
            <a:off x="0" y="6165305"/>
            <a:ext cx="9144000" cy="830997"/>
          </a:xfrm>
          <a:prstGeom prst="rect">
            <a:avLst/>
          </a:prstGeom>
          <a:solidFill>
            <a:srgbClr val="FFC000"/>
          </a:solidFill>
        </p:spPr>
        <p:txBody>
          <a:bodyPr wrap="square">
            <a:spAutoFit/>
          </a:bodyPr>
          <a:lstStyle/>
          <a:p>
            <a:pPr>
              <a:buNone/>
            </a:pPr>
            <a:r>
              <a:rPr lang="el-GR" sz="2400" dirty="0" smtClean="0"/>
              <a:t>  </a:t>
            </a:r>
          </a:p>
          <a:p>
            <a:pPr>
              <a:buNone/>
            </a:pPr>
            <a:endParaRPr lang="el-G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erierga.gr - Κακαόδεντρο">
            <a:hlinkClick r:id="rId2"/>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0" y="0"/>
            <a:ext cx="9144000" cy="2476872"/>
          </a:xfrm>
        </p:spPr>
        <p:txBody>
          <a:bodyPr>
            <a:normAutofit/>
          </a:bodyPr>
          <a:lstStyle/>
          <a:p>
            <a:pPr>
              <a:buNone/>
            </a:pPr>
            <a:r>
              <a:rPr lang="el-GR" dirty="0" smtClean="0"/>
              <a:t>	</a:t>
            </a:r>
            <a:endParaRPr lang="el-GR" sz="2800" dirty="0"/>
          </a:p>
        </p:txBody>
      </p:sp>
      <p:sp>
        <p:nvSpPr>
          <p:cNvPr id="5" name="4 - Ορθογώνιο"/>
          <p:cNvSpPr/>
          <p:nvPr/>
        </p:nvSpPr>
        <p:spPr>
          <a:xfrm>
            <a:off x="0" y="6027003"/>
            <a:ext cx="9144000" cy="830997"/>
          </a:xfrm>
          <a:prstGeom prst="rect">
            <a:avLst/>
          </a:prstGeom>
        </p:spPr>
        <p:txBody>
          <a:bodyPr wrap="square">
            <a:spAutoFit/>
          </a:bodyPr>
          <a:lstStyle/>
          <a:p>
            <a:r>
              <a:rPr lang="el-GR" sz="2400" b="1" dirty="0" smtClean="0">
                <a:solidFill>
                  <a:srgbClr val="FFFF00"/>
                </a:solidFill>
              </a:rPr>
              <a:t>Στο εσωτερικό του υπάρχουν περίπου 30 σπόροι σε χρώμα βιολετί, διαταγμένοι ανάμεσα στις αναδιπλώσεις ενός λευκού υμένα.</a:t>
            </a:r>
            <a:endParaRPr lang="el-GR" sz="24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Perierga.gr - Κακαόδεντρο">
            <a:hlinkClick r:id="rId2"/>
          </p:cNvPr>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8" name="7 - Ορθογώνιο"/>
          <p:cNvSpPr/>
          <p:nvPr/>
        </p:nvSpPr>
        <p:spPr>
          <a:xfrm>
            <a:off x="0" y="6027003"/>
            <a:ext cx="9144000" cy="830997"/>
          </a:xfrm>
          <a:prstGeom prst="rect">
            <a:avLst/>
          </a:prstGeom>
        </p:spPr>
        <p:txBody>
          <a:bodyPr wrap="square">
            <a:spAutoFit/>
          </a:bodyPr>
          <a:lstStyle/>
          <a:p>
            <a:r>
              <a:rPr lang="el-GR" sz="2400" b="1" dirty="0" smtClean="0">
                <a:solidFill>
                  <a:srgbClr val="FFC000"/>
                </a:solidFill>
              </a:rPr>
              <a:t>Η συγκομιδή γίνεται με το χέρι και με προσοχή , προκειμένου να προστατευτεί το δένδρο από τραυματισμούς.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Αποτέλεσμα εικόνας για κακαόδεντρο"/>
          <p:cNvPicPr>
            <a:picLocks noChangeAspect="1" noChangeArrowheads="1"/>
          </p:cNvPicPr>
          <p:nvPr/>
        </p:nvPicPr>
        <p:blipFill>
          <a:blip r:embed="rId2" cstate="print"/>
          <a:srcRect/>
          <a:stretch>
            <a:fillRect/>
          </a:stretch>
        </p:blipFill>
        <p:spPr bwMode="auto">
          <a:xfrm>
            <a:off x="0" y="0"/>
            <a:ext cx="9155779" cy="6858000"/>
          </a:xfrm>
          <a:prstGeom prst="rect">
            <a:avLst/>
          </a:prstGeom>
          <a:noFill/>
        </p:spPr>
      </p:pic>
      <p:sp>
        <p:nvSpPr>
          <p:cNvPr id="3" name="2 - Θέση περιεχομένου"/>
          <p:cNvSpPr>
            <a:spLocks noGrp="1"/>
          </p:cNvSpPr>
          <p:nvPr>
            <p:ph idx="1"/>
          </p:nvPr>
        </p:nvSpPr>
        <p:spPr>
          <a:xfrm>
            <a:off x="0" y="3296741"/>
            <a:ext cx="9144000" cy="3561259"/>
          </a:xfrm>
        </p:spPr>
        <p:txBody>
          <a:bodyPr>
            <a:normAutofit/>
          </a:bodyPr>
          <a:lstStyle/>
          <a:p>
            <a:r>
              <a:rPr lang="el-GR" dirty="0" smtClean="0">
                <a:solidFill>
                  <a:srgbClr val="FFFF00"/>
                </a:solidFill>
              </a:rPr>
              <a:t>Μετά τη συλλογή οι καρποί, αφήνονται να ωριμάσουν με μια διαδικασία «ζύμωσης», δηλαδή να τοποθετηθούν σε σωρούς ή μεγάλα καλάθια και να σκεπαστούν με πλατιά φύλλα μπανανιάς, για 3-6 ημέρες. </a:t>
            </a:r>
          </a:p>
          <a:p>
            <a:r>
              <a:rPr lang="el-GR" dirty="0" smtClean="0">
                <a:solidFill>
                  <a:srgbClr val="FFFF00"/>
                </a:solidFill>
              </a:rPr>
              <a:t>Ακολούθως καθαρίζονται, και αποφλοιώνονται.</a:t>
            </a:r>
          </a:p>
          <a:p>
            <a:endParaRPr lang="el-GR" dirty="0"/>
          </a:p>
        </p:txBody>
      </p:sp>
      <p:sp>
        <p:nvSpPr>
          <p:cNvPr id="20482" name="AutoShape 2" descr="Αποτέλεσμα εικόνας για κακαόδεντρ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4" name="AutoShape 4" descr="Αποτέλεσμα εικόνας για κακαόδεντρ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erierga.gr - Κακαόδεντρο">
            <a:hlinkClick r:id="rId2"/>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0" y="3888829"/>
            <a:ext cx="9144000" cy="2969171"/>
          </a:xfrm>
        </p:spPr>
        <p:txBody>
          <a:bodyPr>
            <a:normAutofit lnSpcReduction="10000"/>
          </a:bodyPr>
          <a:lstStyle/>
          <a:p>
            <a:r>
              <a:rPr lang="el-GR" dirty="0" smtClean="0">
                <a:solidFill>
                  <a:srgbClr val="FFFF00"/>
                </a:solidFill>
              </a:rPr>
              <a:t>Αναπτύσσεται έτσι θερμοκρασία 50οC βαθμών Κελσίου, ο εσωτερικός πολτός λειώνει και παραμένουν καθαροί οι κόκκοι του κακάο. Τότε αποκτούν και το άρωμά τους! Οι συνθήκες και η μέθοδος ζύμωσης παίζουν βασικό ρόλο στην ποιότητα του κακάο. </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3 - Θέση περιεχομένου" descr="cocoabean 58229218"/>
          <p:cNvPicPr>
            <a:picLocks noGrp="1"/>
          </p:cNvPicPr>
          <p:nvPr>
            <p:ph idx="1"/>
          </p:nvPr>
        </p:nvPicPr>
        <p:blipFill>
          <a:blip r:embed="rId3" cstate="print"/>
          <a:srcRect/>
          <a:stretch>
            <a:fillRect/>
          </a:stretch>
        </p:blipFill>
        <p:spPr bwMode="auto">
          <a:xfrm>
            <a:off x="0" y="1"/>
            <a:ext cx="6300192" cy="6858000"/>
          </a:xfrm>
          <a:prstGeom prst="rect">
            <a:avLst/>
          </a:prstGeom>
          <a:noFill/>
          <a:ln w="9525">
            <a:noFill/>
            <a:miter lim="800000"/>
            <a:headEnd/>
            <a:tailEnd/>
          </a:ln>
        </p:spPr>
      </p:pic>
      <p:sp>
        <p:nvSpPr>
          <p:cNvPr id="5" name="4 - Ορθογώνιο"/>
          <p:cNvSpPr/>
          <p:nvPr/>
        </p:nvSpPr>
        <p:spPr>
          <a:xfrm>
            <a:off x="6228184" y="0"/>
            <a:ext cx="2699792" cy="6555641"/>
          </a:xfrm>
          <a:prstGeom prst="rect">
            <a:avLst/>
          </a:prstGeom>
        </p:spPr>
        <p:txBody>
          <a:bodyPr wrap="square">
            <a:spAutoFit/>
          </a:bodyPr>
          <a:lstStyle/>
          <a:p>
            <a:r>
              <a:rPr lang="el-GR" sz="2800" dirty="0" smtClean="0"/>
              <a:t>Ακολούθως καθαρίζονται, και αποφλοιώνονται. Με κοφτερά μαχαίρια σκίζεται η φλούδα κάθε καρπού και αφαιρούνται από μέσα οι σπόροι, τυλιγμένοι σε μια άσπρη «ψίχα».</a:t>
            </a:r>
            <a:endParaRPr lang="el-G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humbs.dreamstime.com/z/%CE%B2%CF%85%CE%B8%CE%B9%CF%83%CE%BC%CE%AD%CE%BD%CE%B5%CF%82-%CF%83%CE%BF%CE%BA%CE%BF%CE%BB%CE%AC%CF%84%CE%B1-%CF%86%CF%81%CE%AC%CE%BF%CF%85%CE%BB%CE%B5%CF%82-25468844.jpg"/>
          <p:cNvPicPr>
            <a:picLocks noChangeAspect="1" noChangeArrowheads="1"/>
          </p:cNvPicPr>
          <p:nvPr/>
        </p:nvPicPr>
        <p:blipFill>
          <a:blip r:embed="rId2" cstate="print"/>
          <a:srcRect b="8796"/>
          <a:stretch>
            <a:fillRect/>
          </a:stretch>
        </p:blipFill>
        <p:spPr bwMode="auto">
          <a:xfrm>
            <a:off x="0" y="0"/>
            <a:ext cx="9144000" cy="6858000"/>
          </a:xfrm>
          <a:prstGeom prst="rect">
            <a:avLst/>
          </a:prstGeom>
          <a:noFill/>
        </p:spPr>
      </p:pic>
      <p:sp>
        <p:nvSpPr>
          <p:cNvPr id="2" name="1 - Τίτλος"/>
          <p:cNvSpPr>
            <a:spLocks noGrp="1"/>
          </p:cNvSpPr>
          <p:nvPr>
            <p:ph type="ctrTitle"/>
          </p:nvPr>
        </p:nvSpPr>
        <p:spPr/>
        <p:txBody>
          <a:bodyPr>
            <a:normAutofit/>
          </a:bodyPr>
          <a:lstStyle/>
          <a:p>
            <a:r>
              <a:rPr lang="el-GR" dirty="0" smtClean="0"/>
              <a:t/>
            </a:r>
            <a:br>
              <a:rPr lang="el-GR" dirty="0" smtClean="0"/>
            </a:br>
            <a:endParaRPr lang="el-GR" dirty="0"/>
          </a:p>
        </p:txBody>
      </p:sp>
      <p:sp>
        <p:nvSpPr>
          <p:cNvPr id="4" name="3 - Υπότιτλος"/>
          <p:cNvSpPr>
            <a:spLocks noGrp="1"/>
          </p:cNvSpPr>
          <p:nvPr>
            <p:ph type="subTitle" idx="1"/>
          </p:nvPr>
        </p:nvSpPr>
        <p:spPr>
          <a:xfrm>
            <a:off x="0" y="5589240"/>
            <a:ext cx="9144000" cy="1008112"/>
          </a:xfrm>
        </p:spPr>
        <p:txBody>
          <a:bodyPr/>
          <a:lstStyle/>
          <a:p>
            <a:r>
              <a:rPr lang="el-GR" b="1" u="sng" dirty="0" smtClean="0">
                <a:solidFill>
                  <a:schemeClr val="accent6"/>
                </a:solidFill>
              </a:rPr>
              <a:t>ΓΡΑΜΜΗ ΠΑΡΑΓΩΓΗΣ </a:t>
            </a:r>
            <a:r>
              <a:rPr lang="el-GR" b="1" u="sng" dirty="0" smtClean="0">
                <a:solidFill>
                  <a:schemeClr val="accent6"/>
                </a:solidFill>
              </a:rPr>
              <a:t>ΣΟΚΟΛΑΤΑΣ</a:t>
            </a:r>
            <a:endParaRPr lang="el-GR" b="1" dirty="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4499992" cy="6858000"/>
          </a:xfrm>
          <a:blipFill>
            <a:blip r:embed="rId2" cstate="print"/>
            <a:tile tx="0" ty="0" sx="100000" sy="100000" flip="none" algn="tl"/>
          </a:blipFill>
        </p:spPr>
        <p:txBody>
          <a:bodyPr>
            <a:normAutofit fontScale="92500" lnSpcReduction="10000"/>
          </a:bodyPr>
          <a:lstStyle/>
          <a:p>
            <a:r>
              <a:rPr lang="el-GR" dirty="0" smtClean="0"/>
              <a:t>Ακολουθεί το στάδιο της ξήρανσης στο οποίο προκύπτει  το χαρακτηριστικό σοκολατένιο χρώμα και το άρωμα. </a:t>
            </a:r>
            <a:endParaRPr lang="en-US" dirty="0" smtClean="0"/>
          </a:p>
          <a:p>
            <a:r>
              <a:rPr lang="el-GR" dirty="0" smtClean="0"/>
              <a:t>Για </a:t>
            </a:r>
            <a:r>
              <a:rPr lang="el-GR" dirty="0" smtClean="0"/>
              <a:t>το λόγο αυτό το στάδιο της ξήρανσης είναι σημαντικό για την ποιότητα της παραγωγής οι σπόροι απλώνονται στον ήλιο για να στεγνώσουν και να ξεραθούν καλά για 7-10 μέρες. </a:t>
            </a:r>
          </a:p>
          <a:p>
            <a:endParaRPr lang="el-GR" dirty="0"/>
          </a:p>
        </p:txBody>
      </p:sp>
      <p:pic>
        <p:nvPicPr>
          <p:cNvPr id="4" name="3 - Εικόνα" descr="Perierga.gr - Κακαόδεντρο">
            <a:hlinkClick r:id="rId3"/>
          </p:cNvPr>
          <p:cNvPicPr/>
          <p:nvPr/>
        </p:nvPicPr>
        <p:blipFill>
          <a:blip r:embed="rId4" cstate="print"/>
          <a:srcRect/>
          <a:stretch>
            <a:fillRect/>
          </a:stretch>
        </p:blipFill>
        <p:spPr bwMode="auto">
          <a:xfrm>
            <a:off x="4499992" y="0"/>
            <a:ext cx="464400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148064" y="0"/>
            <a:ext cx="3995936" cy="6126163"/>
          </a:xfrm>
        </p:spPr>
        <p:txBody>
          <a:bodyPr>
            <a:normAutofit/>
          </a:bodyPr>
          <a:lstStyle/>
          <a:p>
            <a:pPr>
              <a:buNone/>
            </a:pPr>
            <a:r>
              <a:rPr lang="el-GR" dirty="0" smtClean="0"/>
              <a:t>	Αφού αποξηρανθούν, συσκευάζονται σε σακιά ή χύμα σε κιβώτια και μεταφέρονται στα εργοστάσια παραγωγής σοκολάτας σε ολόκληρο τον κόσμο!</a:t>
            </a:r>
            <a:endParaRPr lang="el-GR" dirty="0"/>
          </a:p>
        </p:txBody>
      </p:sp>
      <p:pic>
        <p:nvPicPr>
          <p:cNvPr id="4" name="3 - Εικόνα" descr="cocoabeans inbag 84587542"/>
          <p:cNvPicPr/>
          <p:nvPr/>
        </p:nvPicPr>
        <p:blipFill>
          <a:blip r:embed="rId3" cstate="print"/>
          <a:srcRect/>
          <a:stretch>
            <a:fillRect/>
          </a:stretch>
        </p:blipFill>
        <p:spPr bwMode="auto">
          <a:xfrm>
            <a:off x="0" y="0"/>
            <a:ext cx="522007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iefimerida.gr/sites/default/files/cho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0" y="5112965"/>
            <a:ext cx="9144000" cy="1745035"/>
          </a:xfrm>
        </p:spPr>
        <p:txBody>
          <a:bodyPr>
            <a:normAutofit/>
          </a:bodyPr>
          <a:lstStyle/>
          <a:p>
            <a:r>
              <a:rPr lang="el-GR" dirty="0" smtClean="0">
                <a:solidFill>
                  <a:srgbClr val="FFFF00"/>
                </a:solidFill>
              </a:rPr>
              <a:t>Η διαλογή των σπόρων και ο καθαρισμός τους αποτελεί το τελευταίο στάδιο φυσικών διαδικασιών στην παραγωγή του προϊόντος.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Αποτέλεσμα εικόνας για κακαο"/>
          <p:cNvPicPr>
            <a:picLocks noChangeAspect="1" noChangeArrowheads="1"/>
          </p:cNvPicPr>
          <p:nvPr/>
        </p:nvPicPr>
        <p:blipFill>
          <a:blip r:embed="rId2" cstate="print"/>
          <a:srcRect/>
          <a:stretch>
            <a:fillRect/>
          </a:stretch>
        </p:blipFill>
        <p:spPr bwMode="auto">
          <a:xfrm>
            <a:off x="0" y="0"/>
            <a:ext cx="5868144" cy="6858000"/>
          </a:xfrm>
          <a:prstGeom prst="rect">
            <a:avLst/>
          </a:prstGeom>
          <a:noFill/>
        </p:spPr>
      </p:pic>
      <p:sp>
        <p:nvSpPr>
          <p:cNvPr id="3" name="2 - Θέση περιεχομένου"/>
          <p:cNvSpPr>
            <a:spLocks noGrp="1"/>
          </p:cNvSpPr>
          <p:nvPr>
            <p:ph idx="1"/>
          </p:nvPr>
        </p:nvSpPr>
        <p:spPr>
          <a:xfrm>
            <a:off x="5652120" y="1600200"/>
            <a:ext cx="3491880" cy="4525963"/>
          </a:xfrm>
        </p:spPr>
        <p:txBody>
          <a:bodyPr>
            <a:normAutofit/>
          </a:bodyPr>
          <a:lstStyle/>
          <a:p>
            <a:pPr>
              <a:buNone/>
            </a:pPr>
            <a:r>
              <a:rPr lang="en-US" dirty="0" smtClean="0"/>
              <a:t>	</a:t>
            </a:r>
            <a:r>
              <a:rPr lang="el-GR" dirty="0" smtClean="0"/>
              <a:t>Ακολουθεί </a:t>
            </a:r>
            <a:r>
              <a:rPr lang="el-GR" dirty="0" smtClean="0"/>
              <a:t>στη συνέχεια η θερμική επεξεργασία, φάση γνωστή σαν καβούρδισμα</a:t>
            </a:r>
            <a:r>
              <a:rPr lang="en-US" dirty="0" smtClean="0"/>
              <a:t>. </a:t>
            </a:r>
            <a:endParaRPr lang="en-US" dirty="0" smtClean="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κακαο"/>
          <p:cNvPicPr>
            <a:picLocks noChangeAspect="1" noChangeArrowheads="1"/>
          </p:cNvPicPr>
          <p:nvPr/>
        </p:nvPicPr>
        <p:blipFill>
          <a:blip r:embed="rId2" cstate="print"/>
          <a:srcRect/>
          <a:stretch>
            <a:fillRect/>
          </a:stretch>
        </p:blipFill>
        <p:spPr bwMode="auto">
          <a:xfrm>
            <a:off x="0" y="0"/>
            <a:ext cx="5508104" cy="6858000"/>
          </a:xfrm>
          <a:prstGeom prst="rect">
            <a:avLst/>
          </a:prstGeom>
          <a:noFill/>
        </p:spPr>
      </p:pic>
      <p:sp>
        <p:nvSpPr>
          <p:cNvPr id="3" name="2 - Θέση περιεχομένου"/>
          <p:cNvSpPr>
            <a:spLocks noGrp="1"/>
          </p:cNvSpPr>
          <p:nvPr>
            <p:ph idx="1"/>
          </p:nvPr>
        </p:nvSpPr>
        <p:spPr>
          <a:xfrm>
            <a:off x="5364088" y="0"/>
            <a:ext cx="3779912" cy="6858000"/>
          </a:xfrm>
        </p:spPr>
        <p:txBody>
          <a:bodyPr>
            <a:normAutofit/>
          </a:bodyPr>
          <a:lstStyle/>
          <a:p>
            <a:r>
              <a:rPr lang="el-GR" dirty="0" smtClean="0"/>
              <a:t>Στη συνέχεια οι κόκκοι σπάζουν και ανοίγονται </a:t>
            </a:r>
            <a:r>
              <a:rPr lang="el-GR" b="1" dirty="0" smtClean="0"/>
              <a:t>. </a:t>
            </a:r>
            <a:endParaRPr lang="en-US" b="1" dirty="0" smtClean="0"/>
          </a:p>
          <a:p>
            <a:r>
              <a:rPr lang="el-GR" dirty="0" smtClean="0"/>
              <a:t>Τα </a:t>
            </a:r>
            <a:r>
              <a:rPr lang="el-GR" dirty="0" smtClean="0"/>
              <a:t>σκούρα καφέ σωματίδια που βρίσκονται μέσα, η ψίχα του κακάου, είναι η βάση για όλους </a:t>
            </a:r>
            <a:r>
              <a:rPr lang="el-GR" dirty="0" smtClean="0"/>
              <a:t>τους</a:t>
            </a:r>
            <a:r>
              <a:rPr lang="en-US" dirty="0" smtClean="0"/>
              <a:t> </a:t>
            </a:r>
            <a:r>
              <a:rPr lang="el-GR" dirty="0" smtClean="0"/>
              <a:t>τύπους </a:t>
            </a:r>
            <a:r>
              <a:rPr lang="el-GR" dirty="0" smtClean="0"/>
              <a:t>κακάου και σοκολάτας.</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letscook.gr/photos/kakao%20maza.bmp"/>
          <p:cNvPicPr>
            <a:picLocks noChangeAspect="1" noChangeArrowheads="1"/>
          </p:cNvPicPr>
          <p:nvPr/>
        </p:nvPicPr>
        <p:blipFill>
          <a:blip r:embed="rId2" cstate="print"/>
          <a:srcRect/>
          <a:stretch>
            <a:fillRect/>
          </a:stretch>
        </p:blipFill>
        <p:spPr bwMode="auto">
          <a:xfrm>
            <a:off x="0" y="0"/>
            <a:ext cx="9176645" cy="6858000"/>
          </a:xfrm>
          <a:prstGeom prst="rect">
            <a:avLst/>
          </a:prstGeom>
          <a:noFill/>
        </p:spPr>
      </p:pic>
      <p:sp>
        <p:nvSpPr>
          <p:cNvPr id="3" name="2 - Θέση περιεχομένου"/>
          <p:cNvSpPr>
            <a:spLocks noGrp="1"/>
          </p:cNvSpPr>
          <p:nvPr>
            <p:ph idx="1"/>
          </p:nvPr>
        </p:nvSpPr>
        <p:spPr>
          <a:xfrm>
            <a:off x="0" y="4509120"/>
            <a:ext cx="9144000" cy="2348880"/>
          </a:xfrm>
        </p:spPr>
        <p:txBody>
          <a:bodyPr>
            <a:normAutofit fontScale="85000" lnSpcReduction="10000"/>
          </a:bodyPr>
          <a:lstStyle/>
          <a:p>
            <a:r>
              <a:rPr lang="el-GR" dirty="0" smtClean="0">
                <a:solidFill>
                  <a:srgbClr val="FFFF00"/>
                </a:solidFill>
              </a:rPr>
              <a:t>Αυτά τα κομμάτια αλέθονται όλα μαζί σε ειδικά μηχανήματα και σχηματίζουν την κακαόμαζα, μια πικρή ζύμη</a:t>
            </a:r>
            <a:r>
              <a:rPr lang="el-GR" dirty="0" smtClean="0">
                <a:solidFill>
                  <a:srgbClr val="FFFF00"/>
                </a:solidFill>
              </a:rPr>
              <a:t>. </a:t>
            </a:r>
            <a:endParaRPr lang="en-US" dirty="0" smtClean="0">
              <a:solidFill>
                <a:srgbClr val="FFFF00"/>
              </a:solidFill>
            </a:endParaRPr>
          </a:p>
          <a:p>
            <a:r>
              <a:rPr lang="el-GR" dirty="0" smtClean="0">
                <a:solidFill>
                  <a:srgbClr val="FFFF00"/>
                </a:solidFill>
              </a:rPr>
              <a:t>Επειδή </a:t>
            </a:r>
            <a:r>
              <a:rPr lang="el-GR" dirty="0" smtClean="0">
                <a:solidFill>
                  <a:srgbClr val="FFFF00"/>
                </a:solidFill>
              </a:rPr>
              <a:t>αρχικά περιέχουν υψηλό ποσοστό ελαίων έως 60%, υποβάλλονται σε μια διαδικασία μείωσης των λιπωδών συστατικών</a:t>
            </a:r>
            <a:endParaRPr lang="el-GR" dirty="0" smtClean="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olivemagazine.gr/wp-content/uploads/2016/03/kakao-sokolata.jpg"/>
          <p:cNvPicPr>
            <a:picLocks noChangeAspect="1" noChangeArrowheads="1"/>
          </p:cNvPicPr>
          <p:nvPr/>
        </p:nvPicPr>
        <p:blipFill>
          <a:blip r:embed="rId2" cstate="print"/>
          <a:srcRect/>
          <a:stretch>
            <a:fillRect/>
          </a:stretch>
        </p:blipFill>
        <p:spPr bwMode="auto">
          <a:xfrm>
            <a:off x="-1" y="-171400"/>
            <a:ext cx="9197059" cy="7029400"/>
          </a:xfrm>
          <a:prstGeom prst="rect">
            <a:avLst/>
          </a:prstGeom>
          <a:noFill/>
        </p:spPr>
      </p:pic>
      <p:sp>
        <p:nvSpPr>
          <p:cNvPr id="3" name="2 - Θέση περιεχομένου"/>
          <p:cNvSpPr>
            <a:spLocks noGrp="1"/>
          </p:cNvSpPr>
          <p:nvPr>
            <p:ph idx="1"/>
          </p:nvPr>
        </p:nvSpPr>
        <p:spPr>
          <a:xfrm>
            <a:off x="0" y="3600797"/>
            <a:ext cx="9144000" cy="3257203"/>
          </a:xfrm>
        </p:spPr>
        <p:txBody>
          <a:bodyPr>
            <a:normAutofit/>
          </a:bodyPr>
          <a:lstStyle/>
          <a:p>
            <a:r>
              <a:rPr lang="el-GR" dirty="0" smtClean="0">
                <a:solidFill>
                  <a:srgbClr val="FFFF00"/>
                </a:solidFill>
              </a:rPr>
              <a:t>Για την παραγωγή σκόνης κακάο αφαιρείται το βούτυρο του κακάο, η ρευστή σοκολάτα υφίσταται επεξεργασία με ισχυρή </a:t>
            </a:r>
            <a:r>
              <a:rPr lang="el-GR" dirty="0" smtClean="0">
                <a:solidFill>
                  <a:srgbClr val="FFFF00"/>
                </a:solidFill>
              </a:rPr>
              <a:t>πίεση</a:t>
            </a:r>
            <a:r>
              <a:rPr lang="en-US" dirty="0" smtClean="0">
                <a:solidFill>
                  <a:srgbClr val="FFFF00"/>
                </a:solidFill>
              </a:rPr>
              <a:t> </a:t>
            </a:r>
            <a:r>
              <a:rPr lang="el-GR" dirty="0" smtClean="0">
                <a:solidFill>
                  <a:srgbClr val="FFFF00"/>
                </a:solidFill>
              </a:rPr>
              <a:t>—</a:t>
            </a:r>
            <a:r>
              <a:rPr lang="en-US" dirty="0" smtClean="0">
                <a:solidFill>
                  <a:srgbClr val="FFFF00"/>
                </a:solidFill>
              </a:rPr>
              <a:t> </a:t>
            </a:r>
            <a:r>
              <a:rPr lang="el-GR" dirty="0" smtClean="0">
                <a:solidFill>
                  <a:srgbClr val="FFFF00"/>
                </a:solidFill>
              </a:rPr>
              <a:t>η </a:t>
            </a:r>
            <a:r>
              <a:rPr lang="el-GR" dirty="0" smtClean="0">
                <a:solidFill>
                  <a:srgbClr val="FFFF00"/>
                </a:solidFill>
              </a:rPr>
              <a:t>διαδικασία που ανακάλυψε ο Βαν Χάουτεν</a:t>
            </a:r>
            <a:r>
              <a:rPr lang="el-GR" dirty="0" smtClean="0">
                <a:solidFill>
                  <a:srgbClr val="FFFF00"/>
                </a:solidFill>
              </a:rPr>
              <a:t>—</a:t>
            </a:r>
            <a:r>
              <a:rPr lang="en-US" dirty="0" smtClean="0">
                <a:solidFill>
                  <a:srgbClr val="FFFF00"/>
                </a:solidFill>
              </a:rPr>
              <a:t> </a:t>
            </a:r>
            <a:r>
              <a:rPr lang="el-GR" dirty="0" smtClean="0">
                <a:solidFill>
                  <a:srgbClr val="FFFF00"/>
                </a:solidFill>
              </a:rPr>
              <a:t>και </a:t>
            </a:r>
            <a:r>
              <a:rPr lang="el-GR" dirty="0" smtClean="0">
                <a:solidFill>
                  <a:srgbClr val="FFFF00"/>
                </a:solidFill>
              </a:rPr>
              <a:t>έτσι εξάγεται το βούτυρο του κακάου, αφήνοντας ένα ίζημα σκόνης κακάου.</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arbaliasoliveoil.gr/sites/default/files/kakao-voutiro-kakao.jpg"/>
          <p:cNvPicPr>
            <a:picLocks noChangeAspect="1" noChangeArrowheads="1"/>
          </p:cNvPicPr>
          <p:nvPr/>
        </p:nvPicPr>
        <p:blipFill>
          <a:blip r:embed="rId2" cstate="print"/>
          <a:srcRect/>
          <a:stretch>
            <a:fillRect/>
          </a:stretch>
        </p:blipFill>
        <p:spPr bwMode="auto">
          <a:xfrm>
            <a:off x="-1" y="0"/>
            <a:ext cx="9234255" cy="6858000"/>
          </a:xfrm>
          <a:prstGeom prst="rect">
            <a:avLst/>
          </a:prstGeom>
          <a:noFill/>
        </p:spPr>
      </p:pic>
      <p:sp>
        <p:nvSpPr>
          <p:cNvPr id="2" name="1 - Τίτλος"/>
          <p:cNvSpPr>
            <a:spLocks noGrp="1"/>
          </p:cNvSpPr>
          <p:nvPr>
            <p:ph type="title"/>
          </p:nvPr>
        </p:nvSpPr>
        <p:spPr/>
        <p:txBody>
          <a:bodyPr>
            <a:normAutofit fontScale="90000"/>
          </a:bodyPr>
          <a:lstStyle/>
          <a:p>
            <a:r>
              <a:rPr lang="el-GR" dirty="0" smtClean="0"/>
              <a:t>Μέχρις εδώ ήταν η </a:t>
            </a:r>
            <a:r>
              <a:rPr lang="en-US" dirty="0" smtClean="0"/>
              <a:t>……</a:t>
            </a:r>
            <a:r>
              <a:rPr lang="el-GR" dirty="0" smtClean="0"/>
              <a:t>αποσύνθεση, τώρα αρχίζει η σύνθεση.</a:t>
            </a:r>
            <a:endParaRPr lang="el-GR" dirty="0"/>
          </a:p>
        </p:txBody>
      </p:sp>
      <p:sp>
        <p:nvSpPr>
          <p:cNvPr id="3" name="2 - Θέση περιεχομένου"/>
          <p:cNvSpPr>
            <a:spLocks noGrp="1"/>
          </p:cNvSpPr>
          <p:nvPr>
            <p:ph idx="1"/>
          </p:nvPr>
        </p:nvSpPr>
        <p:spPr>
          <a:xfrm>
            <a:off x="0" y="5589240"/>
            <a:ext cx="9144000" cy="1268760"/>
          </a:xfrm>
        </p:spPr>
        <p:txBody>
          <a:bodyPr>
            <a:normAutofit fontScale="92500"/>
          </a:bodyPr>
          <a:lstStyle/>
          <a:p>
            <a:r>
              <a:rPr lang="el-GR" b="1" dirty="0" smtClean="0"/>
              <a:t>Για να παρασκευαστεί η σοκολάτα γίνεται ανάμιξη κακαομάζας, σκόνης κακάο και βούτυρου κακάο.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bioathens.com/wp-content/uploads/2013/08/sokolata-ygeia0omorfia-therapeia.jpg"/>
          <p:cNvPicPr>
            <a:picLocks noChangeAspect="1" noChangeArrowheads="1"/>
          </p:cNvPicPr>
          <p:nvPr/>
        </p:nvPicPr>
        <p:blipFill>
          <a:blip r:embed="rId2" cstate="print"/>
          <a:srcRect/>
          <a:stretch>
            <a:fillRect/>
          </a:stretch>
        </p:blipFill>
        <p:spPr bwMode="auto">
          <a:xfrm>
            <a:off x="-1" y="0"/>
            <a:ext cx="9190625" cy="6858000"/>
          </a:xfrm>
          <a:prstGeom prst="rect">
            <a:avLst/>
          </a:prstGeom>
          <a:noFill/>
        </p:spPr>
      </p:pic>
      <p:sp>
        <p:nvSpPr>
          <p:cNvPr id="3" name="2 - Θέση περιεχομένου"/>
          <p:cNvSpPr>
            <a:spLocks noGrp="1"/>
          </p:cNvSpPr>
          <p:nvPr>
            <p:ph idx="1"/>
          </p:nvPr>
        </p:nvSpPr>
        <p:spPr>
          <a:xfrm>
            <a:off x="0" y="0"/>
            <a:ext cx="9144000" cy="2116832"/>
          </a:xfrm>
        </p:spPr>
        <p:txBody>
          <a:bodyPr>
            <a:normAutofit/>
          </a:bodyPr>
          <a:lstStyle/>
          <a:p>
            <a:pPr>
              <a:buNone/>
            </a:pPr>
            <a:r>
              <a:rPr lang="en-US" dirty="0" smtClean="0"/>
              <a:t>	</a:t>
            </a:r>
            <a:r>
              <a:rPr lang="el-GR" dirty="0" smtClean="0"/>
              <a:t>Αν </a:t>
            </a:r>
            <a:r>
              <a:rPr lang="el-GR" dirty="0" smtClean="0"/>
              <a:t>προστεθεί περισσότερο βούτυρο κακάου στη ρευστή σοκολάτα, αυτό το γευστικό χαρμάνι γίνεται η εδώδιμη σοκολάτα που γνωρίζουμε.</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ytimg.com/vi/aP2t26Em3r0/maxresdefault.jpg"/>
          <p:cNvPicPr>
            <a:picLocks noChangeAspect="1" noChangeArrowheads="1"/>
          </p:cNvPicPr>
          <p:nvPr/>
        </p:nvPicPr>
        <p:blipFill>
          <a:blip r:embed="rId2" cstate="print"/>
          <a:srcRect l="16537"/>
          <a:stretch>
            <a:fillRect/>
          </a:stretch>
        </p:blipFill>
        <p:spPr bwMode="auto">
          <a:xfrm>
            <a:off x="0" y="-1"/>
            <a:ext cx="9144000" cy="6858001"/>
          </a:xfrm>
          <a:prstGeom prst="rect">
            <a:avLst/>
          </a:prstGeom>
          <a:noFill/>
        </p:spPr>
      </p:pic>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a:xfrm>
            <a:off x="0" y="4869160"/>
            <a:ext cx="9144000" cy="1756792"/>
          </a:xfrm>
        </p:spPr>
        <p:txBody>
          <a:bodyPr/>
          <a:lstStyle/>
          <a:p>
            <a:pPr>
              <a:buNone/>
            </a:pPr>
            <a:r>
              <a:rPr lang="en-US" b="1" dirty="0" smtClean="0">
                <a:solidFill>
                  <a:srgbClr val="00B050"/>
                </a:solidFill>
              </a:rPr>
              <a:t>	</a:t>
            </a:r>
            <a:r>
              <a:rPr lang="el-GR" b="1" dirty="0" smtClean="0">
                <a:solidFill>
                  <a:srgbClr val="00B050"/>
                </a:solidFill>
              </a:rPr>
              <a:t>Σε </a:t>
            </a:r>
            <a:r>
              <a:rPr lang="el-GR" b="1" dirty="0" smtClean="0">
                <a:solidFill>
                  <a:srgbClr val="00B050"/>
                </a:solidFill>
              </a:rPr>
              <a:t>μηχανήματα που μοιάζουν με τεράστια μίξερ, η σκόνη του μείγματος λιώνει και ανακατεύεται μέχρι να γίνει πολτός</a:t>
            </a:r>
            <a:endParaRPr lang="el-GR" b="1"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ocomments.gr/wp-content/uploads/2013/02/chocolateroom1.jpg"/>
          <p:cNvPicPr>
            <a:picLocks noChangeAspect="1" noChangeArrowheads="1"/>
          </p:cNvPicPr>
          <p:nvPr/>
        </p:nvPicPr>
        <p:blipFill>
          <a:blip r:embed="rId2" cstate="print"/>
          <a:srcRect/>
          <a:stretch>
            <a:fillRect/>
          </a:stretch>
        </p:blipFill>
        <p:spPr bwMode="auto">
          <a:xfrm>
            <a:off x="-1" y="0"/>
            <a:ext cx="9315707" cy="6858000"/>
          </a:xfrm>
          <a:prstGeom prst="rect">
            <a:avLst/>
          </a:prstGeom>
          <a:noFill/>
        </p:spPr>
      </p:pic>
      <p:sp>
        <p:nvSpPr>
          <p:cNvPr id="2" name="1 - Τίτλος"/>
          <p:cNvSpPr>
            <a:spLocks noGrp="1"/>
          </p:cNvSpPr>
          <p:nvPr>
            <p:ph type="title"/>
          </p:nvPr>
        </p:nvSpPr>
        <p:spPr/>
        <p:txBody>
          <a:bodyPr/>
          <a:lstStyle/>
          <a:p>
            <a:r>
              <a:rPr lang="el-GR" dirty="0" smtClean="0">
                <a:solidFill>
                  <a:srgbClr val="0070C0"/>
                </a:solidFill>
              </a:rPr>
              <a:t>Συμμετοχές</a:t>
            </a:r>
            <a:endParaRPr lang="el-GR" dirty="0">
              <a:solidFill>
                <a:srgbClr val="0070C0"/>
              </a:solidFill>
            </a:endParaRPr>
          </a:p>
        </p:txBody>
      </p:sp>
      <p:sp>
        <p:nvSpPr>
          <p:cNvPr id="3" name="2 - Θέση περιεχομένου"/>
          <p:cNvSpPr>
            <a:spLocks noGrp="1"/>
          </p:cNvSpPr>
          <p:nvPr>
            <p:ph idx="1"/>
          </p:nvPr>
        </p:nvSpPr>
        <p:spPr>
          <a:xfrm>
            <a:off x="0" y="1196753"/>
            <a:ext cx="4572000" cy="4248472"/>
          </a:xfrm>
        </p:spPr>
        <p:txBody>
          <a:bodyPr>
            <a:normAutofit fontScale="92500" lnSpcReduction="10000"/>
          </a:bodyPr>
          <a:lstStyle/>
          <a:p>
            <a:r>
              <a:rPr lang="el-GR" dirty="0" smtClean="0">
                <a:solidFill>
                  <a:srgbClr val="FFFF00"/>
                </a:solidFill>
              </a:rPr>
              <a:t>Ανυφαντής Δημήτριος</a:t>
            </a:r>
          </a:p>
          <a:p>
            <a:r>
              <a:rPr lang="el-GR" dirty="0" smtClean="0">
                <a:solidFill>
                  <a:srgbClr val="FFFF00"/>
                </a:solidFill>
              </a:rPr>
              <a:t>Γόγολου Αιμιλία</a:t>
            </a:r>
          </a:p>
          <a:p>
            <a:r>
              <a:rPr lang="el-GR" dirty="0" smtClean="0">
                <a:solidFill>
                  <a:srgbClr val="FFFF00"/>
                </a:solidFill>
              </a:rPr>
              <a:t>Γούλας Κωνσταντίνος</a:t>
            </a:r>
          </a:p>
          <a:p>
            <a:r>
              <a:rPr lang="el-GR" dirty="0" smtClean="0">
                <a:solidFill>
                  <a:srgbClr val="FFFF00"/>
                </a:solidFill>
              </a:rPr>
              <a:t>Διαμαντόπουλος </a:t>
            </a:r>
            <a:r>
              <a:rPr lang="el-GR" dirty="0" smtClean="0">
                <a:solidFill>
                  <a:srgbClr val="FFFF00"/>
                </a:solidFill>
              </a:rPr>
              <a:t>Ιωάννης</a:t>
            </a:r>
            <a:endParaRPr lang="el-GR" dirty="0" smtClean="0">
              <a:solidFill>
                <a:srgbClr val="FFFF00"/>
              </a:solidFill>
            </a:endParaRPr>
          </a:p>
          <a:p>
            <a:r>
              <a:rPr lang="el-GR" dirty="0" smtClean="0">
                <a:solidFill>
                  <a:srgbClr val="FFFF00"/>
                </a:solidFill>
              </a:rPr>
              <a:t>Θεολόγου Θάλεια</a:t>
            </a:r>
          </a:p>
          <a:p>
            <a:r>
              <a:rPr lang="el-GR" dirty="0" smtClean="0">
                <a:solidFill>
                  <a:srgbClr val="FFFF00"/>
                </a:solidFill>
              </a:rPr>
              <a:t>Καρβούνη Δάφνη</a:t>
            </a:r>
          </a:p>
          <a:p>
            <a:r>
              <a:rPr lang="el-GR" dirty="0" smtClean="0">
                <a:solidFill>
                  <a:srgbClr val="FFFF00"/>
                </a:solidFill>
              </a:rPr>
              <a:t>Κάτσιος Γεώργιος</a:t>
            </a:r>
          </a:p>
          <a:p>
            <a:r>
              <a:rPr lang="el-GR" dirty="0" smtClean="0">
                <a:solidFill>
                  <a:srgbClr val="FFFF00"/>
                </a:solidFill>
              </a:rPr>
              <a:t>Κούλας Σωτήριος</a:t>
            </a:r>
          </a:p>
          <a:p>
            <a:endParaRPr lang="el-GR" dirty="0" smtClean="0"/>
          </a:p>
          <a:p>
            <a:pPr>
              <a:buNone/>
            </a:pPr>
            <a:endParaRPr lang="el-GR" dirty="0"/>
          </a:p>
        </p:txBody>
      </p:sp>
      <p:sp>
        <p:nvSpPr>
          <p:cNvPr id="4" name="3 - Ορθογώνιο"/>
          <p:cNvSpPr/>
          <p:nvPr/>
        </p:nvSpPr>
        <p:spPr>
          <a:xfrm>
            <a:off x="2915816" y="5877272"/>
            <a:ext cx="4124399" cy="584775"/>
          </a:xfrm>
          <a:prstGeom prst="rect">
            <a:avLst/>
          </a:prstGeom>
        </p:spPr>
        <p:txBody>
          <a:bodyPr wrap="none">
            <a:spAutoFit/>
          </a:bodyPr>
          <a:lstStyle/>
          <a:p>
            <a:r>
              <a:rPr lang="el-GR" sz="3200" dirty="0" smtClean="0">
                <a:solidFill>
                  <a:schemeClr val="bg1"/>
                </a:solidFill>
              </a:rPr>
              <a:t>Επιβλέπων: Γ. Τσακίρης</a:t>
            </a:r>
            <a:endParaRPr lang="el-GR" dirty="0">
              <a:solidFill>
                <a:schemeClr val="bg1"/>
              </a:solidFill>
            </a:endParaRPr>
          </a:p>
        </p:txBody>
      </p:sp>
      <p:sp>
        <p:nvSpPr>
          <p:cNvPr id="5" name="2 - Θέση περιεχομένου"/>
          <p:cNvSpPr txBox="1">
            <a:spLocks/>
          </p:cNvSpPr>
          <p:nvPr/>
        </p:nvSpPr>
        <p:spPr>
          <a:xfrm>
            <a:off x="4788024" y="1268760"/>
            <a:ext cx="4536504" cy="42484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Μάστορα Φωτεινή</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Μέλλου Σοφία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Παντέχη Σοφία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Παππά Αικατερίνη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Στάθης Κων/νος  </a:t>
            </a:r>
            <a:r>
              <a:rPr kumimoji="0" lang="el-GR" sz="3200" b="0" i="0" u="none" strike="noStrike" kern="1200" cap="none" spc="0" normalizeH="0" baseline="0" noProof="0" dirty="0" err="1" smtClean="0">
                <a:ln>
                  <a:noFill/>
                </a:ln>
                <a:solidFill>
                  <a:srgbClr val="FFFF00"/>
                </a:solidFill>
                <a:effectLst/>
                <a:uLnTx/>
                <a:uFillTx/>
                <a:latin typeface="+mn-lt"/>
                <a:ea typeface="+mn-ea"/>
                <a:cs typeface="+mn-cs"/>
              </a:rPr>
              <a:t>Άγ</a:t>
            </a:r>
            <a:r>
              <a:rPr kumimoji="0" lang="el-GR" sz="3200" b="0" i="0" u="none" strike="noStrike" kern="1200" cap="none" spc="0" normalizeH="0" baseline="0" noProof="0" dirty="0" smtClean="0">
                <a:ln>
                  <a:noFill/>
                </a:ln>
                <a:solidFill>
                  <a:srgbClr val="FFFF0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Τσούπη Μαρία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FFFF00"/>
                </a:solidFill>
                <a:effectLst/>
                <a:uLnTx/>
                <a:uFillTx/>
                <a:latin typeface="+mn-lt"/>
                <a:ea typeface="+mn-ea"/>
                <a:cs typeface="+mn-cs"/>
              </a:rPr>
              <a:t>Χρυσικόπουλος </a:t>
            </a:r>
            <a:r>
              <a:rPr kumimoji="0" lang="el-GR" sz="3200" b="0" i="0" u="none" strike="noStrike" kern="1200" cap="none" spc="0" normalizeH="0" baseline="0" noProof="0" dirty="0" err="1" smtClean="0">
                <a:ln>
                  <a:noFill/>
                </a:ln>
                <a:solidFill>
                  <a:srgbClr val="FFFF00"/>
                </a:solidFill>
                <a:effectLst/>
                <a:uLnTx/>
                <a:uFillTx/>
                <a:latin typeface="+mn-lt"/>
                <a:ea typeface="+mn-ea"/>
                <a:cs typeface="+mn-cs"/>
              </a:rPr>
              <a:t>Αναστ</a:t>
            </a:r>
            <a:r>
              <a:rPr kumimoji="0" lang="el-GR" sz="3200" b="0" i="0" u="none" strike="noStrike" kern="1200" cap="none" spc="0" normalizeH="0" baseline="0" noProof="0" dirty="0" smtClean="0">
                <a:ln>
                  <a:noFill/>
                </a:ln>
                <a:solidFill>
                  <a:srgbClr val="FFFF0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alikardia.gr/wp-content/uploads/2014/08/h-sokolata-kanei-kalo-stin-kardia-mas.jpg"/>
          <p:cNvPicPr>
            <a:picLocks noChangeAspect="1" noChangeArrowheads="1"/>
          </p:cNvPicPr>
          <p:nvPr/>
        </p:nvPicPr>
        <p:blipFill>
          <a:blip r:embed="rId2" cstate="print"/>
          <a:srcRect t="13250" b="11151"/>
          <a:stretch>
            <a:fillRect/>
          </a:stretch>
        </p:blipFill>
        <p:spPr bwMode="auto">
          <a:xfrm>
            <a:off x="4876" y="0"/>
            <a:ext cx="9139124" cy="6858000"/>
          </a:xfrm>
          <a:prstGeom prst="rect">
            <a:avLst/>
          </a:prstGeom>
          <a:noFill/>
        </p:spPr>
      </p:pic>
      <p:sp>
        <p:nvSpPr>
          <p:cNvPr id="3" name="2 - Θέση περιεχομένου"/>
          <p:cNvSpPr>
            <a:spLocks noGrp="1"/>
          </p:cNvSpPr>
          <p:nvPr>
            <p:ph idx="1"/>
          </p:nvPr>
        </p:nvSpPr>
        <p:spPr>
          <a:xfrm>
            <a:off x="0" y="4653136"/>
            <a:ext cx="9144000" cy="2204864"/>
          </a:xfrm>
        </p:spPr>
        <p:txBody>
          <a:bodyPr>
            <a:normAutofit/>
          </a:bodyPr>
          <a:lstStyle/>
          <a:p>
            <a:pPr>
              <a:buNone/>
            </a:pPr>
            <a:r>
              <a:rPr lang="en-US" b="1" dirty="0" smtClean="0"/>
              <a:t>	</a:t>
            </a:r>
            <a:r>
              <a:rPr lang="el-GR" dirty="0" smtClean="0">
                <a:solidFill>
                  <a:srgbClr val="FFC000"/>
                </a:solidFill>
              </a:rPr>
              <a:t>Σε </a:t>
            </a:r>
            <a:r>
              <a:rPr lang="el-GR" dirty="0" smtClean="0">
                <a:solidFill>
                  <a:srgbClr val="FFC000"/>
                </a:solidFill>
              </a:rPr>
              <a:t>αυτήν την ανάμιξη και τη συνεχή «εν θερμώ»  ανάδευσή του χρειάζεται τέχνη για να προκύψει μαλακό, ομοιογενές μίγμα με βελούδινη, τη γνωστή βελούδινη σοκολατένια υφή.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http://www.qualityway.gr/images/bevs.jpg"/>
          <p:cNvPicPr>
            <a:picLocks noChangeAspect="1" noChangeArrowheads="1"/>
          </p:cNvPicPr>
          <p:nvPr/>
        </p:nvPicPr>
        <p:blipFill>
          <a:blip r:embed="rId2" cstate="print"/>
          <a:srcRect/>
          <a:stretch>
            <a:fillRect/>
          </a:stretch>
        </p:blipFill>
        <p:spPr bwMode="auto">
          <a:xfrm>
            <a:off x="0" y="2708919"/>
            <a:ext cx="3957771" cy="4149081"/>
          </a:xfrm>
          <a:prstGeom prst="rect">
            <a:avLst/>
          </a:prstGeom>
          <a:noFill/>
        </p:spPr>
      </p:pic>
      <p:pic>
        <p:nvPicPr>
          <p:cNvPr id="6164" name="Picture 20" descr="http://greek.papergift-box.com/test/papergift-box.com/photo/pl7587776-remark.jpg"/>
          <p:cNvPicPr>
            <a:picLocks noChangeAspect="1" noChangeArrowheads="1"/>
          </p:cNvPicPr>
          <p:nvPr/>
        </p:nvPicPr>
        <p:blipFill>
          <a:blip r:embed="rId3" cstate="print"/>
          <a:srcRect l="8660" t="20160" r="8181" b="12280"/>
          <a:stretch>
            <a:fillRect/>
          </a:stretch>
        </p:blipFill>
        <p:spPr bwMode="auto">
          <a:xfrm>
            <a:off x="3995936" y="4725144"/>
            <a:ext cx="5148064" cy="2132855"/>
          </a:xfrm>
          <a:prstGeom prst="rect">
            <a:avLst/>
          </a:prstGeom>
          <a:noFill/>
        </p:spPr>
      </p:pic>
      <p:sp>
        <p:nvSpPr>
          <p:cNvPr id="3" name="2 - Θέση περιεχομένου"/>
          <p:cNvSpPr>
            <a:spLocks noGrp="1"/>
          </p:cNvSpPr>
          <p:nvPr>
            <p:ph idx="1"/>
          </p:nvPr>
        </p:nvSpPr>
        <p:spPr>
          <a:xfrm>
            <a:off x="0" y="5245225"/>
            <a:ext cx="9144000" cy="1612775"/>
          </a:xfrm>
        </p:spPr>
        <p:txBody>
          <a:bodyPr/>
          <a:lstStyle/>
          <a:p>
            <a:pPr>
              <a:buNone/>
            </a:pPr>
            <a:r>
              <a:rPr lang="en-US" dirty="0" smtClean="0"/>
              <a:t>	</a:t>
            </a:r>
            <a:r>
              <a:rPr lang="el-GR" b="1" dirty="0" smtClean="0">
                <a:solidFill>
                  <a:srgbClr val="FFFF00"/>
                </a:solidFill>
              </a:rPr>
              <a:t>Μετά</a:t>
            </a:r>
            <a:r>
              <a:rPr lang="el-GR" b="1" dirty="0" smtClean="0">
                <a:solidFill>
                  <a:srgbClr val="FFFF00"/>
                </a:solidFill>
              </a:rPr>
              <a:t>, συσκευάζονται στις τυλικτικές μηχανές και </a:t>
            </a:r>
            <a:r>
              <a:rPr lang="el-GR" b="1" dirty="0" smtClean="0">
                <a:solidFill>
                  <a:srgbClr val="FFFF00"/>
                </a:solidFill>
              </a:rPr>
              <a:t>αποθηκεύονται </a:t>
            </a:r>
            <a:r>
              <a:rPr lang="el-GR" b="1" dirty="0" smtClean="0">
                <a:solidFill>
                  <a:srgbClr val="FFFF00"/>
                </a:solidFill>
              </a:rPr>
              <a:t>σε κλιματιζόμενους χώρους, μέχρι να φτάσουν στα καταστήματα πώλησης! </a:t>
            </a:r>
          </a:p>
        </p:txBody>
      </p:sp>
      <p:pic>
        <p:nvPicPr>
          <p:cNvPr id="6146" name="Picture 2" descr="http://www.financialmirror.com/userfiles/break%20packs.jpg"/>
          <p:cNvPicPr>
            <a:picLocks noChangeAspect="1" noChangeArrowheads="1"/>
          </p:cNvPicPr>
          <p:nvPr/>
        </p:nvPicPr>
        <p:blipFill>
          <a:blip r:embed="rId4" cstate="print"/>
          <a:srcRect l="2961" t="51974" r="66343" b="7076"/>
          <a:stretch>
            <a:fillRect/>
          </a:stretch>
        </p:blipFill>
        <p:spPr bwMode="auto">
          <a:xfrm>
            <a:off x="0" y="404664"/>
            <a:ext cx="1871192" cy="1872208"/>
          </a:xfrm>
          <a:prstGeom prst="rect">
            <a:avLst/>
          </a:prstGeom>
          <a:noFill/>
        </p:spPr>
      </p:pic>
      <p:sp>
        <p:nvSpPr>
          <p:cNvPr id="6148" name="AutoShape 4" descr="Αποτέλεσμα εικόνας για σοκολατα συσκευασ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0" name="AutoShape 6" descr="Αποτέλεσμα εικόνας για σοκολατα συσκευασ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2" name="AutoShape 8" descr="Αποτέλεσμα εικόνας για σοκολατα συσκευασ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4" name="Picture 10" descr="http://www.otherside.gr/wp-content/uploads/2011/11/entypwsiakes-suskeuasies-sokolatas-01.jpg"/>
          <p:cNvPicPr>
            <a:picLocks noChangeAspect="1" noChangeArrowheads="1"/>
          </p:cNvPicPr>
          <p:nvPr/>
        </p:nvPicPr>
        <p:blipFill>
          <a:blip r:embed="rId5" cstate="print"/>
          <a:srcRect/>
          <a:stretch>
            <a:fillRect/>
          </a:stretch>
        </p:blipFill>
        <p:spPr bwMode="auto">
          <a:xfrm>
            <a:off x="1979712" y="0"/>
            <a:ext cx="2664296" cy="2276872"/>
          </a:xfrm>
          <a:prstGeom prst="rect">
            <a:avLst/>
          </a:prstGeom>
          <a:noFill/>
        </p:spPr>
      </p:pic>
      <p:pic>
        <p:nvPicPr>
          <p:cNvPr id="6156" name="Picture 12" descr="http://www.papoutsakis.com/img/uploads/742020.jpg"/>
          <p:cNvPicPr>
            <a:picLocks noChangeAspect="1" noChangeArrowheads="1"/>
          </p:cNvPicPr>
          <p:nvPr/>
        </p:nvPicPr>
        <p:blipFill>
          <a:blip r:embed="rId6" cstate="print"/>
          <a:srcRect/>
          <a:stretch>
            <a:fillRect/>
          </a:stretch>
        </p:blipFill>
        <p:spPr bwMode="auto">
          <a:xfrm>
            <a:off x="4716016" y="1"/>
            <a:ext cx="4427984" cy="2276872"/>
          </a:xfrm>
          <a:prstGeom prst="rect">
            <a:avLst/>
          </a:prstGeom>
          <a:noFill/>
        </p:spPr>
      </p:pic>
      <p:pic>
        <p:nvPicPr>
          <p:cNvPr id="6158" name="Picture 14" descr="http://res.cloudinary.com/chocolategraphics/image/upload/CPTR3X5050sq-01.jpg"/>
          <p:cNvPicPr>
            <a:picLocks noChangeAspect="1" noChangeArrowheads="1"/>
          </p:cNvPicPr>
          <p:nvPr/>
        </p:nvPicPr>
        <p:blipFill>
          <a:blip r:embed="rId7" cstate="print"/>
          <a:srcRect l="5040" t="12427" r="4241" b="15081"/>
          <a:stretch>
            <a:fillRect/>
          </a:stretch>
        </p:blipFill>
        <p:spPr bwMode="auto">
          <a:xfrm>
            <a:off x="3959424" y="2276872"/>
            <a:ext cx="5184576" cy="252028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www.foodbites.eu/j15/images/stories/pH7/choco_melted_48512725.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Θέση περιεχομένου"/>
          <p:cNvSpPr>
            <a:spLocks noGrp="1"/>
          </p:cNvSpPr>
          <p:nvPr>
            <p:ph idx="1"/>
          </p:nvPr>
        </p:nvSpPr>
        <p:spPr>
          <a:xfrm>
            <a:off x="0" y="5173216"/>
            <a:ext cx="9144000" cy="1684784"/>
          </a:xfrm>
        </p:spPr>
        <p:txBody>
          <a:bodyPr/>
          <a:lstStyle/>
          <a:p>
            <a:r>
              <a:rPr lang="el-GR" b="1" dirty="0" smtClean="0">
                <a:solidFill>
                  <a:srgbClr val="0070C0"/>
                </a:solidFill>
              </a:rPr>
              <a:t>Η διαδρομή από το κακαόδεντρο στη σοκολάτα είναι δύσκολη, το αποτέλεσμα όμως, είναι σίγουρα υπέροχο</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www.clickatlife.gr/fu/t/8717/600/600/0x000000000055bec0/2/deka-giati-ofelei-sokolata-alitheia.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3" name="2 - Θέση περιεχομένου"/>
          <p:cNvSpPr>
            <a:spLocks noGrp="1"/>
          </p:cNvSpPr>
          <p:nvPr>
            <p:ph idx="1"/>
          </p:nvPr>
        </p:nvSpPr>
        <p:spPr/>
        <p:txBody>
          <a:bodyPr/>
          <a:lstStyle/>
          <a:p>
            <a:r>
              <a:rPr lang="el-GR" dirty="0" smtClean="0">
                <a:solidFill>
                  <a:srgbClr val="FFC000"/>
                </a:solidFill>
              </a:rPr>
              <a:t>Η «πάστα κακάο» που θα βρείτε στην αγορά με το γενικό όνομα «σοκολάτα», είναι λοιπόν ένα φυτικό προϊόν ζαχαροπλαστικής, μείγμα σκόνης κακάο, ζάχαρης, γάλακτος, βανίλιας, ξηρών καρπών και άλλων συστατικών. Ανάλογα με τον κατασκευαστή, η γνωστή μας σοκολάτα, μπορεί να έχει μεγάλες διαφορές στα ποσοστά των συστατικών της. </a:t>
            </a:r>
            <a:endParaRPr lang="el-GR" dirty="0">
              <a:solidFill>
                <a:srgbClr val="FFC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2.bp.blogspot.com/-S13vyQKCh8A/US_OE_SDMdI/AAAAAAAAuA8/prWLRIEnBpI/s1600/caco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l-GR" dirty="0" smtClean="0">
                <a:solidFill>
                  <a:srgbClr val="FFFF00"/>
                </a:solidFill>
              </a:rPr>
              <a:t>Το </a:t>
            </a:r>
            <a:r>
              <a:rPr lang="en-US" dirty="0" smtClean="0">
                <a:solidFill>
                  <a:srgbClr val="FFFF00"/>
                </a:solidFill>
              </a:rPr>
              <a:t>Cacao </a:t>
            </a:r>
            <a:r>
              <a:rPr lang="el-GR" dirty="0" smtClean="0">
                <a:solidFill>
                  <a:srgbClr val="FFFF00"/>
                </a:solidFill>
              </a:rPr>
              <a:t>στην Ευρώπη</a:t>
            </a:r>
            <a:endParaRPr lang="el-GR" dirty="0">
              <a:solidFill>
                <a:srgbClr val="FFFF00"/>
              </a:solidFill>
            </a:endParaRPr>
          </a:p>
        </p:txBody>
      </p:sp>
      <p:sp>
        <p:nvSpPr>
          <p:cNvPr id="3" name="2 - Θέση περιεχομένου"/>
          <p:cNvSpPr>
            <a:spLocks noGrp="1"/>
          </p:cNvSpPr>
          <p:nvPr>
            <p:ph idx="1"/>
          </p:nvPr>
        </p:nvSpPr>
        <p:spPr>
          <a:xfrm>
            <a:off x="0" y="5085184"/>
            <a:ext cx="9144000" cy="1584176"/>
          </a:xfrm>
        </p:spPr>
        <p:txBody>
          <a:bodyPr/>
          <a:lstStyle/>
          <a:p>
            <a:r>
              <a:rPr lang="el-GR" dirty="0" smtClean="0">
                <a:solidFill>
                  <a:srgbClr val="FFFF00"/>
                </a:solidFill>
              </a:rPr>
              <a:t>Με τις πρώτες εισαγωγές στη Ευρώπη το  έτυχε θερμής  </a:t>
            </a:r>
            <a:r>
              <a:rPr lang="el-GR" dirty="0" smtClean="0">
                <a:solidFill>
                  <a:srgbClr val="FFFF00"/>
                </a:solidFill>
              </a:rPr>
              <a:t>υποδοχής </a:t>
            </a:r>
            <a:r>
              <a:rPr lang="el-GR" dirty="0" smtClean="0">
                <a:solidFill>
                  <a:srgbClr val="FFFF00"/>
                </a:solidFill>
              </a:rPr>
              <a:t>και του αποδόθηκαν και θεραπευτικές ιδιότητες</a:t>
            </a:r>
            <a:r>
              <a:rPr lang="el-GR" dirty="0" smtClean="0">
                <a:solidFill>
                  <a:srgbClr val="FFFF00"/>
                </a:solidFill>
              </a:rPr>
              <a:t>.</a:t>
            </a:r>
            <a:endParaRPr lang="el-GR" dirty="0" smtClean="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Αποτέλεσμα εικόνας για κακαο"/>
          <p:cNvPicPr>
            <a:picLocks noChangeAspect="1" noChangeArrowheads="1"/>
          </p:cNvPicPr>
          <p:nvPr/>
        </p:nvPicPr>
        <p:blipFill>
          <a:blip r:embed="rId2" cstate="print"/>
          <a:srcRect/>
          <a:stretch>
            <a:fillRect/>
          </a:stretch>
        </p:blipFill>
        <p:spPr bwMode="auto">
          <a:xfrm>
            <a:off x="1" y="0"/>
            <a:ext cx="8964488" cy="6858000"/>
          </a:xfrm>
          <a:prstGeom prst="rect">
            <a:avLst/>
          </a:prstGeom>
          <a:noFill/>
        </p:spPr>
      </p:pic>
      <p:sp>
        <p:nvSpPr>
          <p:cNvPr id="3" name="2 - Θέση περιεχομένου"/>
          <p:cNvSpPr>
            <a:spLocks noGrp="1"/>
          </p:cNvSpPr>
          <p:nvPr>
            <p:ph idx="1"/>
          </p:nvPr>
        </p:nvSpPr>
        <p:spPr>
          <a:xfrm>
            <a:off x="457200" y="4221088"/>
            <a:ext cx="8229600" cy="1905075"/>
          </a:xfrm>
        </p:spPr>
        <p:txBody>
          <a:bodyPr>
            <a:normAutofit fontScale="92500" lnSpcReduction="10000"/>
          </a:bodyPr>
          <a:lstStyle/>
          <a:p>
            <a:pPr>
              <a:buNone/>
            </a:pPr>
            <a:r>
              <a:rPr lang="en-US" dirty="0" smtClean="0">
                <a:solidFill>
                  <a:srgbClr val="C00000"/>
                </a:solidFill>
              </a:rPr>
              <a:t>	</a:t>
            </a:r>
            <a:r>
              <a:rPr lang="el-GR" b="1" dirty="0" smtClean="0">
                <a:solidFill>
                  <a:srgbClr val="C00000"/>
                </a:solidFill>
              </a:rPr>
              <a:t>Η </a:t>
            </a:r>
            <a:r>
              <a:rPr lang="el-GR" b="1" dirty="0" smtClean="0">
                <a:solidFill>
                  <a:srgbClr val="C00000"/>
                </a:solidFill>
              </a:rPr>
              <a:t>αύξηση της ζήτησής του ήταν θεαματική και δεν επηρεάστηκε η κατανάλωσή του παρά την χρήση αμύλου για την αύξηση του όγκου και σκόνης τούβλων για τη βελτίωση του χρώματος. </a:t>
            </a: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mageutiko.gr/wp-content/uploads/2015/11/sokolata.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1 - Τίτλος"/>
          <p:cNvSpPr>
            <a:spLocks noGrp="1"/>
          </p:cNvSpPr>
          <p:nvPr>
            <p:ph type="title"/>
          </p:nvPr>
        </p:nvSpPr>
        <p:spPr/>
        <p:txBody>
          <a:bodyPr>
            <a:normAutofit fontScale="90000"/>
          </a:bodyPr>
          <a:lstStyle/>
          <a:p>
            <a:r>
              <a:rPr lang="en-US" dirty="0" smtClean="0"/>
              <a:t>Cacao </a:t>
            </a:r>
            <a:r>
              <a:rPr lang="el-GR" dirty="0" smtClean="0"/>
              <a:t> και βιομηχανική επανάσταση</a:t>
            </a:r>
            <a:endParaRPr lang="el-GR" dirty="0"/>
          </a:p>
        </p:txBody>
      </p:sp>
      <p:sp>
        <p:nvSpPr>
          <p:cNvPr id="3" name="2 - Θέση περιεχομένου"/>
          <p:cNvSpPr>
            <a:spLocks noGrp="1"/>
          </p:cNvSpPr>
          <p:nvPr>
            <p:ph idx="1"/>
          </p:nvPr>
        </p:nvSpPr>
        <p:spPr/>
        <p:txBody>
          <a:bodyPr>
            <a:normAutofit/>
          </a:bodyPr>
          <a:lstStyle/>
          <a:p>
            <a:r>
              <a:rPr lang="el-GR" dirty="0" smtClean="0">
                <a:solidFill>
                  <a:srgbClr val="FFFF00"/>
                </a:solidFill>
              </a:rPr>
              <a:t>Η χρήση του ατμού στην κίνηση μηχανών και η παράλληλη και ταχεία ανάπτυξη των αυτοματισμών διευκόλυνε την άλεση και περαιτέρω επεξεργασία της σκόνης του </a:t>
            </a:r>
            <a:r>
              <a:rPr lang="en-US" dirty="0" smtClean="0"/>
              <a:t>Cacao</a:t>
            </a:r>
            <a:r>
              <a:rPr lang="el-GR" dirty="0" smtClean="0"/>
              <a:t>.</a:t>
            </a:r>
            <a:endParaRPr lang="el-GR" dirty="0" smtClean="0"/>
          </a:p>
        </p:txBody>
      </p:sp>
      <p:sp>
        <p:nvSpPr>
          <p:cNvPr id="31746" name="AutoShape 2" descr="Αποτέλεσμα εικόνας για κακαο εργοστασι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barbaliasoliveoil.gr/sites/default/files/kakao-voutiro-kakao.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2 - Θέση περιεχομένου"/>
          <p:cNvSpPr>
            <a:spLocks noGrp="1"/>
          </p:cNvSpPr>
          <p:nvPr>
            <p:ph idx="1"/>
          </p:nvPr>
        </p:nvSpPr>
        <p:spPr>
          <a:xfrm>
            <a:off x="0" y="0"/>
            <a:ext cx="9144000" cy="3052936"/>
          </a:xfrm>
        </p:spPr>
        <p:txBody>
          <a:bodyPr/>
          <a:lstStyle/>
          <a:p>
            <a:r>
              <a:rPr lang="el-GR" dirty="0" smtClean="0">
                <a:solidFill>
                  <a:srgbClr val="002060"/>
                </a:solidFill>
              </a:rPr>
              <a:t>Ο σημαντικότερος σταθμός στην πορεία της χρήσης του </a:t>
            </a:r>
            <a:r>
              <a:rPr lang="en-US" dirty="0" smtClean="0">
                <a:solidFill>
                  <a:srgbClr val="002060"/>
                </a:solidFill>
              </a:rPr>
              <a:t>Cacao</a:t>
            </a:r>
            <a:r>
              <a:rPr lang="el-GR" dirty="0" smtClean="0">
                <a:solidFill>
                  <a:srgbClr val="002060"/>
                </a:solidFill>
              </a:rPr>
              <a:t> πρέπει να θεωρείται το 1828 όταν ο Ολλανδός χημικός Κούνρατ βαν Χάουτεν έμαθε να διαχωρίζει τη σκόνη και το βούτυρο του κακάου από την κακαόμαζα των αλεσμένων κόκκων</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zenithmag.files.wordpress.com/2012/05/chocolate1.jpg"/>
          <p:cNvPicPr>
            <a:picLocks noChangeAspect="1" noChangeArrowheads="1"/>
          </p:cNvPicPr>
          <p:nvPr/>
        </p:nvPicPr>
        <p:blipFill>
          <a:blip r:embed="rId2" cstate="print"/>
          <a:srcRect/>
          <a:stretch>
            <a:fillRect/>
          </a:stretch>
        </p:blipFill>
        <p:spPr bwMode="auto">
          <a:xfrm>
            <a:off x="0" y="0"/>
            <a:ext cx="9130017" cy="6858001"/>
          </a:xfrm>
          <a:prstGeom prst="rect">
            <a:avLst/>
          </a:prstGeom>
          <a:noFill/>
        </p:spPr>
      </p:pic>
      <p:sp>
        <p:nvSpPr>
          <p:cNvPr id="3" name="2 - Θέση περιεχομένου"/>
          <p:cNvSpPr>
            <a:spLocks noGrp="1"/>
          </p:cNvSpPr>
          <p:nvPr>
            <p:ph idx="1"/>
          </p:nvPr>
        </p:nvSpPr>
        <p:spPr>
          <a:xfrm>
            <a:off x="0" y="3140967"/>
            <a:ext cx="9144000" cy="3384377"/>
          </a:xfrm>
        </p:spPr>
        <p:txBody>
          <a:bodyPr>
            <a:normAutofit lnSpcReduction="10000"/>
          </a:bodyPr>
          <a:lstStyle/>
          <a:p>
            <a:pPr>
              <a:buNone/>
            </a:pPr>
            <a:r>
              <a:rPr lang="el-GR" dirty="0" smtClean="0">
                <a:solidFill>
                  <a:schemeClr val="bg1"/>
                </a:solidFill>
              </a:rPr>
              <a:t>	Σαν αποτέλεσμα προέκυψε η συνεχής ενσωμάτωση καινοτομιών</a:t>
            </a:r>
            <a:r>
              <a:rPr lang="en-US" dirty="0" smtClean="0">
                <a:solidFill>
                  <a:schemeClr val="bg1"/>
                </a:solidFill>
              </a:rPr>
              <a:t>,</a:t>
            </a:r>
            <a:r>
              <a:rPr lang="el-GR" dirty="0" smtClean="0">
                <a:solidFill>
                  <a:schemeClr val="bg1"/>
                </a:solidFill>
              </a:rPr>
              <a:t> που οδήγησαν στη δημιουργία αργότερα ενός  ακριβούς συνδυασμού ρευστής σοκολάτας (παχύρρευστη σκουρόχρωμη κακαόμαζα), βουτύρου κακάου και ζάχαρης και  να παραχθεί τελικά  η στερεή «εδώδιμη σοκολάτα» το έτος 1848 στην Αγγλία.</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axa.gr/wp-content/uploads/2012/04/xaxa.gr-paxainei-i-sokolata.png"/>
          <p:cNvPicPr>
            <a:picLocks noChangeAspect="1" noChangeArrowheads="1"/>
          </p:cNvPicPr>
          <p:nvPr/>
        </p:nvPicPr>
        <p:blipFill>
          <a:blip r:embed="rId2" cstate="print"/>
          <a:srcRect t="8400"/>
          <a:stretch>
            <a:fillRect/>
          </a:stretch>
        </p:blipFill>
        <p:spPr bwMode="auto">
          <a:xfrm>
            <a:off x="-180528" y="0"/>
            <a:ext cx="9144000" cy="6858000"/>
          </a:xfrm>
          <a:prstGeom prst="rect">
            <a:avLst/>
          </a:prstGeom>
          <a:noFill/>
        </p:spPr>
      </p:pic>
      <p:sp>
        <p:nvSpPr>
          <p:cNvPr id="6" name="5 - Ορθογώνιο"/>
          <p:cNvSpPr/>
          <p:nvPr/>
        </p:nvSpPr>
        <p:spPr>
          <a:xfrm>
            <a:off x="0" y="0"/>
            <a:ext cx="4002506" cy="769441"/>
          </a:xfrm>
          <a:prstGeom prst="rect">
            <a:avLst/>
          </a:prstGeom>
        </p:spPr>
        <p:txBody>
          <a:bodyPr wrap="none">
            <a:spAutoFit/>
          </a:bodyPr>
          <a:lstStyle/>
          <a:p>
            <a:r>
              <a:rPr lang="el-GR" sz="4400" dirty="0" smtClean="0"/>
              <a:t>Και μην ξεχνάτε!</a:t>
            </a:r>
            <a:endParaRPr lang="el-GR"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pronews.gr/portal/sites/default/files/styles/830x420/public/GALLERY/Deltaorinoco.jpg?itok=JW5n_is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p:txBody>
          <a:bodyPr/>
          <a:lstStyle/>
          <a:p>
            <a:r>
              <a:rPr lang="el-GR" b="1" dirty="0" smtClean="0">
                <a:solidFill>
                  <a:schemeClr val="accent6"/>
                </a:solidFill>
              </a:rPr>
              <a:t>Οι περιοχές των ποταμών Αμαζονίου και Ορινόκο στη Νότια Αμερική </a:t>
            </a:r>
            <a:r>
              <a:rPr lang="el-GR" b="1" dirty="0" smtClean="0">
                <a:solidFill>
                  <a:schemeClr val="accent6"/>
                </a:solidFill>
              </a:rPr>
              <a:t>αποτελούν </a:t>
            </a:r>
            <a:r>
              <a:rPr lang="el-GR" b="1" dirty="0" smtClean="0">
                <a:solidFill>
                  <a:schemeClr val="accent6"/>
                </a:solidFill>
              </a:rPr>
              <a:t>κατά τη Βοτανική το πιθανότερο τόπο καταγωγής ενός σχετικά παράξενου φυτού. </a:t>
            </a:r>
            <a:endParaRPr lang="el-GR" b="1" dirty="0" smtClean="0">
              <a:solidFill>
                <a:schemeClr val="accent6"/>
              </a:solidFill>
            </a:endParaRPr>
          </a:p>
          <a:p>
            <a:r>
              <a:rPr lang="el-GR" b="1" dirty="0" smtClean="0">
                <a:solidFill>
                  <a:schemeClr val="accent6"/>
                </a:solidFill>
              </a:rPr>
              <a:t>Οι </a:t>
            </a:r>
            <a:r>
              <a:rPr lang="el-GR" b="1" dirty="0" smtClean="0">
                <a:solidFill>
                  <a:schemeClr val="accent6"/>
                </a:solidFill>
              </a:rPr>
              <a:t>Μάγια και οι Αζτέκοι ήταν οι πρώτοι λαοί που είχαν μια ……….πικρή πρόγευση από προϊόντα που παράγονται  από τους καρπούς του.</a:t>
            </a:r>
            <a:endParaRPr lang="el-GR" b="1" dirty="0" smtClean="0">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perierga.gr/wp-content/uploads/2013/08/chocoplac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5445224"/>
            <a:ext cx="8229600" cy="680939"/>
          </a:xfrm>
        </p:spPr>
        <p:txBody>
          <a:bodyPr>
            <a:noAutofit/>
          </a:bodyPr>
          <a:lstStyle/>
          <a:p>
            <a:pPr>
              <a:buNone/>
            </a:pPr>
            <a:r>
              <a:rPr lang="el-GR" sz="4000" b="1" dirty="0" smtClean="0">
                <a:solidFill>
                  <a:srgbClr val="FFFF00"/>
                </a:solidFill>
              </a:rPr>
              <a:t>Ευχαριστούμε για την προσοχή σας!</a:t>
            </a:r>
            <a:endParaRPr lang="el-GR" sz="40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foodbites.eu/timthumb.php?src=/j15/images/stories/pH7/cocoabeans_inbag_84587542.jpg&amp;w=500&amp;h=300&amp;zc=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0" y="4653136"/>
            <a:ext cx="9144000" cy="2204864"/>
          </a:xfrm>
        </p:spPr>
        <p:txBody>
          <a:bodyPr>
            <a:normAutofit/>
          </a:bodyPr>
          <a:lstStyle/>
          <a:p>
            <a:r>
              <a:rPr lang="el-GR" b="1" dirty="0" smtClean="0">
                <a:solidFill>
                  <a:srgbClr val="FFFF00"/>
                </a:solidFill>
              </a:rPr>
              <a:t>Και </a:t>
            </a:r>
            <a:r>
              <a:rPr lang="el-GR" b="1" dirty="0" smtClean="0">
                <a:solidFill>
                  <a:srgbClr val="FFFF00"/>
                </a:solidFill>
              </a:rPr>
              <a:t>το όνομα του παράξενου φυτού </a:t>
            </a:r>
            <a:r>
              <a:rPr lang="en-US" b="1" dirty="0" smtClean="0">
                <a:solidFill>
                  <a:srgbClr val="FFFF00"/>
                </a:solidFill>
              </a:rPr>
              <a:t>Theobroma cacao </a:t>
            </a:r>
            <a:r>
              <a:rPr lang="el-GR" b="1" dirty="0" smtClean="0">
                <a:solidFill>
                  <a:srgbClr val="FFFF00"/>
                </a:solidFill>
              </a:rPr>
              <a:t> που στη γλώσσα  του πληθυσμού των παραπάνω περιοχών σημαίνει «τροφή των Θεών»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5000">
              <a:srgbClr val="92D050"/>
            </a:gs>
            <a:gs pos="67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1844824"/>
          </a:xfrm>
        </p:spPr>
        <p:txBody>
          <a:bodyPr>
            <a:normAutofit/>
          </a:bodyPr>
          <a:lstStyle/>
          <a:p>
            <a:pPr marL="0" indent="0">
              <a:buNone/>
            </a:pPr>
            <a:r>
              <a:rPr lang="el-GR" dirty="0" smtClean="0"/>
              <a:t>στις </a:t>
            </a:r>
            <a:r>
              <a:rPr lang="el-GR" dirty="0" smtClean="0"/>
              <a:t>περισσότερες γλώσσες  του κόσμου  ονομάζεται  </a:t>
            </a:r>
            <a:r>
              <a:rPr lang="en-US" dirty="0" smtClean="0"/>
              <a:t>cacao</a:t>
            </a:r>
            <a:r>
              <a:rPr lang="el-GR" dirty="0" smtClean="0"/>
              <a:t> ή </a:t>
            </a:r>
            <a:r>
              <a:rPr lang="en-US" dirty="0" err="1" smtClean="0"/>
              <a:t>kakao</a:t>
            </a:r>
            <a:endParaRPr lang="el-GR" dirty="0" smtClean="0"/>
          </a:p>
          <a:p>
            <a:endParaRPr lang="el-GR" dirty="0"/>
          </a:p>
        </p:txBody>
      </p:sp>
      <p:pic>
        <p:nvPicPr>
          <p:cNvPr id="35842" name="Picture 2" descr="http://perierga.gr/wp-content/uploads/2013/08/chocoplace2.jpg"/>
          <p:cNvPicPr>
            <a:picLocks noChangeAspect="1" noChangeArrowheads="1"/>
          </p:cNvPicPr>
          <p:nvPr/>
        </p:nvPicPr>
        <p:blipFill>
          <a:blip r:embed="rId2" cstate="print"/>
          <a:srcRect/>
          <a:stretch>
            <a:fillRect/>
          </a:stretch>
        </p:blipFill>
        <p:spPr bwMode="auto">
          <a:xfrm>
            <a:off x="0" y="966082"/>
            <a:ext cx="6012160" cy="58919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436096" y="980728"/>
            <a:ext cx="3707904" cy="5877272"/>
          </a:xfrm>
        </p:spPr>
        <p:txBody>
          <a:bodyPr>
            <a:normAutofit lnSpcReduction="10000"/>
          </a:bodyPr>
          <a:lstStyle/>
          <a:p>
            <a:pPr>
              <a:buNone/>
            </a:pPr>
            <a:r>
              <a:rPr lang="el-GR" dirty="0" smtClean="0">
                <a:solidFill>
                  <a:schemeClr val="bg1"/>
                </a:solidFill>
              </a:rPr>
              <a:t>	Ο </a:t>
            </a:r>
            <a:r>
              <a:rPr lang="el-GR" dirty="0" smtClean="0">
                <a:solidFill>
                  <a:schemeClr val="bg1"/>
                </a:solidFill>
              </a:rPr>
              <a:t>Ισπανός </a:t>
            </a:r>
            <a:r>
              <a:rPr lang="el-GR" dirty="0" smtClean="0">
                <a:solidFill>
                  <a:schemeClr val="bg1"/>
                </a:solidFill>
              </a:rPr>
              <a:t>κογκισταδόρες</a:t>
            </a:r>
            <a:endParaRPr lang="en-US" dirty="0" smtClean="0">
              <a:solidFill>
                <a:schemeClr val="bg1"/>
              </a:solidFill>
            </a:endParaRPr>
          </a:p>
          <a:p>
            <a:pPr>
              <a:buNone/>
            </a:pPr>
            <a:r>
              <a:rPr lang="en-US" dirty="0" smtClean="0">
                <a:solidFill>
                  <a:schemeClr val="bg1"/>
                </a:solidFill>
              </a:rPr>
              <a:t> </a:t>
            </a:r>
            <a:r>
              <a:rPr lang="en-US" dirty="0" smtClean="0">
                <a:solidFill>
                  <a:schemeClr val="bg1"/>
                </a:solidFill>
              </a:rPr>
              <a:t>HERNANDO CORTEZ </a:t>
            </a:r>
            <a:r>
              <a:rPr lang="el-GR" dirty="0" smtClean="0">
                <a:solidFill>
                  <a:schemeClr val="bg1"/>
                </a:solidFill>
              </a:rPr>
              <a:t>δημιούργησε </a:t>
            </a:r>
            <a:r>
              <a:rPr lang="el-GR" dirty="0" smtClean="0">
                <a:solidFill>
                  <a:schemeClr val="bg1"/>
                </a:solidFill>
              </a:rPr>
              <a:t>τις πρώτες φυτείες κακάου στη Νότια Αμερική, που οδήγησε στον μετέπειτα  απόλυτο έλεγχο  του εμπορίου του </a:t>
            </a:r>
            <a:r>
              <a:rPr lang="en-US" dirty="0" smtClean="0">
                <a:solidFill>
                  <a:schemeClr val="bg1"/>
                </a:solidFill>
              </a:rPr>
              <a:t>cacao</a:t>
            </a:r>
            <a:r>
              <a:rPr lang="el-GR" dirty="0" smtClean="0">
                <a:solidFill>
                  <a:schemeClr val="bg1"/>
                </a:solidFill>
              </a:rPr>
              <a:t>.</a:t>
            </a:r>
          </a:p>
          <a:p>
            <a:endParaRPr lang="el-GR" dirty="0"/>
          </a:p>
        </p:txBody>
      </p:sp>
      <p:pic>
        <p:nvPicPr>
          <p:cNvPr id="54276" name="Picture 4" descr="Retrato de Hernán Cortés.jpg"/>
          <p:cNvPicPr>
            <a:picLocks noChangeAspect="1" noChangeArrowheads="1"/>
          </p:cNvPicPr>
          <p:nvPr/>
        </p:nvPicPr>
        <p:blipFill>
          <a:blip r:embed="rId3" cstate="print"/>
          <a:srcRect/>
          <a:stretch>
            <a:fillRect/>
          </a:stretch>
        </p:blipFill>
        <p:spPr bwMode="auto">
          <a:xfrm>
            <a:off x="0" y="0"/>
            <a:ext cx="5580112"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upload.wikimedia.org/wikipedia/commons/1/14/Bioko.png"/>
          <p:cNvPicPr>
            <a:picLocks noChangeAspect="1" noChangeArrowheads="1"/>
          </p:cNvPicPr>
          <p:nvPr/>
        </p:nvPicPr>
        <p:blipFill>
          <a:blip r:embed="rId2" cstate="print"/>
          <a:srcRect/>
          <a:stretch>
            <a:fillRect/>
          </a:stretch>
        </p:blipFill>
        <p:spPr bwMode="auto">
          <a:xfrm>
            <a:off x="0" y="76130"/>
            <a:ext cx="9144000" cy="6781870"/>
          </a:xfrm>
          <a:prstGeom prst="rect">
            <a:avLst/>
          </a:prstGeom>
          <a:noFill/>
        </p:spPr>
      </p:pic>
      <p:sp>
        <p:nvSpPr>
          <p:cNvPr id="2" name="1 - Τίτλος"/>
          <p:cNvSpPr>
            <a:spLocks noGrp="1"/>
          </p:cNvSpPr>
          <p:nvPr>
            <p:ph type="title"/>
          </p:nvPr>
        </p:nvSpPr>
        <p:spPr/>
        <p:txBody>
          <a:bodyPr/>
          <a:lstStyle/>
          <a:p>
            <a:r>
              <a:rPr lang="en-US" dirty="0" smtClean="0"/>
              <a:t> </a:t>
            </a:r>
            <a:endParaRPr lang="el-GR" dirty="0"/>
          </a:p>
        </p:txBody>
      </p:sp>
      <p:sp>
        <p:nvSpPr>
          <p:cNvPr id="3" name="2 - Θέση περιεχομένου"/>
          <p:cNvSpPr>
            <a:spLocks noGrp="1"/>
          </p:cNvSpPr>
          <p:nvPr>
            <p:ph idx="1"/>
          </p:nvPr>
        </p:nvSpPr>
        <p:spPr>
          <a:xfrm>
            <a:off x="0" y="0"/>
            <a:ext cx="4978896" cy="3052936"/>
          </a:xfrm>
        </p:spPr>
        <p:txBody>
          <a:bodyPr>
            <a:normAutofit fontScale="92500" lnSpcReduction="20000"/>
          </a:bodyPr>
          <a:lstStyle/>
          <a:p>
            <a:r>
              <a:rPr lang="el-GR" dirty="0" smtClean="0"/>
              <a:t>Οι Ισπανοί επίσης, μετέφεραν σπόρους που οδήγησαν στην εγκατάσταση καλλιεργειών του </a:t>
            </a:r>
            <a:r>
              <a:rPr lang="en-US" dirty="0" smtClean="0"/>
              <a:t>cacao</a:t>
            </a:r>
            <a:r>
              <a:rPr lang="el-GR" dirty="0" smtClean="0"/>
              <a:t>, στην Αϊτή, στο Τρινιδάδ και στο νησί Μπιόκο της Δυτικής Αφρικής. </a:t>
            </a:r>
          </a:p>
          <a:p>
            <a:pPr>
              <a:buNone/>
            </a:pP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4525963"/>
          </a:xfrm>
          <a:blipFill>
            <a:blip r:embed="rId2" cstate="print"/>
            <a:tile tx="0" ty="0" sx="100000" sy="100000" flip="none" algn="tl"/>
          </a:blipFill>
        </p:spPr>
        <p:txBody>
          <a:bodyPr/>
          <a:lstStyle/>
          <a:p>
            <a:r>
              <a:rPr lang="el-GR" dirty="0" smtClean="0"/>
              <a:t>Από εκείνο το νησί η καλλιέργεια μεταφέρθηκε στην ενδοχώρα, και τώρα το εμπόριο κακάου ακμάζει σε τέσσερις χώρες της Δυτικής Αφρικής.</a:t>
            </a:r>
          </a:p>
          <a:p>
            <a:endParaRPr lang="el-GR" dirty="0"/>
          </a:p>
        </p:txBody>
      </p:sp>
      <p:sp>
        <p:nvSpPr>
          <p:cNvPr id="55298" name="AutoShape 2" descr="Αποτέλεσμα εικόνας για δυτικη αφ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5300" name="AutoShape 4" descr="Αποτέλεσμα εικόνας για δυτικη αφ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4" name="Picture 8" descr="Αποτέλεσμα εικόνας για δυτικη αφρικη"/>
          <p:cNvPicPr>
            <a:picLocks noChangeAspect="1" noChangeArrowheads="1"/>
          </p:cNvPicPr>
          <p:nvPr/>
        </p:nvPicPr>
        <p:blipFill>
          <a:blip r:embed="rId3" cstate="print"/>
          <a:srcRect/>
          <a:stretch>
            <a:fillRect/>
          </a:stretch>
        </p:blipFill>
        <p:spPr bwMode="auto">
          <a:xfrm>
            <a:off x="0" y="2473497"/>
            <a:ext cx="9144000" cy="4384503"/>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727</Words>
  <Application>Microsoft Office PowerPoint</Application>
  <PresentationFormat>Προβολή στην οθόνη (4:3)</PresentationFormat>
  <Paragraphs>75</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2ο ΓΕΛ ΗΓΟΥΜΕΝΙΤΣΑΣ</vt:lpstr>
      <vt:lpstr> </vt:lpstr>
      <vt:lpstr>Συμμετοχές</vt:lpstr>
      <vt:lpstr>Διαφάνεια 4</vt:lpstr>
      <vt:lpstr>Διαφάνεια 5</vt:lpstr>
      <vt:lpstr>Διαφάνεια 6</vt:lpstr>
      <vt:lpstr>Διαφάνεια 7</vt:lpstr>
      <vt:lpstr> </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Μέχρις εδώ ήταν η ……αποσύνθεση, τώρα αρχίζει η σύνθεση.</vt:lpstr>
      <vt:lpstr>Διαφάνεια 28</vt:lpstr>
      <vt:lpstr>.</vt:lpstr>
      <vt:lpstr>Διαφάνεια 30</vt:lpstr>
      <vt:lpstr>Διαφάνεια 31</vt:lpstr>
      <vt:lpstr>Διαφάνεια 32</vt:lpstr>
      <vt:lpstr>Διαφάνεια 33</vt:lpstr>
      <vt:lpstr>Το Cacao στην Ευρώπη</vt:lpstr>
      <vt:lpstr>Διαφάνεια 35</vt:lpstr>
      <vt:lpstr>Cacao  και βιομηχανική επανάσταση</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George</dc:creator>
  <cp:lastModifiedBy>George</cp:lastModifiedBy>
  <cp:revision>59</cp:revision>
  <dcterms:created xsi:type="dcterms:W3CDTF">2016-04-12T14:28:02Z</dcterms:created>
  <dcterms:modified xsi:type="dcterms:W3CDTF">2016-07-08T07:26:27Z</dcterms:modified>
</cp:coreProperties>
</file>